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52" r:id="rId2"/>
    <p:sldId id="818" r:id="rId3"/>
    <p:sldId id="819" r:id="rId4"/>
    <p:sldId id="821" r:id="rId5"/>
    <p:sldId id="822" r:id="rId6"/>
    <p:sldId id="823" r:id="rId7"/>
    <p:sldId id="824" r:id="rId8"/>
    <p:sldId id="825" r:id="rId9"/>
    <p:sldId id="834" r:id="rId10"/>
    <p:sldId id="836" r:id="rId11"/>
    <p:sldId id="837" r:id="rId12"/>
    <p:sldId id="911" r:id="rId13"/>
    <p:sldId id="913" r:id="rId14"/>
    <p:sldId id="899" r:id="rId15"/>
    <p:sldId id="900" r:id="rId16"/>
    <p:sldId id="504" r:id="rId17"/>
    <p:sldId id="880" r:id="rId18"/>
    <p:sldId id="881" r:id="rId19"/>
    <p:sldId id="882" r:id="rId20"/>
    <p:sldId id="883" r:id="rId21"/>
    <p:sldId id="886" r:id="rId22"/>
    <p:sldId id="887" r:id="rId23"/>
    <p:sldId id="901" r:id="rId24"/>
    <p:sldId id="902" r:id="rId25"/>
    <p:sldId id="903" r:id="rId26"/>
    <p:sldId id="904" r:id="rId27"/>
    <p:sldId id="905" r:id="rId28"/>
    <p:sldId id="906" r:id="rId29"/>
    <p:sldId id="907" r:id="rId30"/>
    <p:sldId id="908" r:id="rId31"/>
    <p:sldId id="909" r:id="rId32"/>
    <p:sldId id="910" r:id="rId33"/>
    <p:sldId id="912" r:id="rId34"/>
    <p:sldId id="774" r:id="rId35"/>
    <p:sldId id="915" r:id="rId36"/>
    <p:sldId id="916" r:id="rId37"/>
    <p:sldId id="91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82"/>
    <a:srgbClr val="0000CC"/>
    <a:srgbClr val="005000"/>
    <a:srgbClr val="50001B"/>
    <a:srgbClr val="760027"/>
    <a:srgbClr val="5C001F"/>
    <a:srgbClr val="990033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04" autoAdjust="0"/>
    <p:restoredTop sz="94660"/>
  </p:normalViewPr>
  <p:slideViewPr>
    <p:cSldViewPr snapToGrid="0">
      <p:cViewPr varScale="1">
        <p:scale>
          <a:sx n="50" d="100"/>
          <a:sy n="50" d="100"/>
        </p:scale>
        <p:origin x="42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35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 11075 255 0,'18'-48'0'0,"-10"26"0"16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4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10963 255 0,'-48'62'0'15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 l="-5000" t="-5000" r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24/02/65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0.png"/><Relationship Id="rId12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9" Type="http://schemas.openxmlformats.org/officeDocument/2006/relationships/slide" Target="slide2.xml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14.xml"/><Relationship Id="rId12" Type="http://schemas.openxmlformats.org/officeDocument/2006/relationships/image" Target="../media/image1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4.xml"/><Relationship Id="rId5" Type="http://schemas.openxmlformats.org/officeDocument/2006/relationships/slide" Target="slide7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2.png"/><Relationship Id="rId5" Type="http://schemas.openxmlformats.org/officeDocument/2006/relationships/customXml" Target="../ink/ink2.xml"/><Relationship Id="rId10" Type="http://schemas.openxmlformats.org/officeDocument/2006/relationships/image" Target="../media/image14.png"/><Relationship Id="rId4" Type="http://schemas.openxmlformats.org/officeDocument/2006/relationships/slide" Target="slide2.xml"/><Relationship Id="rId9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2.jpg"/><Relationship Id="rId7" Type="http://schemas.openxmlformats.org/officeDocument/2006/relationships/image" Target="../media/image2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2.xml"/><Relationship Id="rId7" Type="http://schemas.openxmlformats.org/officeDocument/2006/relationships/image" Target="../media/image31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3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12.png"/><Relationship Id="rId3" Type="http://schemas.openxmlformats.org/officeDocument/2006/relationships/slide" Target="slide16.xml"/><Relationship Id="rId7" Type="http://schemas.openxmlformats.org/officeDocument/2006/relationships/slide" Target="slide19.xml"/><Relationship Id="rId12" Type="http://schemas.openxmlformats.org/officeDocument/2006/relationships/slide" Target="slide23.xml"/><Relationship Id="rId2" Type="http://schemas.openxmlformats.org/officeDocument/2006/relationships/slide" Target="slide12.xml"/><Relationship Id="rId16" Type="http://schemas.openxmlformats.org/officeDocument/2006/relationships/slide" Target="slide3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11" Type="http://schemas.openxmlformats.org/officeDocument/2006/relationships/slide" Target="slide24.xml"/><Relationship Id="rId5" Type="http://schemas.openxmlformats.org/officeDocument/2006/relationships/slide" Target="slide15.xml"/><Relationship Id="rId15" Type="http://schemas.openxmlformats.org/officeDocument/2006/relationships/slide" Target="slide25.xml"/><Relationship Id="rId10" Type="http://schemas.openxmlformats.org/officeDocument/2006/relationships/slide" Target="slide22.xml"/><Relationship Id="rId4" Type="http://schemas.openxmlformats.org/officeDocument/2006/relationships/slide" Target="slide17.xml"/><Relationship Id="rId9" Type="http://schemas.openxmlformats.org/officeDocument/2006/relationships/slide" Target="slide21.xml"/><Relationship Id="rId14" Type="http://schemas.openxmlformats.org/officeDocument/2006/relationships/slide" Target="slide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slide" Target="slide27.xml"/><Relationship Id="rId7" Type="http://schemas.openxmlformats.org/officeDocument/2006/relationships/slide" Target="slide31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34.xml"/><Relationship Id="rId10" Type="http://schemas.openxmlformats.org/officeDocument/2006/relationships/image" Target="../media/image12.png"/><Relationship Id="rId4" Type="http://schemas.openxmlformats.org/officeDocument/2006/relationships/slide" Target="slide28.xml"/><Relationship Id="rId9" Type="http://schemas.openxmlformats.org/officeDocument/2006/relationships/slide" Target="slide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68215" y="644768"/>
            <a:ext cx="10925908" cy="5678995"/>
          </a:xfrm>
          <a:prstGeom prst="roundRect">
            <a:avLst>
              <a:gd name="adj" fmla="val 270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กล่องข้อความ 11">
            <a:hlinkClick r:id="rId9" action="ppaction://hlinksldjump"/>
          </p:cNvPr>
          <p:cNvSpPr txBox="1"/>
          <p:nvPr/>
        </p:nvSpPr>
        <p:spPr>
          <a:xfrm>
            <a:off x="1124608" y="4134719"/>
            <a:ext cx="5941095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ทาโกะยาก</a:t>
            </a:r>
            <a:r>
              <a:rPr lang="th-TH" sz="44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ิทะเล</a:t>
            </a:r>
            <a:r>
              <a:rPr lang="th-TH" sz="4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กะเพรากรอบ</a:t>
            </a:r>
            <a:endParaRPr lang="th-TH" sz="4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8998527" y="6392117"/>
            <a:ext cx="28676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[122] 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26/0</a:t>
            </a:r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57" y="1081660"/>
            <a:ext cx="3823260" cy="4997669"/>
          </a:xfrm>
          <a:prstGeom prst="rect">
            <a:avLst/>
          </a:prstGeom>
        </p:spPr>
      </p:pic>
      <p:sp>
        <p:nvSpPr>
          <p:cNvPr id="14" name="ม้วนกระดาษแนวนอน 13"/>
          <p:cNvSpPr/>
          <p:nvPr/>
        </p:nvSpPr>
        <p:spPr>
          <a:xfrm>
            <a:off x="7478665" y="5699039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เดชเจริญ (เชฟ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12" y="902129"/>
            <a:ext cx="3596952" cy="229229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1720239" y="3177287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622339"/>
            <a:ext cx="6964562" cy="1806884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1272" y="5559271"/>
            <a:ext cx="2414842" cy="127815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8786">
            <a:off x="5322841" y="3635555"/>
            <a:ext cx="2350010" cy="196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5640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78192" y="1114097"/>
            <a:ext cx="10843611" cy="5214085"/>
          </a:xfrm>
          <a:prstGeom prst="roundRect">
            <a:avLst>
              <a:gd name="adj" fmla="val 1462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1723639" y="2586277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1723639" y="1473504"/>
            <a:ext cx="2081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4" name="กล่องข้อความ 18">
            <a:hlinkClick r:id="rId4" action="ppaction://hlinksldjump"/>
          </p:cNvPr>
          <p:cNvSpPr txBox="1"/>
          <p:nvPr/>
        </p:nvSpPr>
        <p:spPr>
          <a:xfrm>
            <a:off x="1733814" y="3126977"/>
            <a:ext cx="3077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19" name="กล่องข้อความ 18">
            <a:hlinkClick r:id="rId5" action="ppaction://hlinksldjump"/>
          </p:cNvPr>
          <p:cNvSpPr txBox="1"/>
          <p:nvPr/>
        </p:nvSpPr>
        <p:spPr>
          <a:xfrm>
            <a:off x="5503490" y="4866513"/>
            <a:ext cx="490083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ถ้วยตวงช้อนตวง</a:t>
            </a: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1733814" y="5440595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7" action="ppaction://hlinksldjump"/>
          </p:cNvPr>
          <p:cNvSpPr/>
          <p:nvPr/>
        </p:nvSpPr>
        <p:spPr>
          <a:xfrm>
            <a:off x="449321" y="613248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34" name="กล่องข้อความ 33">
            <a:hlinkClick r:id="rId8" action="ppaction://hlinksldjump"/>
          </p:cNvPr>
          <p:cNvSpPr txBox="1"/>
          <p:nvPr/>
        </p:nvSpPr>
        <p:spPr>
          <a:xfrm>
            <a:off x="5507594" y="1498058"/>
            <a:ext cx="252115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sp>
        <p:nvSpPr>
          <p:cNvPr id="36" name="กล่องข้อความ 35">
            <a:hlinkClick r:id="rId9" action="ppaction://hlinksldjump"/>
          </p:cNvPr>
          <p:cNvSpPr txBox="1"/>
          <p:nvPr/>
        </p:nvSpPr>
        <p:spPr>
          <a:xfrm>
            <a:off x="5508315" y="2053833"/>
            <a:ext cx="214066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1723639" y="2061232"/>
            <a:ext cx="229373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เตาหลุมไฟฟ้า</a:t>
            </a:r>
          </a:p>
        </p:txBody>
      </p:sp>
      <p:sp>
        <p:nvSpPr>
          <p:cNvPr id="28" name="กล่องข้อความ 18">
            <a:hlinkClick r:id="rId11" action="ppaction://hlinksldjump"/>
          </p:cNvPr>
          <p:cNvSpPr txBox="1"/>
          <p:nvPr/>
        </p:nvSpPr>
        <p:spPr>
          <a:xfrm>
            <a:off x="1723639" y="3718743"/>
            <a:ext cx="293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270386" y="10675"/>
            <a:ext cx="7612373" cy="1287553"/>
            <a:chOff x="1816635" y="2705190"/>
            <a:chExt cx="7612373" cy="1287553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27" name="กล่องข้อความ 2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sp>
        <p:nvSpPr>
          <p:cNvPr id="22" name="กล่องข้อความ 18">
            <a:hlinkClick r:id="rId13" action="ppaction://hlinksldjump"/>
          </p:cNvPr>
          <p:cNvSpPr txBox="1"/>
          <p:nvPr/>
        </p:nvSpPr>
        <p:spPr>
          <a:xfrm>
            <a:off x="5503490" y="3126977"/>
            <a:ext cx="1440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5505960" y="4336906"/>
            <a:ext cx="255166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ไม้เสียบลูกชิ้น</a:t>
            </a:r>
          </a:p>
        </p:txBody>
      </p:sp>
      <p:sp>
        <p:nvSpPr>
          <p:cNvPr id="18" name="กล่องข้อความ 18">
            <a:hlinkClick r:id="rId11" action="ppaction://hlinksldjump"/>
            <a:extLst>
              <a:ext uri="{FF2B5EF4-FFF2-40B4-BE49-F238E27FC236}">
                <a16:creationId xmlns:a16="http://schemas.microsoft.com/office/drawing/2014/main" id="{566979E3-557A-45B7-B647-2FAC9AF2336F}"/>
              </a:ext>
            </a:extLst>
          </p:cNvPr>
          <p:cNvSpPr txBox="1"/>
          <p:nvPr/>
        </p:nvSpPr>
        <p:spPr>
          <a:xfrm>
            <a:off x="1723637" y="4851209"/>
            <a:ext cx="293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ถ้วยขนาดต่าง ๆ</a:t>
            </a:r>
          </a:p>
        </p:txBody>
      </p:sp>
      <p:sp>
        <p:nvSpPr>
          <p:cNvPr id="23" name="กล่องข้อความ 18">
            <a:hlinkClick r:id="rId11" action="ppaction://hlinksldjump"/>
            <a:extLst>
              <a:ext uri="{FF2B5EF4-FFF2-40B4-BE49-F238E27FC236}">
                <a16:creationId xmlns:a16="http://schemas.microsoft.com/office/drawing/2014/main" id="{F93D426F-2D74-460F-B726-9373D81E761A}"/>
              </a:ext>
            </a:extLst>
          </p:cNvPr>
          <p:cNvSpPr txBox="1"/>
          <p:nvPr/>
        </p:nvSpPr>
        <p:spPr>
          <a:xfrm>
            <a:off x="1723638" y="4314311"/>
            <a:ext cx="293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หม้อทอด</a:t>
            </a:r>
          </a:p>
        </p:txBody>
      </p:sp>
      <p:sp>
        <p:nvSpPr>
          <p:cNvPr id="25" name="กล่องข้อความ 18">
            <a:hlinkClick r:id="rId11" action="ppaction://hlinksldjump"/>
            <a:extLst>
              <a:ext uri="{FF2B5EF4-FFF2-40B4-BE49-F238E27FC236}">
                <a16:creationId xmlns:a16="http://schemas.microsoft.com/office/drawing/2014/main" id="{ADD50156-6F70-4AE6-B03F-AB704262D7EF}"/>
              </a:ext>
            </a:extLst>
          </p:cNvPr>
          <p:cNvSpPr txBox="1"/>
          <p:nvPr/>
        </p:nvSpPr>
        <p:spPr>
          <a:xfrm>
            <a:off x="5503490" y="2619748"/>
            <a:ext cx="293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26" name="กล่องข้อความ 18">
            <a:hlinkClick r:id="rId11" action="ppaction://hlinksldjump"/>
            <a:extLst>
              <a:ext uri="{FF2B5EF4-FFF2-40B4-BE49-F238E27FC236}">
                <a16:creationId xmlns:a16="http://schemas.microsoft.com/office/drawing/2014/main" id="{69A2B88E-8C04-4204-89E0-3ED9025C4AD1}"/>
              </a:ext>
            </a:extLst>
          </p:cNvPr>
          <p:cNvSpPr txBox="1"/>
          <p:nvPr/>
        </p:nvSpPr>
        <p:spPr>
          <a:xfrm>
            <a:off x="5507594" y="3718742"/>
            <a:ext cx="196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เหยือกตวง</a:t>
            </a:r>
          </a:p>
        </p:txBody>
      </p:sp>
      <p:sp>
        <p:nvSpPr>
          <p:cNvPr id="30" name="กล่องข้อความ 18">
            <a:hlinkClick r:id="rId11" action="ppaction://hlinksldjump"/>
            <a:extLst>
              <a:ext uri="{FF2B5EF4-FFF2-40B4-BE49-F238E27FC236}">
                <a16:creationId xmlns:a16="http://schemas.microsoft.com/office/drawing/2014/main" id="{52B5F5C4-E29D-4F33-A9CD-1365FEE16C36}"/>
              </a:ext>
            </a:extLst>
          </p:cNvPr>
          <p:cNvSpPr txBox="1"/>
          <p:nvPr/>
        </p:nvSpPr>
        <p:spPr>
          <a:xfrm>
            <a:off x="5503490" y="5440595"/>
            <a:ext cx="338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ภาชนะสำหรับจัดเสริฟ</a:t>
            </a:r>
          </a:p>
        </p:txBody>
      </p:sp>
    </p:spTree>
    <p:extLst>
      <p:ext uri="{BB962C8B-B14F-4D97-AF65-F5344CB8AC3E}">
        <p14:creationId xmlns:p14="http://schemas.microsoft.com/office/powerpoint/2010/main" val="298941934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5827531" y="5354979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779" y="1709249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23" y="5297983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278895" y="145770"/>
            <a:ext cx="7612373" cy="1287553"/>
            <a:chOff x="1816635" y="2705190"/>
            <a:chExt cx="7612373" cy="1287553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9717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46613" y="1270971"/>
            <a:ext cx="11055580" cy="5055294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38" y="1898627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029" y="1930510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61" y="5243866"/>
            <a:ext cx="647619" cy="5968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" t="7815" r="5392" b="14330"/>
          <a:stretch/>
        </p:blipFill>
        <p:spPr>
          <a:xfrm>
            <a:off x="7985820" y="1935516"/>
            <a:ext cx="3565069" cy="2739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278895" y="145770"/>
            <a:ext cx="7612373" cy="1287553"/>
            <a:chOff x="1816635" y="2705190"/>
            <a:chExt cx="7612373" cy="1287553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20610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4773935" y="5174992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671" y="2090430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760" y="2097863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993600" y="3961800"/>
              <a:ext cx="9720" cy="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9280" y="3957480"/>
                <a:ext cx="18360" cy="342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รูปภาพ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110" y="5230522"/>
            <a:ext cx="647619" cy="596825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278895" y="145770"/>
            <a:ext cx="7612373" cy="1287553"/>
            <a:chOff x="1816635" y="2705190"/>
            <a:chExt cx="7612373" cy="1287553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34204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3847"/>
            <a:ext cx="10452100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79" y="5264767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278895" y="145770"/>
            <a:ext cx="7612373" cy="1287553"/>
            <a:chOff x="1816635" y="2705190"/>
            <a:chExt cx="7612373" cy="1287553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31680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34032"/>
            <a:ext cx="10452100" cy="496516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แผนผังลำดับงาน: สิ้นสุด 12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21" y="1555920"/>
            <a:ext cx="3043310" cy="228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633" y="1644124"/>
            <a:ext cx="2839846" cy="2129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กล่องข้อความ 20"/>
          <p:cNvSpPr txBox="1"/>
          <p:nvPr/>
        </p:nvSpPr>
        <p:spPr>
          <a:xfrm>
            <a:off x="8257113" y="4243680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sp>
        <p:nvSpPr>
          <p:cNvPr id="23" name="กล่องข้อความ 22"/>
          <p:cNvSpPr txBox="1"/>
          <p:nvPr/>
        </p:nvSpPr>
        <p:spPr>
          <a:xfrm>
            <a:off x="2040921" y="4615251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716244" y="1644124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98" y="4581572"/>
            <a:ext cx="647619" cy="596825"/>
          </a:xfrm>
          <a:prstGeom prst="rect">
            <a:avLst/>
          </a:prstGeom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986" y="4237654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833" y="3777439"/>
            <a:ext cx="3035359" cy="2276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345422" y="220983"/>
            <a:ext cx="7612373" cy="1287553"/>
            <a:chOff x="1816635" y="2705190"/>
            <a:chExt cx="7612373" cy="1287553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25" name="กล่องข้อความ 2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01211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933120" y="3946680"/>
              <a:ext cx="17640" cy="22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8800" y="3942360"/>
                <a:ext cx="26280" cy="3132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154" y="5366787"/>
            <a:ext cx="647619" cy="596825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327663" y="65572"/>
            <a:ext cx="7612373" cy="1287553"/>
            <a:chOff x="1816635" y="2705190"/>
            <a:chExt cx="7612373" cy="1287553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97175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43906"/>
            <a:ext cx="10452100" cy="5055294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559256" y="5103508"/>
            <a:ext cx="1128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36" y="188753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37" y="5103508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376649" y="149731"/>
            <a:ext cx="7612373" cy="1287553"/>
            <a:chOff x="1816635" y="2705190"/>
            <a:chExt cx="7612373" cy="1287553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521614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40221"/>
            <a:ext cx="10452100" cy="5058979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457231" y="5530644"/>
            <a:ext cx="1725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เตาหลุมไฟฟ้า</a:t>
            </a:r>
            <a:endParaRPr lang="en-US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612" y="5472933"/>
            <a:ext cx="647619" cy="596825"/>
          </a:xfrm>
          <a:prstGeom prst="rect">
            <a:avLst/>
          </a:prstGeom>
        </p:spPr>
      </p:pic>
      <p:grpSp>
        <p:nvGrpSpPr>
          <p:cNvPr id="9" name="กลุ่ม 8"/>
          <p:cNvGrpSpPr/>
          <p:nvPr/>
        </p:nvGrpSpPr>
        <p:grpSpPr>
          <a:xfrm>
            <a:off x="345422" y="149732"/>
            <a:ext cx="7612373" cy="1287553"/>
            <a:chOff x="1816635" y="2705190"/>
            <a:chExt cx="7612373" cy="1287553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57" y="1412492"/>
            <a:ext cx="6335386" cy="3946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1061304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43906"/>
            <a:ext cx="10452100" cy="5055294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763551" y="5270653"/>
            <a:ext cx="1281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  <a:endParaRPr lang="en-US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6" t="11954" r="6281" b="15708"/>
          <a:stretch/>
        </p:blipFill>
        <p:spPr>
          <a:xfrm>
            <a:off x="3312341" y="1923854"/>
            <a:ext cx="4902420" cy="2997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84" y="5270653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345422" y="161608"/>
            <a:ext cx="7612373" cy="1287553"/>
            <a:chOff x="1816635" y="2705190"/>
            <a:chExt cx="7612373" cy="1287553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300" b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ทาโกะยากิทะเลกะเพรากรอบ </a:t>
              </a:r>
              <a:endParaRPr lang="th-TH" sz="33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28920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43906"/>
            <a:ext cx="10452100" cy="5055294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813685" y="5267817"/>
            <a:ext cx="644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150" y="5255767"/>
            <a:ext cx="647619" cy="5968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09796" y="147771"/>
            <a:ext cx="7612373" cy="1287553"/>
            <a:chOff x="1816635" y="2705190"/>
            <a:chExt cx="7612373" cy="1287553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22" y="1435324"/>
            <a:ext cx="3810000" cy="3629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147902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43906"/>
            <a:ext cx="10452100" cy="5055294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403392" y="5122576"/>
            <a:ext cx="1721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ไม้เสียบลูกชิ้น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857" y="5110526"/>
            <a:ext cx="647619" cy="5968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09796" y="147771"/>
            <a:ext cx="7612373" cy="1287553"/>
            <a:chOff x="1816635" y="2705190"/>
            <a:chExt cx="7612373" cy="1287553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8502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559899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426721" y="1182246"/>
            <a:ext cx="11399520" cy="539372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074013" y="1598775"/>
            <a:ext cx="276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 100 กรัม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1111455" y="2334802"/>
            <a:ext cx="4427497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หนวดปลาหมึกทาโกะ </a:t>
            </a:r>
            <a:r>
              <a:rPr lang="en-US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150 </a:t>
            </a: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</a:p>
        </p:txBody>
      </p:sp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257297" y="6038982"/>
            <a:ext cx="1633431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16" name="กล่องข้อความ 16">
            <a:hlinkClick r:id="rId6" action="ppaction://hlinksldjump"/>
          </p:cNvPr>
          <p:cNvSpPr txBox="1"/>
          <p:nvPr/>
        </p:nvSpPr>
        <p:spPr>
          <a:xfrm>
            <a:off x="1111455" y="3066239"/>
            <a:ext cx="262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 ฟอง</a:t>
            </a:r>
          </a:p>
        </p:txBody>
      </p:sp>
      <p:sp>
        <p:nvSpPr>
          <p:cNvPr id="12" name="กล่องข้อความ 16">
            <a:hlinkClick r:id="rId7" action="ppaction://hlinksldjump"/>
          </p:cNvPr>
          <p:cNvSpPr txBox="1"/>
          <p:nvPr/>
        </p:nvSpPr>
        <p:spPr>
          <a:xfrm>
            <a:off x="1111455" y="3810899"/>
            <a:ext cx="3336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น้ำเย็น 300 มิลลิลิตร</a:t>
            </a:r>
          </a:p>
        </p:txBody>
      </p:sp>
      <p:sp>
        <p:nvSpPr>
          <p:cNvPr id="26" name="กล่องข้อความ 25">
            <a:hlinkClick r:id="rId8" action="ppaction://hlinksldjump"/>
          </p:cNvPr>
          <p:cNvSpPr txBox="1"/>
          <p:nvPr/>
        </p:nvSpPr>
        <p:spPr>
          <a:xfrm>
            <a:off x="1114650" y="4597241"/>
            <a:ext cx="527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โบนิโต้ดาชิ (</a:t>
            </a:r>
            <a:r>
              <a:rPr lang="en-US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Bonito Dashi</a:t>
            </a: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¼  </a:t>
            </a: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ช้อนชา</a:t>
            </a:r>
          </a:p>
        </p:txBody>
      </p:sp>
      <p:sp>
        <p:nvSpPr>
          <p:cNvPr id="27" name="กล่องข้อความ 26">
            <a:hlinkClick r:id="rId9" action="ppaction://hlinksldjump"/>
          </p:cNvPr>
          <p:cNvSpPr txBox="1"/>
          <p:nvPr/>
        </p:nvSpPr>
        <p:spPr>
          <a:xfrm>
            <a:off x="6615548" y="1627106"/>
            <a:ext cx="3392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ซีอิ๊วขาว 1 ช้อนชา</a:t>
            </a:r>
          </a:p>
        </p:txBody>
      </p:sp>
      <p:sp>
        <p:nvSpPr>
          <p:cNvPr id="28" name="กล่องข้อความ 16">
            <a:hlinkClick r:id="rId10" action="ppaction://hlinksldjump"/>
          </p:cNvPr>
          <p:cNvSpPr txBox="1"/>
          <p:nvPr/>
        </p:nvSpPr>
        <p:spPr>
          <a:xfrm>
            <a:off x="6615549" y="2376015"/>
            <a:ext cx="1668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เกลือ</a:t>
            </a:r>
          </a:p>
        </p:txBody>
      </p:sp>
      <p:sp>
        <p:nvSpPr>
          <p:cNvPr id="29" name="กล่องข้อความ 28">
            <a:hlinkClick r:id="rId11" action="ppaction://hlinksldjump"/>
          </p:cNvPr>
          <p:cNvSpPr txBox="1"/>
          <p:nvPr/>
        </p:nvSpPr>
        <p:spPr>
          <a:xfrm>
            <a:off x="6615549" y="3867068"/>
            <a:ext cx="3584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ขิงดองญี่ปุ่น 8 กรัม</a:t>
            </a:r>
          </a:p>
        </p:txBody>
      </p:sp>
      <p:sp>
        <p:nvSpPr>
          <p:cNvPr id="31" name="กล่องข้อความ 16">
            <a:hlinkClick r:id="rId12" action="ppaction://hlinksldjump"/>
          </p:cNvPr>
          <p:cNvSpPr txBox="1"/>
          <p:nvPr/>
        </p:nvSpPr>
        <p:spPr>
          <a:xfrm>
            <a:off x="6615548" y="3113764"/>
            <a:ext cx="3916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100 กรัม</a:t>
            </a:r>
          </a:p>
        </p:txBody>
      </p:sp>
      <p:grpSp>
        <p:nvGrpSpPr>
          <p:cNvPr id="36" name="กลุ่ม 35"/>
          <p:cNvGrpSpPr/>
          <p:nvPr/>
        </p:nvGrpSpPr>
        <p:grpSpPr>
          <a:xfrm>
            <a:off x="78432" y="69480"/>
            <a:ext cx="7612373" cy="1287553"/>
            <a:chOff x="1816635" y="2705190"/>
            <a:chExt cx="7612373" cy="1287553"/>
          </a:xfrm>
        </p:grpSpPr>
        <p:pic>
          <p:nvPicPr>
            <p:cNvPr id="37" name="รูปภาพ 3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38" name="กล่องข้อความ 37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sp>
        <p:nvSpPr>
          <p:cNvPr id="19" name="กล่องข้อความ 18">
            <a:hlinkClick r:id="rId14" action="ppaction://hlinksldjump"/>
          </p:cNvPr>
          <p:cNvSpPr txBox="1"/>
          <p:nvPr/>
        </p:nvSpPr>
        <p:spPr>
          <a:xfrm>
            <a:off x="6615549" y="5374876"/>
            <a:ext cx="265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ปลาโอแห้ง</a:t>
            </a:r>
          </a:p>
        </p:txBody>
      </p:sp>
      <p:sp>
        <p:nvSpPr>
          <p:cNvPr id="21" name="กล่องข้อความ 16">
            <a:hlinkClick r:id="rId15" action="ppaction://hlinksldjump"/>
          </p:cNvPr>
          <p:cNvSpPr txBox="1"/>
          <p:nvPr/>
        </p:nvSpPr>
        <p:spPr>
          <a:xfrm>
            <a:off x="6615548" y="4621572"/>
            <a:ext cx="5434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ซอสทาโกะยากิ (</a:t>
            </a:r>
            <a:r>
              <a:rPr lang="en-US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Okonomiyaki sauce) 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6" action="ppaction://hlinksldjump"/>
          </p:cNvPr>
          <p:cNvSpPr txBox="1"/>
          <p:nvPr/>
        </p:nvSpPr>
        <p:spPr>
          <a:xfrm>
            <a:off x="6615548" y="6035002"/>
            <a:ext cx="265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ผงสาหร่าย</a:t>
            </a:r>
          </a:p>
        </p:txBody>
      </p:sp>
    </p:spTree>
    <p:extLst>
      <p:ext uri="{BB962C8B-B14F-4D97-AF65-F5344CB8AC3E}">
        <p14:creationId xmlns:p14="http://schemas.microsoft.com/office/powerpoint/2010/main" val="335692037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426721" y="1203266"/>
            <a:ext cx="11399520" cy="518828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4528413" y="1741718"/>
            <a:ext cx="3190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มายอง</a:t>
            </a:r>
            <a:r>
              <a:rPr lang="th-TH" sz="31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 ช้อนโต๊ะ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4565855" y="2477745"/>
            <a:ext cx="293222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½  ถ้วย</a:t>
            </a:r>
          </a:p>
        </p:txBody>
      </p:sp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605519" y="5714480"/>
            <a:ext cx="1336379" cy="477133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6" name="กล่องข้อความ 16">
            <a:hlinkClick r:id="rId6" action="ppaction://hlinksldjump"/>
          </p:cNvPr>
          <p:cNvSpPr txBox="1"/>
          <p:nvPr/>
        </p:nvSpPr>
        <p:spPr>
          <a:xfrm>
            <a:off x="4565855" y="3209182"/>
            <a:ext cx="333611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 1/3 ถ้วย</a:t>
            </a:r>
          </a:p>
        </p:txBody>
      </p:sp>
      <p:sp>
        <p:nvSpPr>
          <p:cNvPr id="18" name="กล่องข้อความ 17">
            <a:hlinkClick r:id="rId7" action="ppaction://hlinksldjump"/>
          </p:cNvPr>
          <p:cNvSpPr txBox="1"/>
          <p:nvPr/>
        </p:nvSpPr>
        <p:spPr>
          <a:xfrm>
            <a:off x="4565855" y="4680032"/>
            <a:ext cx="293222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ใบกะเพรา 2 ถ้วย</a:t>
            </a:r>
          </a:p>
        </p:txBody>
      </p:sp>
      <p:sp>
        <p:nvSpPr>
          <p:cNvPr id="12" name="กล่องข้อความ 16">
            <a:hlinkClick r:id="rId8" action="ppaction://hlinksldjump"/>
          </p:cNvPr>
          <p:cNvSpPr txBox="1"/>
          <p:nvPr/>
        </p:nvSpPr>
        <p:spPr>
          <a:xfrm>
            <a:off x="4565854" y="3953842"/>
            <a:ext cx="4128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1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 ช้อนโต๊ะ</a:t>
            </a:r>
          </a:p>
        </p:txBody>
      </p:sp>
      <p:sp>
        <p:nvSpPr>
          <p:cNvPr id="26" name="กล่องข้อความ 25">
            <a:hlinkClick r:id="rId9" action="ppaction://hlinksldjump"/>
          </p:cNvPr>
          <p:cNvSpPr txBox="1"/>
          <p:nvPr/>
        </p:nvSpPr>
        <p:spPr>
          <a:xfrm>
            <a:off x="4569052" y="5422093"/>
            <a:ext cx="3150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น้ำมันปาล์ม</a:t>
            </a:r>
          </a:p>
        </p:txBody>
      </p:sp>
      <p:grpSp>
        <p:nvGrpSpPr>
          <p:cNvPr id="36" name="กลุ่ม 35"/>
          <p:cNvGrpSpPr/>
          <p:nvPr/>
        </p:nvGrpSpPr>
        <p:grpSpPr>
          <a:xfrm>
            <a:off x="46902" y="69480"/>
            <a:ext cx="7612373" cy="1287553"/>
            <a:chOff x="1816635" y="2705190"/>
            <a:chExt cx="7612373" cy="1287553"/>
          </a:xfrm>
        </p:grpSpPr>
        <p:pic>
          <p:nvPicPr>
            <p:cNvPr id="37" name="รูปภาพ 3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38" name="กล่องข้อความ 37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78284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93380" y="1166648"/>
            <a:ext cx="10310648" cy="50788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78976" y="4980323"/>
            <a:ext cx="1035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767" y="5021468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46902" y="69480"/>
            <a:ext cx="7612373" cy="1287553"/>
            <a:chOff x="1816635" y="2705190"/>
            <a:chExt cx="7612373" cy="1287553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229" y="1361091"/>
            <a:ext cx="6488949" cy="3658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4914520" y="5306440"/>
            <a:ext cx="2882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หนวดปลาหมึกทาโกะ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849" y="5283916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246598" y="143052"/>
            <a:ext cx="7612373" cy="1287553"/>
            <a:chOff x="1816635" y="2705190"/>
            <a:chExt cx="7612373" cy="1287553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01" y="1344919"/>
            <a:ext cx="6331845" cy="3938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172908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52617" y="5297359"/>
            <a:ext cx="792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946" y="5274835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257108" y="164072"/>
            <a:ext cx="7612373" cy="1287553"/>
            <a:chOff x="1816635" y="2705190"/>
            <a:chExt cx="7612373" cy="1287553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78" y="1557082"/>
            <a:ext cx="4110374" cy="3460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510120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62985" y="5408964"/>
            <a:ext cx="1015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น้ำเย็น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314" y="5386440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663" y="1506201"/>
            <a:ext cx="4339120" cy="371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952139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303422" y="530120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Bonito Dashi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751" y="5278679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599" y="1294841"/>
            <a:ext cx="5915400" cy="3964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418606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13262" y="5307963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ซีอิ๊วขาว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91" y="5285439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8"/>
          <a:stretch/>
        </p:blipFill>
        <p:spPr>
          <a:xfrm>
            <a:off x="3522741" y="1484659"/>
            <a:ext cx="5093965" cy="3610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705409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916622" y="5208958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951" y="5186434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t="6131" r="4290" b="7280"/>
          <a:stretch/>
        </p:blipFill>
        <p:spPr>
          <a:xfrm>
            <a:off x="3710563" y="1518703"/>
            <a:ext cx="4825588" cy="3499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5044550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222939" y="5217123"/>
            <a:ext cx="2411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68" y="5194599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10881" b="11571"/>
          <a:stretch/>
        </p:blipFill>
        <p:spPr>
          <a:xfrm>
            <a:off x="3520965" y="1542484"/>
            <a:ext cx="5097518" cy="337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085136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569781" y="5259163"/>
            <a:ext cx="1707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ขิงญี่ปุ่นดอง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10" y="5236639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4" t="5824" r="11896" b="7739"/>
          <a:stretch/>
        </p:blipFill>
        <p:spPr>
          <a:xfrm>
            <a:off x="3594538" y="1516263"/>
            <a:ext cx="4361793" cy="3666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257661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00031" y="5222678"/>
            <a:ext cx="2076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ซอสทาโกะยากิ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360" y="5200154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1" t="10881" r="13793" b="10498"/>
          <a:stretch/>
        </p:blipFill>
        <p:spPr>
          <a:xfrm>
            <a:off x="4037806" y="1396816"/>
            <a:ext cx="4063836" cy="338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1329178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49317" y="5312232"/>
            <a:ext cx="1560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ปลาโอแห้ง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46" y="5289708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95" y="1396816"/>
            <a:ext cx="5483657" cy="3925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1167482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04024" y="5254030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มายอง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53" y="5231506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268" b="12184"/>
          <a:stretch/>
        </p:blipFill>
        <p:spPr>
          <a:xfrm>
            <a:off x="3794234" y="1484659"/>
            <a:ext cx="4550980" cy="3538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3524794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556879" y="5184164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208" y="5161640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0" t="11650" r="31465" b="9965"/>
          <a:stretch/>
        </p:blipFill>
        <p:spPr>
          <a:xfrm>
            <a:off x="4005940" y="1484659"/>
            <a:ext cx="4127568" cy="3468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341042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83003" y="5210726"/>
            <a:ext cx="1335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32" y="5188202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7" b="8261"/>
          <a:stretch/>
        </p:blipFill>
        <p:spPr>
          <a:xfrm>
            <a:off x="3406848" y="1502989"/>
            <a:ext cx="5325752" cy="361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6204608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51777" y="5385227"/>
            <a:ext cx="175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106" y="5362703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t="4292" r="8201" b="11418"/>
          <a:stretch/>
        </p:blipFill>
        <p:spPr>
          <a:xfrm>
            <a:off x="3559107" y="1462135"/>
            <a:ext cx="5021234" cy="3737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0312636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51777" y="5385227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ใบกะเพรา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106" y="5362703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r="6982"/>
          <a:stretch/>
        </p:blipFill>
        <p:spPr>
          <a:xfrm>
            <a:off x="2587234" y="1349382"/>
            <a:ext cx="7207376" cy="4035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1218615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65000" y="5387944"/>
            <a:ext cx="1670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น้ำมันปาล์ม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381" y="5387944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37" y="1610405"/>
            <a:ext cx="4236973" cy="337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9566134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6091"/>
            <a:ext cx="10310648" cy="496943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65000" y="5387944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ผงสาหร่าย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381" y="5387944"/>
            <a:ext cx="647619" cy="596825"/>
          </a:xfrm>
          <a:prstGeom prst="rect">
            <a:avLst/>
          </a:prstGeom>
        </p:spPr>
      </p:pic>
      <p:sp>
        <p:nvSpPr>
          <p:cNvPr id="19" name="แผนผังลำดับงาน: สิ้นสุด 18">
            <a:hlinkClick r:id="rId3" action="ppaction://hlinksldjump"/>
          </p:cNvPr>
          <p:cNvSpPr/>
          <p:nvPr/>
        </p:nvSpPr>
        <p:spPr>
          <a:xfrm>
            <a:off x="1025346" y="5582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46598" y="174582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3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883" y="1580446"/>
            <a:ext cx="4768842" cy="3689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4494517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15005" y="1024681"/>
            <a:ext cx="11214539" cy="540452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667852" y="1011639"/>
            <a:ext cx="1090884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การเตรียมวัตถุดิบ </a:t>
            </a:r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กระเทียมจีน 5 กลีบ (แล้วแต่ความชอบ)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25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เเกะ</a:t>
            </a:r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เปลือกกระเทียมออก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พริกขี้หนู 7 เม็ด (แล้วแต่ความชอบ)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นำกระเทียมและพริกลงครกโคลกให้ละเอียด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ปลาหมึกกาโก้ะประมาณ 150 กรัม (2 หนวด)  (สามารถกะเอาเองได้) หั่นเป็นลูกเต๋าและพักไว้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ปอกเปลือกกุ้งออกและล้างให้สะอาด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ผ่าหลังเอาเส้นเลือดใหญ่ออก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หั่นกุ้งให้เป็นลูกเต๋าและพักไว้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เด็ดใบกระเพรา ล้างให้สะอาดเสด็จน้ำด้วยกระชอน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ตั้งหม้อและใช้ไฟระหว่างกลางถึงแรง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นำกระเพราส่วนหนึ่งลงทอดให้กรอบ</a:t>
            </a:r>
          </a:p>
          <a:p>
            <a:r>
              <a:rPr lang="th-TH" sz="2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เมื่อกรอบแล้วตักขึ้นพักบนจานที่มีกระดาษซับน้ำมันรองอยู่และพักไว้</a:t>
            </a:r>
          </a:p>
          <a:p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5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69656" y="6330775"/>
            <a:ext cx="1196392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0" y="-60920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103670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15005" y="1024681"/>
            <a:ext cx="11214539" cy="540452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667852" y="1011639"/>
            <a:ext cx="1090884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การเตรียมไส้กระเพรา </a:t>
            </a:r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ตั้งกระทะและใช้ไฟกลาง จากนั้นใส่น้ำมันเล็กน้อย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น้ำมันเริ่มร้อนใส่พริกและกระเทียมที่โคลกไว้ลงไป จากนั้นคั่วจนได้กลิ่นหอม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ใส่เนื้อกุ้งที่หั่นไว้ลงไป คนให้เข้ากัน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ใส่น้ำเปล่าเล็กน้อยเพื่อกันกระทะไหม้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พอกุ้งเริ่มสุก ใส่ปลาหมึกที่หั่นไว้ลงไปคนให้เข้ากัน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เติมน้ำเปล่าเล็กน้อย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ปรุงรสด้วยซีอิ้วดำและน้ำตาล คนสักพักจากนั้นเร่งไฟและคนอีกสักพัก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ใส่ใบกระเพราสดลงไปและปิดไฟ จากนั้นคนให้เข้ากัน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ตักเฉพาะเนื้อกระเพราขึ้นใส่จานและพักไว้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69656" y="6330775"/>
            <a:ext cx="1196392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0" y="-60920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4888127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15005" y="1024681"/>
            <a:ext cx="11214539" cy="540452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667852" y="1011639"/>
            <a:ext cx="1090884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การเตรียมแป้งทาโกยากิ-- แป้งส่วนนี้จะทาโกยากิได้ 10 ลูก </a:t>
            </a:r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ช่างแป้ง++ 100 กรัม ตามด้วยน้ำเย็น 300 มิลลิลิตร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ใช้ตะกร้อคนแป้งและน้ำให้เป็นเนื้อเดียวกัน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ตอกไข่ไก่ 1 ฟอง ลงไป 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ตีจนไข่ไก่เป็นเนื้อเดียวกัน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ตวงผงดาชิ 1/4 ช้อนโต๊ะ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ปรุงรสด้วยเกลือเล็กน้อย จากนั้นคนทั้งหมดให้เข้ากันและพักไว้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69656" y="6330775"/>
            <a:ext cx="1196392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0" y="-60920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83500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15005" y="1024681"/>
            <a:ext cx="11214539" cy="540452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667852" y="1011639"/>
            <a:ext cx="109088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วอมเตา++ จนกระทั่งมีไอร้อน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เทส่วนผสมของแป้งใส่</a:t>
            </a:r>
            <a:r>
              <a:rPr lang="th-TH" sz="25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ใช้ตุ๊กตาไล่ฝน(ผ้าขาวบางมัดให้เป็นทรงกลม) ชุบน้ำมันเพียงเล็กน้อยและนำไปเช็ดในหลุมเตา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รอจนกระทั่งน้ำมันที่เช็ดเตามีไอร้อน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เทแป้งที่เตรียมไว้ลงไปให้พอดีขอบหลุม จากนั้นรอจนแป้งเริ่มสุก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ใส่ไส้กระเพราลงไป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ใช้ไม้ปลายแหลมค่อย ๆ เขี่ยแป้งให้ตะแคงข้าง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เทแป้งลงด้านที่ยังไม่มีแป้ง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ใช้ไม้ปลายแหลมพลิกอีกครั้งจนกระทั่งทาโกยากิเริ่มก่อตัวเป็นทรงกลม (เพื่อทำให้ทาโกยากิเป็นทรงกลมต้องเติมแป้งปิดส่วนที่เป็นพื้นที่ว่างหรือรูให้หมด)</a:t>
            </a:r>
          </a:p>
          <a:p>
            <a:r>
              <a:rPr lang="th-TH" sz="25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เมื่อทาโกยากิเป็นทรงกลมแล้วรอสักครู่จนสีแป้งสุกหรือเหลืองกรอบ โดยขณะรอก็ใช้ไม้ปลายแหลมกลิ้งพลิกด้าน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69656" y="6330775"/>
            <a:ext cx="1196392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0" y="-60920"/>
            <a:ext cx="7612373" cy="1287553"/>
            <a:chOff x="1816635" y="2705190"/>
            <a:chExt cx="7612373" cy="1287553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0"/>
              <a:ext cx="7612373" cy="128755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515373" y="3016225"/>
              <a:ext cx="553090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3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ทาโกะยาก</a:t>
              </a:r>
              <a:r>
                <a:rPr lang="th-TH" sz="33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ิทะเล</a:t>
              </a:r>
              <a:r>
                <a:rPr lang="th-TH" sz="33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กะเพรากรอบ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0551101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9018</TotalTime>
  <Words>1196</Words>
  <Application>Microsoft Office PowerPoint</Application>
  <PresentationFormat>แบบจอกว้าง</PresentationFormat>
  <Paragraphs>182</Paragraphs>
  <Slides>37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4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wan maliwan</cp:lastModifiedBy>
  <cp:revision>2436</cp:revision>
  <dcterms:created xsi:type="dcterms:W3CDTF">2020-12-22T03:05:05Z</dcterms:created>
  <dcterms:modified xsi:type="dcterms:W3CDTF">2022-02-24T06:28:36Z</dcterms:modified>
</cp:coreProperties>
</file>