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11"/>
  </p:notesMasterIdLst>
  <p:sldIdLst>
    <p:sldId id="258" r:id="rId2"/>
    <p:sldId id="305" r:id="rId3"/>
    <p:sldId id="279" r:id="rId4"/>
    <p:sldId id="310" r:id="rId5"/>
    <p:sldId id="313" r:id="rId6"/>
    <p:sldId id="297" r:id="rId7"/>
    <p:sldId id="262" r:id="rId8"/>
    <p:sldId id="346" r:id="rId9"/>
    <p:sldId id="347" r:id="rId10"/>
  </p:sldIdLst>
  <p:sldSz cx="9144000" cy="5143500" type="screen16x9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3FDF0"/>
    <a:srgbClr val="FFFF99"/>
    <a:srgbClr val="00FF99"/>
    <a:srgbClr val="D4FCD9"/>
    <a:srgbClr val="FF7C80"/>
    <a:srgbClr val="CC9900"/>
    <a:srgbClr val="0ECC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98" autoAdjust="0"/>
    <p:restoredTop sz="87371" autoAdjust="0"/>
  </p:normalViewPr>
  <p:slideViewPr>
    <p:cSldViewPr>
      <p:cViewPr varScale="1">
        <p:scale>
          <a:sx n="107" d="100"/>
          <a:sy n="107" d="100"/>
        </p:scale>
        <p:origin x="840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FE6FD0-5293-4A9D-8C3E-7ABA27DA7275}" type="datetimeFigureOut">
              <a:rPr lang="th-TH" smtClean="0"/>
              <a:t>25/06/63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8D161F-12E8-426F-A49C-C54567B2D0F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70926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8D161F-12E8-426F-A49C-C54567B2D0F2}" type="slidenum">
              <a:rPr lang="th-TH" smtClean="0"/>
              <a:t>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049634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8D161F-12E8-426F-A49C-C54567B2D0F2}" type="slidenum">
              <a:rPr lang="th-TH" smtClean="0"/>
              <a:t>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53966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96452" y="841772"/>
            <a:ext cx="6751097" cy="1790700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96452" y="2701528"/>
            <a:ext cx="6751097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25/06/63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2888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25/06/63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88184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492920"/>
            <a:ext cx="7300134" cy="2139553"/>
          </a:xfrm>
        </p:spPr>
        <p:txBody>
          <a:bodyPr anchor="b">
            <a:normAutofit/>
          </a:bodyPr>
          <a:lstStyle>
            <a:lvl1pPr>
              <a:defRPr sz="255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2701529"/>
            <a:ext cx="7300134" cy="1125140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25/06/63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19292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457200"/>
            <a:ext cx="7765321" cy="994741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1566240"/>
            <a:ext cx="3829503" cy="2777161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1566240"/>
            <a:ext cx="3820616" cy="2777161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25/06/63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36725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457201"/>
            <a:ext cx="7765321" cy="99417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354" y="1566240"/>
            <a:ext cx="3659399" cy="617934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184174"/>
            <a:ext cx="3830406" cy="2159226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1502" y="1566240"/>
            <a:ext cx="3649166" cy="617934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184174"/>
            <a:ext cx="3821518" cy="2159226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25/06/63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98286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25/06/63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56704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25/06/63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9974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457200"/>
            <a:ext cx="2949178" cy="1771650"/>
          </a:xfrm>
        </p:spPr>
        <p:txBody>
          <a:bodyPr anchor="b">
            <a:normAutofit/>
          </a:bodyPr>
          <a:lstStyle>
            <a:lvl1pPr>
              <a:defRPr sz="21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457200"/>
            <a:ext cx="4642119" cy="3886200"/>
          </a:xfrm>
        </p:spPr>
        <p:txBody>
          <a:bodyPr anchor="ctr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228850"/>
            <a:ext cx="2949178" cy="2114549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25/06/63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86398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457200"/>
            <a:ext cx="4447330" cy="177165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68603" y="569161"/>
            <a:ext cx="2441517" cy="3662279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2228850"/>
            <a:ext cx="4451213" cy="2114550"/>
          </a:xfrm>
        </p:spPr>
        <p:txBody>
          <a:bodyPr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25/06/63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40328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3217030"/>
            <a:ext cx="7775673" cy="614516"/>
          </a:xfrm>
        </p:spPr>
        <p:txBody>
          <a:bodyPr anchor="b">
            <a:normAutofit/>
          </a:bodyPr>
          <a:lstStyle>
            <a:lvl1pPr>
              <a:defRPr sz="21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465991"/>
            <a:ext cx="7775673" cy="2534801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831546"/>
            <a:ext cx="7774499" cy="511854"/>
          </a:xfrm>
        </p:spPr>
        <p:txBody>
          <a:bodyPr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25/06/63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94807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57201"/>
            <a:ext cx="7765322" cy="256864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3153615"/>
            <a:ext cx="7765321" cy="1194140"/>
          </a:xfrm>
        </p:spPr>
        <p:txBody>
          <a:bodyPr anchor="ctr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25/06/63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402369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457200"/>
            <a:ext cx="6977064" cy="224467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2707524"/>
            <a:ext cx="6564224" cy="320109"/>
          </a:xfrm>
        </p:spPr>
        <p:txBody>
          <a:bodyPr anchor="t">
            <a:normAutofit/>
          </a:bodyPr>
          <a:lstStyle>
            <a:lvl1pPr marL="0" indent="0" algn="r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3153616"/>
            <a:ext cx="7765322" cy="118978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25/06/63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  <p:sp>
        <p:nvSpPr>
          <p:cNvPr id="11" name="TextBox 10"/>
          <p:cNvSpPr txBox="1"/>
          <p:nvPr/>
        </p:nvSpPr>
        <p:spPr>
          <a:xfrm>
            <a:off x="627459" y="55143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93467" y="222907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298560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1595207"/>
            <a:ext cx="7766495" cy="1883876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487917"/>
            <a:ext cx="7765322" cy="855483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25/06/63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158080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457201"/>
            <a:ext cx="7765322" cy="99417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566240"/>
            <a:ext cx="2474217" cy="617479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183718"/>
            <a:ext cx="2474217" cy="2159682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1566240"/>
            <a:ext cx="2473919" cy="617478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183718"/>
            <a:ext cx="2474866" cy="2159682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1566240"/>
            <a:ext cx="2468408" cy="617478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183718"/>
            <a:ext cx="2468408" cy="2159682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25/06/63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550500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457201"/>
            <a:ext cx="7765322" cy="99417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146924"/>
            <a:ext cx="2474216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1724240"/>
            <a:ext cx="2205038" cy="1143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3579121"/>
            <a:ext cx="2474216" cy="764279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146924"/>
            <a:ext cx="2474237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1724240"/>
            <a:ext cx="2197894" cy="1143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3579120"/>
            <a:ext cx="2475252" cy="764279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146924"/>
            <a:ext cx="2467425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1724240"/>
            <a:ext cx="2199085" cy="1143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3579121"/>
            <a:ext cx="2470694" cy="76427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25/06/63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123954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25/06/63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870863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57200"/>
            <a:ext cx="1906993" cy="38862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457200"/>
            <a:ext cx="5744029" cy="3886201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25/06/63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12276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457200"/>
            <a:ext cx="7765321" cy="9947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1572048"/>
            <a:ext cx="7765322" cy="2771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4412457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091F9-BF05-4F7D-8F3D-1B0673926B97}" type="datetimeFigureOut">
              <a:rPr lang="th-TH" smtClean="0"/>
              <a:t>25/06/63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4412457"/>
            <a:ext cx="500464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4412457"/>
            <a:ext cx="56515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877322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  <p:sldLayoutId id="2147483843" r:id="rId15"/>
    <p:sldLayoutId id="2147483844" r:id="rId16"/>
    <p:sldLayoutId id="2147483845" r:id="rId17"/>
  </p:sldLayoutIdLst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255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59632" y="1203598"/>
            <a:ext cx="4032448" cy="994329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th-TH" sz="7000" dirty="0">
                <a:solidFill>
                  <a:srgbClr val="FF0000"/>
                </a:solidFill>
                <a:latin typeface="LilyUPC" pitchFamily="34" charset="-34"/>
                <a:cs typeface="LilyUPC" pitchFamily="34" charset="-34"/>
              </a:rPr>
              <a:t>อาจารย์ผู้สอน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491880" y="2931790"/>
            <a:ext cx="5472608" cy="1976763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th-TH" sz="5200" dirty="0">
                <a:solidFill>
                  <a:srgbClr val="FFFF00"/>
                </a:solidFill>
                <a:latin typeface="LilyUPC" pitchFamily="34" charset="-34"/>
                <a:cs typeface="LilyUPC" pitchFamily="34" charset="-34"/>
              </a:rPr>
              <a:t>นาย</a:t>
            </a:r>
            <a:r>
              <a:rPr lang="th-TH" sz="5200" dirty="0" err="1">
                <a:solidFill>
                  <a:srgbClr val="FFFF00"/>
                </a:solidFill>
                <a:latin typeface="LilyUPC" pitchFamily="34" charset="-34"/>
                <a:cs typeface="LilyUPC" pitchFamily="34" charset="-34"/>
              </a:rPr>
              <a:t>พัทธ</a:t>
            </a:r>
            <a:r>
              <a:rPr lang="th-TH" sz="5200" dirty="0">
                <a:solidFill>
                  <a:srgbClr val="FFFF00"/>
                </a:solidFill>
                <a:latin typeface="LilyUPC" pitchFamily="34" charset="-34"/>
                <a:cs typeface="LilyUPC" pitchFamily="34" charset="-34"/>
              </a:rPr>
              <a:t>พงศ์ มนต์อรุณโรจน์</a:t>
            </a:r>
          </a:p>
          <a:p>
            <a:pPr algn="l"/>
            <a:r>
              <a:rPr lang="th-TH" sz="4600" dirty="0" err="1">
                <a:solidFill>
                  <a:srgbClr val="92D050"/>
                </a:solidFill>
                <a:latin typeface="LilyUPC" pitchFamily="34" charset="-34"/>
                <a:cs typeface="LilyUPC" pitchFamily="34" charset="-34"/>
              </a:rPr>
              <a:t>ศษ.บ</a:t>
            </a:r>
            <a:r>
              <a:rPr lang="th-TH" sz="4600" dirty="0">
                <a:solidFill>
                  <a:srgbClr val="92D050"/>
                </a:solidFill>
                <a:latin typeface="LilyUPC" pitchFamily="34" charset="-34"/>
                <a:cs typeface="LilyUPC" pitchFamily="34" charset="-34"/>
              </a:rPr>
              <a:t>.สาขาการมัธยมศึกษาวิชาเอก </a:t>
            </a:r>
            <a:r>
              <a:rPr lang="th-TH" sz="4600" dirty="0">
                <a:solidFill>
                  <a:schemeClr val="accent5">
                    <a:lumMod val="40000"/>
                    <a:lumOff val="60000"/>
                  </a:schemeClr>
                </a:solidFill>
                <a:latin typeface="LilyUPC" pitchFamily="34" charset="-34"/>
                <a:cs typeface="LilyUPC" pitchFamily="34" charset="-34"/>
              </a:rPr>
              <a:t>ฟิสิกส์-ชีวะ </a:t>
            </a:r>
            <a:r>
              <a:rPr lang="th-TH" sz="4600" dirty="0">
                <a:solidFill>
                  <a:srgbClr val="FFC000"/>
                </a:solidFill>
                <a:latin typeface="LilyUPC" pitchFamily="34" charset="-34"/>
                <a:cs typeface="LilyUPC" pitchFamily="34" charset="-34"/>
              </a:rPr>
              <a:t>(</a:t>
            </a:r>
            <a:r>
              <a:rPr lang="th-TH" sz="4600" dirty="0" err="1">
                <a:solidFill>
                  <a:srgbClr val="FFC000"/>
                </a:solidFill>
                <a:latin typeface="LilyUPC" pitchFamily="34" charset="-34"/>
                <a:cs typeface="LilyUPC" pitchFamily="34" charset="-34"/>
              </a:rPr>
              <a:t>ม.ข</a:t>
            </a:r>
            <a:r>
              <a:rPr lang="th-TH" sz="4600" dirty="0">
                <a:solidFill>
                  <a:srgbClr val="FFC000"/>
                </a:solidFill>
                <a:latin typeface="LilyUPC" pitchFamily="34" charset="-34"/>
                <a:cs typeface="LilyUPC" pitchFamily="34" charset="-34"/>
              </a:rPr>
              <a:t>.)</a:t>
            </a:r>
          </a:p>
          <a:p>
            <a:pPr algn="l"/>
            <a:r>
              <a:rPr lang="th-TH" sz="4600" dirty="0" err="1">
                <a:solidFill>
                  <a:srgbClr val="92D050"/>
                </a:solidFill>
                <a:latin typeface="LilyUPC" pitchFamily="34" charset="-34"/>
                <a:cs typeface="LilyUPC" pitchFamily="34" charset="-34"/>
              </a:rPr>
              <a:t>ศษ</a:t>
            </a:r>
            <a:r>
              <a:rPr lang="th-TH" sz="4600" dirty="0">
                <a:solidFill>
                  <a:srgbClr val="92D050"/>
                </a:solidFill>
                <a:latin typeface="LilyUPC" pitchFamily="34" charset="-34"/>
                <a:cs typeface="LilyUPC" pitchFamily="34" charset="-34"/>
              </a:rPr>
              <a:t>.ม. </a:t>
            </a:r>
            <a:r>
              <a:rPr lang="th-TH" sz="4600" dirty="0">
                <a:solidFill>
                  <a:schemeClr val="accent5">
                    <a:lumMod val="40000"/>
                    <a:lumOff val="60000"/>
                  </a:schemeClr>
                </a:solidFill>
                <a:latin typeface="LilyUPC" pitchFamily="34" charset="-34"/>
                <a:cs typeface="LilyUPC" pitchFamily="34" charset="-34"/>
              </a:rPr>
              <a:t>หลักสูตรและการสอน </a:t>
            </a:r>
            <a:r>
              <a:rPr lang="th-TH" sz="4600" dirty="0">
                <a:solidFill>
                  <a:srgbClr val="FFC000"/>
                </a:solidFill>
                <a:latin typeface="LilyUPC" pitchFamily="34" charset="-34"/>
                <a:cs typeface="LilyUPC" pitchFamily="34" charset="-34"/>
              </a:rPr>
              <a:t>(</a:t>
            </a:r>
            <a:r>
              <a:rPr lang="th-TH" sz="4600" dirty="0" err="1">
                <a:solidFill>
                  <a:srgbClr val="FFC000"/>
                </a:solidFill>
                <a:latin typeface="LilyUPC" pitchFamily="34" charset="-34"/>
                <a:cs typeface="LilyUPC" pitchFamily="34" charset="-34"/>
              </a:rPr>
              <a:t>ม.ข</a:t>
            </a:r>
            <a:r>
              <a:rPr lang="th-TH" sz="4600" dirty="0">
                <a:solidFill>
                  <a:srgbClr val="FFC000"/>
                </a:solidFill>
                <a:latin typeface="LilyUPC" pitchFamily="34" charset="-34"/>
                <a:cs typeface="LilyUPC" pitchFamily="34" charset="-34"/>
              </a:rPr>
              <a:t>.)</a:t>
            </a:r>
            <a:endParaRPr lang="th-TH" sz="46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2003232"/>
      </p:ext>
    </p:extLst>
  </p:cSld>
  <p:clrMapOvr>
    <a:masterClrMapping/>
  </p:clrMapOvr>
  <p:transition spd="slow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กล่องข้อความ 1"/>
          <p:cNvSpPr txBox="1"/>
          <p:nvPr/>
        </p:nvSpPr>
        <p:spPr>
          <a:xfrm>
            <a:off x="611560" y="139988"/>
            <a:ext cx="43460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dirty="0">
                <a:solidFill>
                  <a:srgbClr val="FFFF00"/>
                </a:solidFill>
                <a:cs typeface="LilyUPC" panose="020B0604020202020204" pitchFamily="34" charset="-34"/>
              </a:rPr>
              <a:t>3.6 การประยุกต์ใช้กฎการเคลื่อนที่</a:t>
            </a:r>
          </a:p>
        </p:txBody>
      </p:sp>
      <p:sp>
        <p:nvSpPr>
          <p:cNvPr id="3" name="กล่องข้อความ 2"/>
          <p:cNvSpPr txBox="1"/>
          <p:nvPr/>
        </p:nvSpPr>
        <p:spPr>
          <a:xfrm>
            <a:off x="1259632" y="773291"/>
            <a:ext cx="24865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rgbClr val="FFC000"/>
                </a:solidFill>
                <a:cs typeface="LilyUPC" panose="020B0604020202020204" pitchFamily="34" charset="-34"/>
              </a:rPr>
              <a:t>หลักการประยุกต์โจทย์</a:t>
            </a:r>
          </a:p>
        </p:txBody>
      </p:sp>
      <p:sp>
        <p:nvSpPr>
          <p:cNvPr id="4" name="กล่องข้อความ 3"/>
          <p:cNvSpPr txBox="1"/>
          <p:nvPr/>
        </p:nvSpPr>
        <p:spPr>
          <a:xfrm>
            <a:off x="1244844" y="1421363"/>
            <a:ext cx="64283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chemeClr val="accent1">
                    <a:lumMod val="60000"/>
                    <a:lumOff val="40000"/>
                  </a:schemeClr>
                </a:solidFill>
                <a:cs typeface="LilyUPC" panose="020B0604020202020204" pitchFamily="34" charset="-34"/>
              </a:rPr>
              <a:t>1.วาดภาพแสดง”ระบบ”และสิ่งแวดล้อมที่โจทย์ระบุมาให้หมด</a:t>
            </a: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1244844" y="2091501"/>
            <a:ext cx="71529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chemeClr val="accent4">
                    <a:lumMod val="40000"/>
                    <a:lumOff val="60000"/>
                  </a:schemeClr>
                </a:solidFill>
                <a:cs typeface="LilyUPC" panose="020B0604020202020204" pitchFamily="34" charset="-34"/>
              </a:rPr>
              <a:t>2.เขียนแผนภาพแรง</a:t>
            </a:r>
            <a:r>
              <a:rPr lang="en-US" sz="3600" dirty="0">
                <a:solidFill>
                  <a:schemeClr val="accent4">
                    <a:lumMod val="40000"/>
                    <a:lumOff val="60000"/>
                  </a:schemeClr>
                </a:solidFill>
                <a:cs typeface="LilyUPC" panose="020B0604020202020204" pitchFamily="34" charset="-34"/>
              </a:rPr>
              <a:t> 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(Free-body diagram)</a:t>
            </a:r>
          </a:p>
          <a:p>
            <a:r>
              <a:rPr lang="en-US" sz="3600" dirty="0">
                <a:solidFill>
                  <a:schemeClr val="accent4">
                    <a:lumMod val="40000"/>
                    <a:lumOff val="60000"/>
                  </a:schemeClr>
                </a:solidFill>
                <a:cs typeface="LilyUPC" panose="020B0604020202020204" pitchFamily="34" charset="-34"/>
              </a:rPr>
              <a:t>  </a:t>
            </a:r>
            <a:r>
              <a:rPr lang="th-TH" sz="3600" dirty="0">
                <a:solidFill>
                  <a:schemeClr val="accent4">
                    <a:lumMod val="40000"/>
                    <a:lumOff val="60000"/>
                  </a:schemeClr>
                </a:solidFill>
                <a:cs typeface="LilyUPC" panose="020B0604020202020204" pitchFamily="34" charset="-34"/>
              </a:rPr>
              <a:t>เขียนลูกศรแทนแรงให้ครบทุกแรง (ทำต่อวัตถุไหน ทิศไปทางไหน)</a:t>
            </a: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1244844" y="3365579"/>
            <a:ext cx="61286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chemeClr val="accent6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3.ดำเนินการหาแรงลัพธ์(ตามกระบวนการทางเวคเตอร์)</a:t>
            </a:r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1259632" y="4013651"/>
            <a:ext cx="41296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rgbClr val="FFC000"/>
                </a:solidFill>
                <a:cs typeface="LilyUPC" panose="020B0604020202020204" pitchFamily="34" charset="-34"/>
              </a:rPr>
              <a:t>4.เข้าสมการตามกฎข้อ 2 ของ</a:t>
            </a:r>
            <a:r>
              <a:rPr lang="th-TH" sz="3600" dirty="0" err="1">
                <a:solidFill>
                  <a:srgbClr val="FFC000"/>
                </a:solidFill>
                <a:cs typeface="LilyUPC" panose="020B0604020202020204" pitchFamily="34" charset="-34"/>
              </a:rPr>
              <a:t>นิว</a:t>
            </a:r>
            <a:r>
              <a:rPr lang="th-TH" sz="3600" dirty="0">
                <a:solidFill>
                  <a:srgbClr val="FFC000"/>
                </a:solidFill>
                <a:cs typeface="LilyUPC" panose="020B0604020202020204" pitchFamily="34" charset="-34"/>
              </a:rPr>
              <a:t>ตัน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9" name="วัตถุ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981082"/>
              </p:ext>
            </p:extLst>
          </p:nvPr>
        </p:nvGraphicFramePr>
        <p:xfrm>
          <a:off x="5404077" y="4085659"/>
          <a:ext cx="1210734" cy="4237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18" name="Equation" r:id="rId4" imgW="571252" imgH="203112" progId="Equation.DSMT4">
                  <p:embed/>
                </p:oleObj>
              </mc:Choice>
              <mc:Fallback>
                <p:oleObj name="Equation" r:id="rId4" imgW="571252" imgH="203112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04077" y="4085659"/>
                        <a:ext cx="1210734" cy="423757"/>
                      </a:xfrm>
                      <a:prstGeom prst="rect">
                        <a:avLst/>
                      </a:prstGeom>
                      <a:solidFill>
                        <a:schemeClr val="tx1">
                          <a:lumMod val="95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7626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755576" y="195486"/>
            <a:ext cx="734481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th-TH" sz="3600" dirty="0">
                <a:solidFill>
                  <a:srgbClr val="FFFF0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ตัวอย่างที่ 11  </a:t>
            </a:r>
            <a:r>
              <a:rPr lang="th-TH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คน </a:t>
            </a: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 </a:t>
            </a:r>
            <a:r>
              <a:rPr lang="th-TH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2 คน ชักคะเย่อกัน ต่างคนต่างออกแรง </a:t>
            </a:r>
            <a:r>
              <a:rPr lang="en-US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Cordia New" panose="020B0304020202020204" pitchFamily="34" charset="-34"/>
                <a:cs typeface="Times New Roman" panose="02020603050405020304" pitchFamily="18" charset="0"/>
              </a:rPr>
              <a:t>F</a:t>
            </a: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 </a:t>
            </a:r>
            <a:r>
              <a:rPr lang="th-TH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เท่ากัน ดึงที่ปลายทั้งสองของเชือก </a:t>
            </a:r>
            <a:r>
              <a:rPr lang="th-TH" sz="3600" i="1" dirty="0">
                <a:solidFill>
                  <a:srgbClr val="FFFF0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ความตึงในเชือกเป็นเท่าใด</a:t>
            </a:r>
            <a:r>
              <a:rPr lang="en-US" sz="3600" dirty="0">
                <a:solidFill>
                  <a:srgbClr val="FFFF0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 </a:t>
            </a:r>
          </a:p>
          <a:p>
            <a:pPr>
              <a:spcAft>
                <a:spcPts val="0"/>
              </a:spcAft>
            </a:pP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	1.  2F		2.  F		3.  F/2		4.  0</a:t>
            </a:r>
            <a:endParaRPr lang="en-US" sz="3600" dirty="0">
              <a:solidFill>
                <a:schemeClr val="accent4">
                  <a:lumMod val="20000"/>
                  <a:lumOff val="80000"/>
                </a:schemeClr>
              </a:solidFill>
              <a:effectLst/>
              <a:latin typeface="Cordia New" panose="020B0304020202020204" pitchFamily="34" charset="-34"/>
              <a:ea typeface="Cordia New" panose="020B0304020202020204" pitchFamily="34" charset="-34"/>
              <a:cs typeface="Lily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66518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755576" y="263426"/>
            <a:ext cx="79928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th-TH" sz="3600" dirty="0">
                <a:solidFill>
                  <a:srgbClr val="FFFF0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ตัวอย่างที่ 12  </a:t>
            </a:r>
            <a:r>
              <a:rPr lang="th-TH" sz="3600" dirty="0">
                <a:solidFill>
                  <a:schemeClr val="accent6">
                    <a:lumMod val="40000"/>
                    <a:lumOff val="6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รถบรรทุกมวล </a:t>
            </a:r>
            <a:r>
              <a:rPr lang="en-US" sz="36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5,000</a:t>
            </a:r>
            <a:r>
              <a:rPr lang="en-US" sz="3600" dirty="0">
                <a:solidFill>
                  <a:schemeClr val="accent6">
                    <a:lumMod val="40000"/>
                    <a:lumOff val="6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 </a:t>
            </a:r>
            <a:r>
              <a:rPr lang="th-TH" sz="3600" dirty="0">
                <a:solidFill>
                  <a:schemeClr val="accent6">
                    <a:lumMod val="40000"/>
                    <a:lumOff val="6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กิโลกรัม  เคลื่อนที่บนพื้นราบในแนวเส้นตรงด้วยความเร็ว </a:t>
            </a:r>
            <a:r>
              <a:rPr lang="en-US" sz="36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20</a:t>
            </a:r>
            <a:r>
              <a:rPr lang="en-US" sz="3600" dirty="0">
                <a:solidFill>
                  <a:schemeClr val="accent6">
                    <a:lumMod val="40000"/>
                    <a:lumOff val="6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  </a:t>
            </a:r>
            <a:r>
              <a:rPr lang="th-TH" sz="3600" dirty="0">
                <a:solidFill>
                  <a:schemeClr val="accent6">
                    <a:lumMod val="40000"/>
                    <a:lumOff val="6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เมตร</a:t>
            </a:r>
            <a:r>
              <a:rPr lang="en-US" sz="3600" dirty="0">
                <a:solidFill>
                  <a:schemeClr val="accent6">
                    <a:lumMod val="40000"/>
                    <a:lumOff val="6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/</a:t>
            </a:r>
            <a:r>
              <a:rPr lang="th-TH" sz="3600" dirty="0">
                <a:solidFill>
                  <a:schemeClr val="accent6">
                    <a:lumMod val="40000"/>
                    <a:lumOff val="6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วินาที ถ้าต้องการให้รถนี้ </a:t>
            </a:r>
            <a:r>
              <a:rPr lang="th-TH" sz="3600" dirty="0">
                <a:solidFill>
                  <a:srgbClr val="D3FDF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หยุดสนิทในระยะทาง </a:t>
            </a:r>
            <a:r>
              <a:rPr lang="en-US" sz="3600" b="1" dirty="0">
                <a:solidFill>
                  <a:srgbClr val="D3FDF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50 </a:t>
            </a:r>
            <a:r>
              <a:rPr lang="en-US" sz="3600" dirty="0">
                <a:solidFill>
                  <a:srgbClr val="D3FDF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 </a:t>
            </a:r>
            <a:r>
              <a:rPr lang="th-TH" sz="3600" dirty="0">
                <a:solidFill>
                  <a:srgbClr val="D3FDF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เมตร</a:t>
            </a:r>
            <a:r>
              <a:rPr lang="th-TH" sz="3600" dirty="0">
                <a:solidFill>
                  <a:schemeClr val="accent6">
                    <a:lumMod val="40000"/>
                    <a:lumOff val="6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 </a:t>
            </a:r>
            <a:r>
              <a:rPr lang="th-TH" sz="3600" i="1" dirty="0">
                <a:solidFill>
                  <a:srgbClr val="00FF99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จะต้องใช้แรงต้านเท่าใด</a:t>
            </a:r>
            <a:r>
              <a:rPr lang="en-US" sz="3600" dirty="0">
                <a:solidFill>
                  <a:srgbClr val="00FF99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 </a:t>
            </a:r>
          </a:p>
          <a:p>
            <a:pPr>
              <a:spcAft>
                <a:spcPts val="0"/>
              </a:spcAft>
            </a:pPr>
            <a:r>
              <a:rPr lang="en-US" sz="3600" dirty="0">
                <a:solidFill>
                  <a:schemeClr val="accent6">
                    <a:lumMod val="40000"/>
                    <a:lumOff val="6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1.  5,00 N	2. 10,000  N	   3. 20,000  N     4. 40,000  N</a:t>
            </a:r>
            <a:endParaRPr lang="en-US" sz="3600" dirty="0">
              <a:solidFill>
                <a:schemeClr val="accent6">
                  <a:lumMod val="40000"/>
                  <a:lumOff val="60000"/>
                </a:schemeClr>
              </a:solidFill>
              <a:effectLst/>
              <a:latin typeface="Cordia New" panose="020B0304020202020204" pitchFamily="34" charset="-34"/>
              <a:ea typeface="Cordia New" panose="020B0304020202020204" pitchFamily="34" charset="-34"/>
              <a:cs typeface="Lily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47921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971600" y="293723"/>
            <a:ext cx="741682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th-TH" sz="3600" dirty="0">
                <a:solidFill>
                  <a:srgbClr val="FFFF00"/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ตัวอย่างที่ 13  </a:t>
            </a:r>
            <a:r>
              <a:rPr lang="th-TH" sz="3600" dirty="0">
                <a:solidFill>
                  <a:schemeClr val="accent4">
                    <a:lumMod val="40000"/>
                    <a:lumOff val="60000"/>
                  </a:schemeClr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แท่งไม้มวล </a:t>
            </a:r>
            <a:r>
              <a:rPr lang="en-US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5 kg 3 kg </a:t>
            </a:r>
            <a:r>
              <a:rPr lang="th-TH" sz="3600" dirty="0">
                <a:solidFill>
                  <a:schemeClr val="accent4">
                    <a:lumMod val="40000"/>
                    <a:lumOff val="60000"/>
                  </a:schemeClr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และ </a:t>
            </a:r>
            <a:r>
              <a:rPr lang="th-TH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 </a:t>
            </a:r>
            <a:r>
              <a:rPr lang="en-US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2 kg  </a:t>
            </a:r>
            <a:r>
              <a:rPr lang="th-TH" sz="3600" dirty="0">
                <a:solidFill>
                  <a:schemeClr val="accent4">
                    <a:lumMod val="40000"/>
                    <a:lumOff val="60000"/>
                  </a:schemeClr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วางติดกันบนพื้นเกลี้ยงถ้า</a:t>
            </a:r>
            <a:r>
              <a:rPr lang="th-TH" sz="3600" dirty="0">
                <a:solidFill>
                  <a:srgbClr val="FFC000"/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ออกแรงผลัก </a:t>
            </a:r>
            <a:r>
              <a:rPr lang="en-US" sz="3600" b="1" dirty="0">
                <a:solidFill>
                  <a:srgbClr val="FFC000"/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10  </a:t>
            </a:r>
            <a:r>
              <a:rPr lang="th-TH" sz="3600" dirty="0" err="1">
                <a:solidFill>
                  <a:srgbClr val="FFC000"/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นิว</a:t>
            </a:r>
            <a:r>
              <a:rPr lang="th-TH" sz="3600" dirty="0">
                <a:solidFill>
                  <a:srgbClr val="FFC000"/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ตัน </a:t>
            </a:r>
            <a:r>
              <a:rPr lang="th-TH" sz="3600" dirty="0">
                <a:solidFill>
                  <a:schemeClr val="accent4">
                    <a:lumMod val="40000"/>
                    <a:lumOff val="60000"/>
                  </a:schemeClr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จงหา </a:t>
            </a:r>
            <a:r>
              <a:rPr lang="th-TH" sz="3600" i="1" dirty="0">
                <a:solidFill>
                  <a:srgbClr val="FFFF99"/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ขนาดของแรง </a:t>
            </a:r>
            <a:r>
              <a:rPr lang="th-TH" sz="3600" dirty="0">
                <a:solidFill>
                  <a:schemeClr val="accent4">
                    <a:lumMod val="40000"/>
                    <a:lumOff val="60000"/>
                  </a:schemeClr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ที่แท่งไม้</a:t>
            </a:r>
            <a:r>
              <a:rPr lang="en-US" sz="3600" dirty="0">
                <a:solidFill>
                  <a:schemeClr val="accent4">
                    <a:lumMod val="40000"/>
                    <a:lumOff val="60000"/>
                  </a:schemeClr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 </a:t>
            </a:r>
            <a:r>
              <a:rPr lang="en-US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2 kg</a:t>
            </a:r>
            <a:r>
              <a:rPr lang="th-TH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 </a:t>
            </a:r>
            <a:r>
              <a:rPr lang="th-TH" sz="3600" dirty="0">
                <a:solidFill>
                  <a:schemeClr val="accent4">
                    <a:lumMod val="40000"/>
                    <a:lumOff val="60000"/>
                  </a:schemeClr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กระทำต่อแท่งไม้  </a:t>
            </a:r>
            <a:r>
              <a:rPr lang="en-US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3 kg  </a:t>
            </a:r>
          </a:p>
          <a:p>
            <a:pPr>
              <a:spcAft>
                <a:spcPts val="0"/>
              </a:spcAft>
            </a:pPr>
            <a:r>
              <a:rPr lang="en-US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1.  2.0	N</a:t>
            </a:r>
            <a:r>
              <a:rPr lang="en-US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	</a:t>
            </a:r>
            <a:r>
              <a:rPr lang="en-US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2.  5.0	N	3.  8.0	N	4.  10.0  N</a:t>
            </a:r>
            <a:endParaRPr lang="en-US" sz="3600" b="1" dirty="0">
              <a:solidFill>
                <a:schemeClr val="accent4">
                  <a:lumMod val="40000"/>
                  <a:lumOff val="60000"/>
                </a:schemeClr>
              </a:solidFill>
              <a:effectLst/>
              <a:latin typeface="Cordia New" panose="020B0304020202020204" pitchFamily="34" charset="-34"/>
              <a:ea typeface="Cordia New" panose="020B0304020202020204" pitchFamily="34" charset="-34"/>
              <a:cs typeface="LilyUPC" panose="020B0604020202020204" pitchFamily="34" charset="-34"/>
            </a:endParaRPr>
          </a:p>
        </p:txBody>
      </p:sp>
      <p:graphicFrame>
        <p:nvGraphicFramePr>
          <p:cNvPr id="5" name="วัตถุ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2885843"/>
              </p:ext>
            </p:extLst>
          </p:nvPr>
        </p:nvGraphicFramePr>
        <p:xfrm>
          <a:off x="5796136" y="2574862"/>
          <a:ext cx="2877916" cy="8494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41" name="Visio" r:id="rId3" imgW="1995742" imgH="588600" progId="Visio.Drawing.11">
                  <p:embed/>
                </p:oleObj>
              </mc:Choice>
              <mc:Fallback>
                <p:oleObj name="Visio" r:id="rId3" imgW="1995742" imgH="588600" progId="Visio.Drawing.11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6136" y="2574862"/>
                        <a:ext cx="2877916" cy="849479"/>
                      </a:xfrm>
                      <a:prstGeom prst="rect">
                        <a:avLst/>
                      </a:prstGeom>
                      <a:solidFill>
                        <a:schemeClr val="tx1">
                          <a:lumMod val="95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50728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467544" y="123478"/>
            <a:ext cx="828092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th-TH" sz="3200" dirty="0">
                <a:solidFill>
                  <a:srgbClr val="FFFF0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ตัวอย่างที่ 14 </a:t>
            </a:r>
            <a:r>
              <a:rPr lang="th-TH" sz="3200" dirty="0">
                <a:solidFill>
                  <a:schemeClr val="accent1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จากรูปวัตถุสามก้อนวางเรียงติดกัน </a:t>
            </a:r>
            <a:r>
              <a:rPr lang="th-TH" sz="3200" dirty="0">
                <a:solidFill>
                  <a:srgbClr val="FFC00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บนพื้นลื่น </a:t>
            </a:r>
            <a:r>
              <a:rPr lang="th-TH" sz="3200" dirty="0">
                <a:solidFill>
                  <a:schemeClr val="accent1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ถ้าพบว่า</a:t>
            </a:r>
            <a:r>
              <a:rPr lang="th-TH" sz="3200" dirty="0">
                <a:solidFill>
                  <a:srgbClr val="D3FDF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วัตถุ </a:t>
            </a:r>
            <a:r>
              <a:rPr lang="en-US" sz="3200" b="1" dirty="0">
                <a:solidFill>
                  <a:srgbClr val="D3FDF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B</a:t>
            </a:r>
            <a:r>
              <a:rPr lang="en-US" sz="3200" dirty="0">
                <a:solidFill>
                  <a:srgbClr val="D3FDF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 </a:t>
            </a:r>
            <a:r>
              <a:rPr lang="th-TH" sz="3200" dirty="0">
                <a:solidFill>
                  <a:srgbClr val="D3FDF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มีแรงกระทำต่อวัตถุ</a:t>
            </a:r>
            <a:r>
              <a:rPr lang="en-US" sz="3200" dirty="0">
                <a:solidFill>
                  <a:srgbClr val="D3FDF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  </a:t>
            </a:r>
            <a:r>
              <a:rPr lang="en-US" sz="3200" b="1" dirty="0">
                <a:solidFill>
                  <a:srgbClr val="D3FDF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A</a:t>
            </a:r>
            <a:r>
              <a:rPr lang="en-US" sz="3200" dirty="0">
                <a:solidFill>
                  <a:srgbClr val="D3FDF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 </a:t>
            </a:r>
            <a:r>
              <a:rPr lang="th-TH" sz="3200" dirty="0">
                <a:solidFill>
                  <a:srgbClr val="D3FDF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ขนาด  </a:t>
            </a:r>
            <a:r>
              <a:rPr lang="en-US" sz="3200" b="1" dirty="0">
                <a:solidFill>
                  <a:srgbClr val="D3FDF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20 </a:t>
            </a:r>
            <a:r>
              <a:rPr lang="en-US" sz="3200" dirty="0">
                <a:solidFill>
                  <a:srgbClr val="D3FDF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 </a:t>
            </a:r>
            <a:r>
              <a:rPr lang="th-TH" sz="3200" dirty="0" err="1">
                <a:solidFill>
                  <a:srgbClr val="D3FDF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นิว</a:t>
            </a:r>
            <a:r>
              <a:rPr lang="th-TH" sz="3200" dirty="0">
                <a:solidFill>
                  <a:srgbClr val="D3FDF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ตัน</a:t>
            </a:r>
            <a:r>
              <a:rPr lang="th-TH" sz="3200" dirty="0">
                <a:solidFill>
                  <a:schemeClr val="accent1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  จงหาขนาด</a:t>
            </a:r>
            <a:r>
              <a:rPr lang="th-TH" sz="32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ของแรง</a:t>
            </a:r>
            <a:r>
              <a:rPr lang="en-US" sz="32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 </a:t>
            </a:r>
            <a:r>
              <a:rPr lang="en-US" sz="3200" b="1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F</a:t>
            </a:r>
            <a:r>
              <a:rPr lang="en-US" sz="32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 </a:t>
            </a:r>
            <a:r>
              <a:rPr lang="th-TH" sz="32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และแรงที่  </a:t>
            </a:r>
            <a:r>
              <a:rPr lang="en-US" sz="3200" b="1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C </a:t>
            </a:r>
            <a:r>
              <a:rPr lang="en-US" sz="32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 </a:t>
            </a:r>
            <a:r>
              <a:rPr lang="th-TH" sz="32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กระทำต่อ </a:t>
            </a:r>
            <a:r>
              <a:rPr lang="en-US" sz="3200" b="1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B</a:t>
            </a:r>
            <a:r>
              <a:rPr lang="en-US" sz="3200" dirty="0">
                <a:solidFill>
                  <a:schemeClr val="accent1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  </a:t>
            </a:r>
            <a:r>
              <a:rPr lang="th-TH" sz="3200" dirty="0">
                <a:solidFill>
                  <a:schemeClr val="accent1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ถ้ามวล</a:t>
            </a:r>
            <a:r>
              <a:rPr lang="th-TH" sz="3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ของ  </a:t>
            </a:r>
            <a:r>
              <a:rPr lang="en-US" sz="3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A, B, C </a:t>
            </a:r>
            <a:r>
              <a:rPr lang="th-TH" sz="3200" dirty="0">
                <a:solidFill>
                  <a:schemeClr val="accent1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เป็น  </a:t>
            </a:r>
            <a:r>
              <a:rPr lang="en-US" sz="3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5, 4 </a:t>
            </a:r>
            <a:r>
              <a:rPr lang="th-TH" sz="3200" dirty="0">
                <a:solidFill>
                  <a:schemeClr val="accent1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และ </a:t>
            </a:r>
            <a:r>
              <a:rPr lang="en-US" sz="3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6 kg </a:t>
            </a:r>
            <a:r>
              <a:rPr lang="th-TH" sz="3200" dirty="0">
                <a:solidFill>
                  <a:schemeClr val="accent1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ตามลำดับ</a:t>
            </a:r>
            <a:r>
              <a:rPr lang="en-US" sz="3200" dirty="0">
                <a:solidFill>
                  <a:schemeClr val="accent1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  (PPM’26)*****</a:t>
            </a:r>
          </a:p>
          <a:p>
            <a:pPr>
              <a:spcAft>
                <a:spcPts val="0"/>
              </a:spcAft>
            </a:pPr>
            <a:r>
              <a:rPr lang="en-US" sz="3200" dirty="0">
                <a:solidFill>
                  <a:schemeClr val="accent1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	1.  20  </a:t>
            </a:r>
            <a:r>
              <a:rPr lang="th-TH" sz="3200" dirty="0">
                <a:solidFill>
                  <a:schemeClr val="accent1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และ   </a:t>
            </a:r>
            <a:r>
              <a:rPr lang="en-US" sz="3200" dirty="0">
                <a:solidFill>
                  <a:schemeClr val="accent1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8  </a:t>
            </a:r>
            <a:r>
              <a:rPr lang="th-TH" sz="32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นิว</a:t>
            </a:r>
            <a:r>
              <a:rPr lang="th-TH" sz="3200" dirty="0">
                <a:solidFill>
                  <a:schemeClr val="accent1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ตัน</a:t>
            </a:r>
            <a:r>
              <a:rPr lang="en-US" sz="3200" dirty="0">
                <a:solidFill>
                  <a:schemeClr val="accent1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		2.  30  </a:t>
            </a:r>
            <a:r>
              <a:rPr lang="th-TH" sz="3200" dirty="0">
                <a:solidFill>
                  <a:schemeClr val="accent1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และ  </a:t>
            </a:r>
            <a:r>
              <a:rPr lang="en-US" sz="3200" dirty="0">
                <a:solidFill>
                  <a:schemeClr val="accent1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12  </a:t>
            </a:r>
            <a:r>
              <a:rPr lang="th-TH" sz="32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นิว</a:t>
            </a:r>
            <a:r>
              <a:rPr lang="th-TH" sz="3200" dirty="0">
                <a:solidFill>
                  <a:schemeClr val="accent1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ตัน</a:t>
            </a:r>
            <a:endParaRPr lang="en-US" sz="3200" dirty="0">
              <a:solidFill>
                <a:schemeClr val="accent1">
                  <a:lumMod val="20000"/>
                  <a:lumOff val="80000"/>
                </a:schemeClr>
              </a:solidFill>
              <a:latin typeface="Cordia New" panose="020B0304020202020204" pitchFamily="34" charset="-34"/>
              <a:ea typeface="Cordia New" panose="020B0304020202020204" pitchFamily="34" charset="-34"/>
              <a:cs typeface="LilyUPC" panose="020B0604020202020204" pitchFamily="34" charset="-34"/>
            </a:endParaRPr>
          </a:p>
          <a:p>
            <a:pPr>
              <a:spcAft>
                <a:spcPts val="0"/>
              </a:spcAft>
            </a:pPr>
            <a:r>
              <a:rPr lang="en-US" sz="3200" dirty="0">
                <a:solidFill>
                  <a:schemeClr val="accent1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	3.  40  </a:t>
            </a:r>
            <a:r>
              <a:rPr lang="th-TH" sz="3200" dirty="0">
                <a:solidFill>
                  <a:schemeClr val="accent1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และ </a:t>
            </a:r>
            <a:r>
              <a:rPr lang="en-US" sz="3200" dirty="0">
                <a:solidFill>
                  <a:schemeClr val="accent1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16  </a:t>
            </a:r>
            <a:r>
              <a:rPr lang="th-TH" sz="32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นิว</a:t>
            </a:r>
            <a:r>
              <a:rPr lang="th-TH" sz="3200" dirty="0">
                <a:solidFill>
                  <a:schemeClr val="accent1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ตัน</a:t>
            </a:r>
            <a:r>
              <a:rPr lang="en-US" sz="3200" dirty="0">
                <a:solidFill>
                  <a:schemeClr val="accent1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		4.  50  </a:t>
            </a:r>
            <a:r>
              <a:rPr lang="th-TH" sz="3200" dirty="0">
                <a:solidFill>
                  <a:schemeClr val="accent1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และ  </a:t>
            </a:r>
            <a:r>
              <a:rPr lang="en-US" sz="3200" dirty="0">
                <a:solidFill>
                  <a:schemeClr val="accent1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20  </a:t>
            </a:r>
            <a:r>
              <a:rPr lang="th-TH" sz="32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นิว</a:t>
            </a:r>
            <a:r>
              <a:rPr lang="th-TH" sz="3200" dirty="0">
                <a:solidFill>
                  <a:schemeClr val="accent1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ตัน</a:t>
            </a:r>
            <a:endParaRPr lang="en-US" sz="3200" dirty="0">
              <a:solidFill>
                <a:schemeClr val="accent1">
                  <a:lumMod val="20000"/>
                  <a:lumOff val="80000"/>
                </a:schemeClr>
              </a:solidFill>
              <a:effectLst/>
              <a:latin typeface="Cordia New" panose="020B0304020202020204" pitchFamily="34" charset="-34"/>
              <a:ea typeface="Cordia New" panose="020B0304020202020204" pitchFamily="34" charset="-34"/>
              <a:cs typeface="LilyUPC" panose="020B0604020202020204" pitchFamily="34" charset="-34"/>
            </a:endParaRPr>
          </a:p>
        </p:txBody>
      </p:sp>
      <p:graphicFrame>
        <p:nvGraphicFramePr>
          <p:cNvPr id="3" name="วัตถุ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6862472"/>
              </p:ext>
            </p:extLst>
          </p:nvPr>
        </p:nvGraphicFramePr>
        <p:xfrm>
          <a:off x="5868144" y="2591610"/>
          <a:ext cx="2962817" cy="963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4" name="Visio" r:id="rId3" imgW="2176731" imgH="708210" progId="Visio.Drawing.11">
                  <p:embed/>
                </p:oleObj>
              </mc:Choice>
              <mc:Fallback>
                <p:oleObj name="Visio" r:id="rId3" imgW="2176731" imgH="708210" progId="Visio.Drawing.11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8144" y="2591610"/>
                        <a:ext cx="2962817" cy="963880"/>
                      </a:xfrm>
                      <a:prstGeom prst="rect">
                        <a:avLst/>
                      </a:prstGeom>
                      <a:solidFill>
                        <a:schemeClr val="tx1">
                          <a:lumMod val="95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2671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วัตถุ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8291342"/>
              </p:ext>
            </p:extLst>
          </p:nvPr>
        </p:nvGraphicFramePr>
        <p:xfrm>
          <a:off x="683568" y="2985800"/>
          <a:ext cx="3098043" cy="8420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90" name="Visio" r:id="rId4" imgW="2038423" imgH="554310" progId="Visio.Drawing.11">
                  <p:embed/>
                </p:oleObj>
              </mc:Choice>
              <mc:Fallback>
                <p:oleObj name="Visio" r:id="rId4" imgW="2038423" imgH="554310" progId="Visio.Drawing.11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2985800"/>
                        <a:ext cx="3098043" cy="842070"/>
                      </a:xfrm>
                      <a:prstGeom prst="rect">
                        <a:avLst/>
                      </a:prstGeom>
                      <a:solidFill>
                        <a:schemeClr val="tx1">
                          <a:lumMod val="95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สี่เหลี่ยมผืนผ้า 5"/>
          <p:cNvSpPr/>
          <p:nvPr/>
        </p:nvSpPr>
        <p:spPr>
          <a:xfrm>
            <a:off x="502365" y="123478"/>
            <a:ext cx="813690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th-TH" sz="3600" dirty="0">
                <a:solidFill>
                  <a:srgbClr val="FFFF00"/>
                </a:solidFill>
                <a:latin typeface="Times New Roman" panose="02020603050405020304" pitchFamily="18" charset="0"/>
                <a:ea typeface="Cordia New" panose="020B0304020202020204" pitchFamily="34" charset="-34"/>
                <a:cs typeface="LilyUPC" panose="020B0604020202020204" pitchFamily="34" charset="-34"/>
              </a:rPr>
              <a:t>ตัวอย่างที่ 15 </a:t>
            </a:r>
            <a:r>
              <a:rPr lang="th-TH" sz="36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Cordia New" panose="020B0304020202020204" pitchFamily="34" charset="-34"/>
                <a:cs typeface="LilyUPC" panose="020B0604020202020204" pitchFamily="34" charset="-34"/>
              </a:rPr>
              <a:t>จากรูปวัตถุสามก้อนถูกผูกติดกันด้วยเชือกเบาและไม่ยืดหยุ่น  ถ้าพบว่าแรง </a:t>
            </a:r>
            <a:r>
              <a:rPr lang="en-US" i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Cordia New" panose="020B0304020202020204" pitchFamily="34" charset="-34"/>
                <a:cs typeface="LilyUPC" panose="020B0604020202020204" pitchFamily="34" charset="-34"/>
              </a:rPr>
              <a:t>T</a:t>
            </a:r>
            <a:r>
              <a:rPr lang="en-US" sz="3200" i="1" baseline="-250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Cordia New" panose="020B0304020202020204" pitchFamily="34" charset="-34"/>
                <a:cs typeface="LilyUPC" panose="020B0604020202020204" pitchFamily="34" charset="-34"/>
              </a:rPr>
              <a:t>2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Cordia New" panose="020B0304020202020204" pitchFamily="34" charset="-34"/>
                <a:cs typeface="LilyUPC" panose="020B0604020202020204" pitchFamily="34" charset="-34"/>
              </a:rPr>
              <a:t> </a:t>
            </a:r>
            <a:r>
              <a:rPr lang="th-TH" sz="36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Cordia New" panose="020B0304020202020204" pitchFamily="34" charset="-34"/>
                <a:cs typeface="LilyUPC" panose="020B0604020202020204" pitchFamily="34" charset="-34"/>
              </a:rPr>
              <a:t>มีค่า </a:t>
            </a:r>
            <a:r>
              <a:rPr lang="en-US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Cordia New" panose="020B0304020202020204" pitchFamily="34" charset="-34"/>
                <a:cs typeface="LilyUPC" panose="020B0604020202020204" pitchFamily="34" charset="-34"/>
              </a:rPr>
              <a:t>32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Cordia New" panose="020B0304020202020204" pitchFamily="34" charset="-34"/>
                <a:cs typeface="LilyUPC" panose="020B0604020202020204" pitchFamily="34" charset="-34"/>
              </a:rPr>
              <a:t> </a:t>
            </a:r>
            <a:r>
              <a:rPr lang="th-TH" sz="36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Cordia New" panose="020B0304020202020204" pitchFamily="34" charset="-34"/>
                <a:cs typeface="LilyUPC" panose="020B0604020202020204" pitchFamily="34" charset="-34"/>
              </a:rPr>
              <a:t>นิว</a:t>
            </a:r>
            <a:r>
              <a:rPr lang="th-TH" sz="36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Cordia New" panose="020B0304020202020204" pitchFamily="34" charset="-34"/>
                <a:cs typeface="LilyUPC" panose="020B0604020202020204" pitchFamily="34" charset="-34"/>
              </a:rPr>
              <a:t>ตัน จงหา</a:t>
            </a:r>
            <a:r>
              <a:rPr lang="th-TH" sz="3600" i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Cordia New" panose="020B0304020202020204" pitchFamily="34" charset="-34"/>
                <a:cs typeface="LilyUPC" panose="020B0604020202020204" pitchFamily="34" charset="-34"/>
              </a:rPr>
              <a:t>ขนาด </a:t>
            </a:r>
            <a:r>
              <a:rPr lang="en-US" i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Cordia New" panose="020B0304020202020204" pitchFamily="34" charset="-34"/>
                <a:cs typeface="LilyUPC" panose="020B0604020202020204" pitchFamily="34" charset="-34"/>
              </a:rPr>
              <a:t>T</a:t>
            </a:r>
            <a:r>
              <a:rPr lang="en-US" sz="3200" i="1" baseline="-250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Cordia New" panose="020B0304020202020204" pitchFamily="34" charset="-34"/>
                <a:cs typeface="LilyUPC" panose="020B0604020202020204" pitchFamily="34" charset="-34"/>
              </a:rPr>
              <a:t>1</a:t>
            </a:r>
            <a:r>
              <a:rPr lang="en-US" sz="3600" i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Cordia New" panose="020B0304020202020204" pitchFamily="34" charset="-34"/>
                <a:cs typeface="LilyUPC" panose="020B0604020202020204" pitchFamily="34" charset="-34"/>
              </a:rPr>
              <a:t> </a:t>
            </a:r>
            <a:r>
              <a:rPr lang="th-TH" sz="3600" i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Cordia New" panose="020B0304020202020204" pitchFamily="34" charset="-34"/>
                <a:cs typeface="LilyUPC" panose="020B0604020202020204" pitchFamily="34" charset="-34"/>
              </a:rPr>
              <a:t>และ </a:t>
            </a:r>
            <a:r>
              <a:rPr lang="en-US" sz="3200" i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Cordia New" panose="020B0304020202020204" pitchFamily="34" charset="-34"/>
                <a:cs typeface="LilyUPC" panose="020B0604020202020204" pitchFamily="34" charset="-34"/>
              </a:rPr>
              <a:t>F</a:t>
            </a:r>
            <a:r>
              <a:rPr lang="th-TH" sz="3200" i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Cordia New" panose="020B0304020202020204" pitchFamily="34" charset="-34"/>
                <a:cs typeface="LilyUPC" panose="020B0604020202020204" pitchFamily="34" charset="-34"/>
              </a:rPr>
              <a:t>  </a:t>
            </a:r>
            <a:r>
              <a:rPr lang="th-TH" sz="36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Cordia New" panose="020B0304020202020204" pitchFamily="34" charset="-34"/>
                <a:cs typeface="LilyUPC" panose="020B0604020202020204" pitchFamily="34" charset="-34"/>
              </a:rPr>
              <a:t>ตามลำดับ </a:t>
            </a:r>
            <a:endParaRPr lang="en-US" sz="3600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anose="02020603050405020304" pitchFamily="18" charset="0"/>
              <a:ea typeface="Cordia New" panose="020B0304020202020204" pitchFamily="34" charset="-34"/>
              <a:cs typeface="LilyUPC" panose="020B0604020202020204" pitchFamily="34" charset="-34"/>
            </a:endParaRPr>
          </a:p>
          <a:p>
            <a:pPr>
              <a:spcAft>
                <a:spcPts val="0"/>
              </a:spcAft>
            </a:pPr>
            <a:r>
              <a:rPr lang="th-TH" sz="36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Cordia New" panose="020B0304020202020204" pitchFamily="34" charset="-34"/>
                <a:cs typeface="LilyUPC" panose="020B0604020202020204" pitchFamily="34" charset="-34"/>
              </a:rPr>
              <a:t>ถ้าพื้นราบลื่น  </a:t>
            </a:r>
            <a: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Cordia New" panose="020B0304020202020204" pitchFamily="34" charset="-34"/>
                <a:cs typeface="LilyUPC" panose="020B0604020202020204" pitchFamily="34" charset="-34"/>
              </a:rPr>
              <a:t>(PPM’26)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Cordia New" panose="020B0304020202020204" pitchFamily="34" charset="-34"/>
                <a:cs typeface="LilyUPC" panose="020B0604020202020204" pitchFamily="34" charset="-34"/>
              </a:rPr>
              <a:t>****</a:t>
            </a:r>
          </a:p>
          <a:p>
            <a:pPr>
              <a:spcAft>
                <a:spcPts val="0"/>
              </a:spcAft>
            </a:pP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Cordia New" panose="020B0304020202020204" pitchFamily="34" charset="-34"/>
                <a:cs typeface="LilyUPC" panose="020B0604020202020204" pitchFamily="34" charset="-34"/>
              </a:rPr>
              <a:t>	</a:t>
            </a:r>
            <a:r>
              <a:rPr lang="en-US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Cordia New" panose="020B0304020202020204" pitchFamily="34" charset="-34"/>
                <a:cs typeface="LilyUPC" panose="020B0604020202020204" pitchFamily="34" charset="-34"/>
              </a:rPr>
              <a:t>1.  6  </a:t>
            </a:r>
            <a:r>
              <a:rPr lang="th-TH" sz="36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Cordia New" panose="020B0304020202020204" pitchFamily="34" charset="-34"/>
                <a:cs typeface="LilyUPC" panose="020B0604020202020204" pitchFamily="34" charset="-34"/>
              </a:rPr>
              <a:t>และ  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Cordia New" panose="020B0304020202020204" pitchFamily="34" charset="-34"/>
                <a:cs typeface="LilyUPC" panose="020B0604020202020204" pitchFamily="34" charset="-34"/>
              </a:rPr>
              <a:t> </a:t>
            </a:r>
            <a:r>
              <a:rPr lang="en-US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Cordia New" panose="020B0304020202020204" pitchFamily="34" charset="-34"/>
                <a:cs typeface="LilyUPC" panose="020B0604020202020204" pitchFamily="34" charset="-34"/>
              </a:rPr>
              <a:t>40 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Cordia New" panose="020B0304020202020204" pitchFamily="34" charset="-34"/>
                <a:cs typeface="LilyUPC" panose="020B0604020202020204" pitchFamily="34" charset="-34"/>
              </a:rPr>
              <a:t>  </a:t>
            </a:r>
            <a:r>
              <a:rPr lang="th-TH" sz="36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Cordia New" panose="020B0304020202020204" pitchFamily="34" charset="-34"/>
                <a:cs typeface="LilyUPC" panose="020B0604020202020204" pitchFamily="34" charset="-34"/>
              </a:rPr>
              <a:t>นิว</a:t>
            </a:r>
            <a:r>
              <a:rPr lang="th-TH" sz="36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Cordia New" panose="020B0304020202020204" pitchFamily="34" charset="-34"/>
                <a:cs typeface="LilyUPC" panose="020B0604020202020204" pitchFamily="34" charset="-34"/>
              </a:rPr>
              <a:t>ตัน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Cordia New" panose="020B0304020202020204" pitchFamily="34" charset="-34"/>
                <a:cs typeface="LilyUPC" panose="020B0604020202020204" pitchFamily="34" charset="-34"/>
              </a:rPr>
              <a:t>	</a:t>
            </a:r>
            <a:r>
              <a:rPr lang="en-US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Cordia New" panose="020B0304020202020204" pitchFamily="34" charset="-34"/>
                <a:cs typeface="LilyUPC" panose="020B0604020202020204" pitchFamily="34" charset="-34"/>
              </a:rPr>
              <a:t>2.    9  </a:t>
            </a:r>
            <a:r>
              <a:rPr lang="th-TH" sz="36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Cordia New" panose="020B0304020202020204" pitchFamily="34" charset="-34"/>
                <a:cs typeface="LilyUPC" panose="020B0604020202020204" pitchFamily="34" charset="-34"/>
              </a:rPr>
              <a:t>และ  </a:t>
            </a:r>
            <a:r>
              <a:rPr lang="en-US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Cordia New" panose="020B0304020202020204" pitchFamily="34" charset="-34"/>
                <a:cs typeface="LilyUPC" panose="020B0604020202020204" pitchFamily="34" charset="-34"/>
              </a:rPr>
              <a:t>60 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Cordia New" panose="020B0304020202020204" pitchFamily="34" charset="-34"/>
                <a:cs typeface="LilyUPC" panose="020B0604020202020204" pitchFamily="34" charset="-34"/>
              </a:rPr>
              <a:t> </a:t>
            </a:r>
            <a:r>
              <a:rPr lang="th-TH" sz="36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Cordia New" panose="020B0304020202020204" pitchFamily="34" charset="-34"/>
                <a:cs typeface="LilyUPC" panose="020B0604020202020204" pitchFamily="34" charset="-34"/>
              </a:rPr>
              <a:t>นิว</a:t>
            </a:r>
            <a:r>
              <a:rPr lang="th-TH" sz="36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Cordia New" panose="020B0304020202020204" pitchFamily="34" charset="-34"/>
                <a:cs typeface="LilyUPC" panose="020B0604020202020204" pitchFamily="34" charset="-34"/>
              </a:rPr>
              <a:t>ตัน</a:t>
            </a:r>
            <a:endParaRPr lang="en-US" sz="3600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anose="02020603050405020304" pitchFamily="18" charset="0"/>
              <a:ea typeface="Cordia New" panose="020B0304020202020204" pitchFamily="34" charset="-34"/>
              <a:cs typeface="LilyUPC" panose="020B0604020202020204" pitchFamily="34" charset="-34"/>
            </a:endParaRPr>
          </a:p>
          <a:p>
            <a:pPr>
              <a:spcAft>
                <a:spcPts val="0"/>
              </a:spcAft>
            </a:pP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Cordia New" panose="020B0304020202020204" pitchFamily="34" charset="-34"/>
                <a:cs typeface="LilyUPC" panose="020B0604020202020204" pitchFamily="34" charset="-34"/>
              </a:rPr>
              <a:t>	</a:t>
            </a:r>
            <a:r>
              <a:rPr lang="en-US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Cordia New" panose="020B0304020202020204" pitchFamily="34" charset="-34"/>
                <a:cs typeface="LilyUPC" panose="020B0604020202020204" pitchFamily="34" charset="-34"/>
              </a:rPr>
              <a:t>3. 12  </a:t>
            </a:r>
            <a:r>
              <a:rPr lang="th-TH" sz="36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Cordia New" panose="020B0304020202020204" pitchFamily="34" charset="-34"/>
                <a:cs typeface="LilyUPC" panose="020B0604020202020204" pitchFamily="34" charset="-34"/>
              </a:rPr>
              <a:t>และ   </a:t>
            </a:r>
            <a:r>
              <a:rPr lang="en-US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Cordia New" panose="020B0304020202020204" pitchFamily="34" charset="-34"/>
                <a:cs typeface="LilyUPC" panose="020B0604020202020204" pitchFamily="34" charset="-34"/>
              </a:rPr>
              <a:t>80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Cordia New" panose="020B0304020202020204" pitchFamily="34" charset="-34"/>
                <a:cs typeface="LilyUPC" panose="020B0604020202020204" pitchFamily="34" charset="-34"/>
              </a:rPr>
              <a:t>  </a:t>
            </a:r>
            <a:r>
              <a:rPr lang="th-TH" sz="36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Cordia New" panose="020B0304020202020204" pitchFamily="34" charset="-34"/>
                <a:cs typeface="LilyUPC" panose="020B0604020202020204" pitchFamily="34" charset="-34"/>
              </a:rPr>
              <a:t>นิว</a:t>
            </a:r>
            <a:r>
              <a:rPr lang="th-TH" sz="36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Cordia New" panose="020B0304020202020204" pitchFamily="34" charset="-34"/>
                <a:cs typeface="LilyUPC" panose="020B0604020202020204" pitchFamily="34" charset="-34"/>
              </a:rPr>
              <a:t>ตัน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Cordia New" panose="020B0304020202020204" pitchFamily="34" charset="-34"/>
                <a:cs typeface="LilyUPC" panose="020B0604020202020204" pitchFamily="34" charset="-34"/>
              </a:rPr>
              <a:t>	</a:t>
            </a:r>
            <a:r>
              <a:rPr lang="en-US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Cordia New" panose="020B0304020202020204" pitchFamily="34" charset="-34"/>
                <a:cs typeface="LilyUPC" panose="020B0604020202020204" pitchFamily="34" charset="-34"/>
              </a:rPr>
              <a:t>4.  15  </a:t>
            </a:r>
            <a:r>
              <a:rPr lang="th-TH" sz="36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Cordia New" panose="020B0304020202020204" pitchFamily="34" charset="-34"/>
                <a:cs typeface="LilyUPC" panose="020B0604020202020204" pitchFamily="34" charset="-34"/>
              </a:rPr>
              <a:t>และ </a:t>
            </a:r>
            <a:r>
              <a:rPr lang="en-US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Cordia New" panose="020B0304020202020204" pitchFamily="34" charset="-34"/>
                <a:cs typeface="LilyUPC" panose="020B0604020202020204" pitchFamily="34" charset="-34"/>
              </a:rPr>
              <a:t>100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Cordia New" panose="020B0304020202020204" pitchFamily="34" charset="-34"/>
                <a:cs typeface="LilyUPC" panose="020B0604020202020204" pitchFamily="34" charset="-34"/>
              </a:rPr>
              <a:t>  </a:t>
            </a:r>
            <a:r>
              <a:rPr lang="th-TH" sz="36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Cordia New" panose="020B0304020202020204" pitchFamily="34" charset="-34"/>
                <a:cs typeface="LilyUPC" panose="020B0604020202020204" pitchFamily="34" charset="-34"/>
              </a:rPr>
              <a:t>นิว</a:t>
            </a:r>
            <a:r>
              <a:rPr lang="th-TH" sz="36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Cordia New" panose="020B0304020202020204" pitchFamily="34" charset="-34"/>
                <a:cs typeface="LilyUPC" panose="020B0604020202020204" pitchFamily="34" charset="-34"/>
              </a:rPr>
              <a:t>ตัน</a:t>
            </a:r>
            <a:endParaRPr lang="en-US" sz="3600" dirty="0">
              <a:solidFill>
                <a:schemeClr val="accent6">
                  <a:lumMod val="20000"/>
                  <a:lumOff val="80000"/>
                </a:schemeClr>
              </a:solidFill>
              <a:effectLst/>
              <a:latin typeface="Times New Roman" panose="02020603050405020304" pitchFamily="18" charset="0"/>
              <a:ea typeface="Cordia New" panose="020B0304020202020204" pitchFamily="34" charset="-34"/>
              <a:cs typeface="Lily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73412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วัตถุ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6196944"/>
              </p:ext>
            </p:extLst>
          </p:nvPr>
        </p:nvGraphicFramePr>
        <p:xfrm>
          <a:off x="7749958" y="1995686"/>
          <a:ext cx="1120260" cy="24651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08" name="Visio" r:id="rId3" imgW="666688" imgH="1468800" progId="Visio.Drawing.11">
                  <p:embed/>
                </p:oleObj>
              </mc:Choice>
              <mc:Fallback>
                <p:oleObj name="Visio" r:id="rId3" imgW="666688" imgH="1468800" progId="Visio.Drawing.11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9958" y="1995686"/>
                        <a:ext cx="1120260" cy="2465172"/>
                      </a:xfrm>
                      <a:prstGeom prst="rect">
                        <a:avLst/>
                      </a:prstGeom>
                      <a:solidFill>
                        <a:schemeClr val="tx1">
                          <a:lumMod val="95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สี่เหลี่ยมผืนผ้า 2"/>
          <p:cNvSpPr/>
          <p:nvPr/>
        </p:nvSpPr>
        <p:spPr>
          <a:xfrm>
            <a:off x="795716" y="123478"/>
            <a:ext cx="806489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th-TH" sz="3600" dirty="0">
                <a:solidFill>
                  <a:srgbClr val="FFFF00"/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ตัวอย่างที่ 16 </a:t>
            </a:r>
            <a:r>
              <a:rPr lang="th-TH" sz="3600" dirty="0">
                <a:solidFill>
                  <a:schemeClr val="accent3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จากรูป มวล </a:t>
            </a:r>
            <a:r>
              <a:rPr lang="en-US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Angsana New" panose="02020603050405020304" pitchFamily="18" charset="-34"/>
                <a:cs typeface="Times New Roman" panose="02020603050405020304" pitchFamily="18" charset="0"/>
              </a:rPr>
              <a:t>M</a:t>
            </a:r>
            <a:r>
              <a:rPr lang="en-US" sz="3600" dirty="0">
                <a:solidFill>
                  <a:schemeClr val="accent3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 </a:t>
            </a:r>
            <a:r>
              <a:rPr lang="th-TH" sz="3600" dirty="0">
                <a:solidFill>
                  <a:schemeClr val="accent3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ผูกติดกับมวล </a:t>
            </a: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Angsana New" panose="02020603050405020304" pitchFamily="18" charset="-34"/>
                <a:cs typeface="Times New Roman" panose="02020603050405020304" pitchFamily="18" charset="0"/>
              </a:rPr>
              <a:t>2 kg</a:t>
            </a:r>
            <a:r>
              <a:rPr lang="en-US" sz="3600" dirty="0">
                <a:solidFill>
                  <a:schemeClr val="accent3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. </a:t>
            </a:r>
            <a:r>
              <a:rPr lang="th-TH" sz="3600" dirty="0">
                <a:solidFill>
                  <a:schemeClr val="accent3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ด้วยเชือกเส้นล่าง ขณะวัตถุที่ทั้งสองถูกดึงขึ้นจากเชือกเส้นบนด้วย</a:t>
            </a:r>
            <a:r>
              <a:rPr lang="th-TH" sz="3600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Angsana New" panose="02020603050405020304" pitchFamily="18" charset="-34"/>
                <a:cs typeface="LilyUPC" panose="020B0604020202020204" pitchFamily="34" charset="-34"/>
              </a:rPr>
              <a:t>ความเร่ง</a:t>
            </a:r>
            <a:r>
              <a:rPr lang="th-TH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Angsana New" panose="02020603050405020304" pitchFamily="18" charset="-34"/>
                <a:cs typeface="LilyUPC" panose="020B0604020202020204" pitchFamily="34" charset="-34"/>
              </a:rPr>
              <a:t> </a:t>
            </a: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Angsana New" panose="02020603050405020304" pitchFamily="18" charset="-34"/>
                <a:cs typeface="Times New Roman" panose="02020603050405020304" pitchFamily="18" charset="0"/>
              </a:rPr>
              <a:t>a  m/s</a:t>
            </a:r>
            <a:r>
              <a:rPr lang="en-US" sz="3200" baseline="30000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Angsana New" panose="02020603050405020304" pitchFamily="18" charset="-34"/>
                <a:cs typeface="Times New Roman" panose="02020603050405020304" pitchFamily="18" charset="0"/>
              </a:rPr>
              <a:t>2</a:t>
            </a: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Angsana New" panose="02020603050405020304" pitchFamily="18" charset="-34"/>
                <a:cs typeface="Times New Roman" panose="02020603050405020304" pitchFamily="18" charset="0"/>
              </a:rPr>
              <a:t> </a:t>
            </a:r>
            <a:r>
              <a:rPr lang="th-TH" sz="3600" dirty="0">
                <a:solidFill>
                  <a:schemeClr val="accent3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แรงตึงของเชือกเส้นล่าง </a:t>
            </a:r>
            <a:r>
              <a:rPr lang="en-US" sz="3600" dirty="0">
                <a:solidFill>
                  <a:schemeClr val="accent3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(</a:t>
            </a:r>
            <a:r>
              <a:rPr lang="en-US" sz="2400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Angsana New" panose="02020603050405020304" pitchFamily="18" charset="-34"/>
                <a:cs typeface="Times New Roman" panose="02020603050405020304" pitchFamily="18" charset="0"/>
              </a:rPr>
              <a:t>T</a:t>
            </a:r>
            <a:r>
              <a:rPr lang="en-US" sz="3600" dirty="0">
                <a:solidFill>
                  <a:schemeClr val="accent3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)</a:t>
            </a:r>
            <a:r>
              <a:rPr lang="th-TH" sz="3600" dirty="0">
                <a:solidFill>
                  <a:schemeClr val="accent3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 มีค่า </a:t>
            </a:r>
            <a:r>
              <a:rPr lang="en-US" sz="2400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Angsana New" panose="02020603050405020304" pitchFamily="18" charset="-34"/>
                <a:cs typeface="Times New Roman" panose="02020603050405020304" pitchFamily="18" charset="0"/>
              </a:rPr>
              <a:t>28 N </a:t>
            </a:r>
            <a:r>
              <a:rPr lang="th-TH" sz="3600" dirty="0">
                <a:solidFill>
                  <a:schemeClr val="accent3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ถ้าแรงตึงในเชือกเส้นบน</a:t>
            </a:r>
            <a:r>
              <a:rPr lang="en-US" sz="3600" dirty="0">
                <a:solidFill>
                  <a:schemeClr val="accent3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 (</a:t>
            </a:r>
            <a:r>
              <a:rPr lang="en-US" sz="2400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Angsana New" panose="02020603050405020304" pitchFamily="18" charset="-34"/>
                <a:cs typeface="Times New Roman" panose="02020603050405020304" pitchFamily="18" charset="0"/>
              </a:rPr>
              <a:t>P</a:t>
            </a:r>
            <a:r>
              <a:rPr lang="en-US" sz="3600" dirty="0">
                <a:solidFill>
                  <a:schemeClr val="accent3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) </a:t>
            </a:r>
            <a:r>
              <a:rPr lang="th-TH" sz="3600" dirty="0">
                <a:solidFill>
                  <a:schemeClr val="accent3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เป็น </a:t>
            </a:r>
            <a:r>
              <a:rPr lang="en-US" sz="2400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Angsana New" panose="02020603050405020304" pitchFamily="18" charset="-34"/>
                <a:cs typeface="Times New Roman" panose="02020603050405020304" pitchFamily="18" charset="0"/>
              </a:rPr>
              <a:t>98  N. </a:t>
            </a:r>
            <a:r>
              <a:rPr lang="th-TH" sz="3600" i="1" dirty="0">
                <a:solidFill>
                  <a:schemeClr val="accent3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มวล</a:t>
            </a:r>
            <a:r>
              <a:rPr lang="en-US" i="1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Angsana New" panose="02020603050405020304" pitchFamily="18" charset="-34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Angsana New" panose="02020603050405020304" pitchFamily="18" charset="-34"/>
                <a:cs typeface="Times New Roman" panose="02020603050405020304" pitchFamily="18" charset="0"/>
              </a:rPr>
              <a:t>M</a:t>
            </a:r>
            <a:r>
              <a:rPr lang="en-US" i="1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Angsana New" panose="02020603050405020304" pitchFamily="18" charset="-34"/>
                <a:cs typeface="Times New Roman" panose="02020603050405020304" pitchFamily="18" charset="0"/>
              </a:rPr>
              <a:t> </a:t>
            </a:r>
            <a:r>
              <a:rPr lang="th-TH" sz="3600" i="1" dirty="0">
                <a:solidFill>
                  <a:schemeClr val="accent3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มีค่าเท่าไร </a:t>
            </a:r>
            <a:endParaRPr lang="en-US" sz="3600" i="1" dirty="0">
              <a:solidFill>
                <a:schemeClr val="accent3">
                  <a:lumMod val="20000"/>
                  <a:lumOff val="80000"/>
                </a:schemeClr>
              </a:solidFill>
              <a:latin typeface="Cordia New" panose="020B0304020202020204" pitchFamily="34" charset="-34"/>
              <a:ea typeface="Angsana New" panose="02020603050405020304" pitchFamily="18" charset="-34"/>
              <a:cs typeface="LilyUPC" panose="020B0604020202020204" pitchFamily="34" charset="-34"/>
            </a:endParaRPr>
          </a:p>
          <a:p>
            <a:pPr>
              <a:spcAft>
                <a:spcPts val="0"/>
              </a:spcAft>
            </a:pPr>
            <a:r>
              <a:rPr lang="en-US" sz="36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1.  4.0	kg.	2.  5.0	kg. 	3.  6.0	kg.	4. 10.0kg.</a:t>
            </a:r>
            <a:endParaRPr lang="en-US" sz="3600" b="1" dirty="0">
              <a:solidFill>
                <a:schemeClr val="accent3">
                  <a:lumMod val="20000"/>
                  <a:lumOff val="80000"/>
                </a:schemeClr>
              </a:solidFill>
              <a:effectLst/>
              <a:latin typeface="Cordia New" panose="020B0304020202020204" pitchFamily="34" charset="-34"/>
              <a:ea typeface="Cordia New" panose="020B0304020202020204" pitchFamily="34" charset="-34"/>
              <a:cs typeface="Lily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1082616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683568" y="371148"/>
            <a:ext cx="79208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th-TH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ตัวอย่างที่ 17 </a:t>
            </a:r>
            <a:r>
              <a:rPr lang="th-TH" sz="3600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เชือกเส้นหนึ่ง  ที่ปลายทั้งสองข้างผูกมวลขนาด </a:t>
            </a:r>
            <a:r>
              <a:rPr lang="en-US" sz="3600" b="1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2</a:t>
            </a:r>
            <a:r>
              <a:rPr lang="en-US" sz="3600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 </a:t>
            </a:r>
            <a:r>
              <a:rPr lang="th-TH" sz="3600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และ </a:t>
            </a:r>
            <a:r>
              <a:rPr lang="en-US" sz="3600" b="1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3 </a:t>
            </a:r>
            <a:r>
              <a:rPr lang="en-US" sz="3600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 </a:t>
            </a:r>
            <a:r>
              <a:rPr lang="th-TH" sz="3600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กิโลกรัมไว้</a:t>
            </a:r>
            <a:r>
              <a:rPr lang="en-US" sz="3600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  </a:t>
            </a:r>
            <a:r>
              <a:rPr lang="th-TH" sz="3600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แล้วนำไปคล้องผ่านรอกเดี่ยวตายตัวที่ลื่น แล้วปล่อยให้เคลื่อนที่ อย่างอิสระ ขณะที่เคลื่อนที่อยู่นั้น</a:t>
            </a:r>
            <a:r>
              <a:rPr lang="en-US" sz="3600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 </a:t>
            </a:r>
            <a:r>
              <a:rPr lang="th-TH" sz="3600" i="1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แรงตึงในเส้นเชือก</a:t>
            </a:r>
            <a:r>
              <a:rPr lang="th-TH" sz="3600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จะเป็นกี่</a:t>
            </a:r>
            <a:r>
              <a:rPr lang="th-TH" sz="3600" dirty="0" err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นิว</a:t>
            </a:r>
            <a:r>
              <a:rPr lang="th-TH" sz="3600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ตัน</a:t>
            </a:r>
            <a:r>
              <a:rPr lang="en-US" sz="3600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 </a:t>
            </a:r>
          </a:p>
          <a:p>
            <a:pPr>
              <a:spcAft>
                <a:spcPts val="0"/>
              </a:spcAft>
            </a:pPr>
            <a:r>
              <a:rPr lang="en-US" sz="3600" b="1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1.   20	N	2.   22	N	3.   24	N	4.   27	N</a:t>
            </a:r>
          </a:p>
        </p:txBody>
      </p:sp>
      <p:graphicFrame>
        <p:nvGraphicFramePr>
          <p:cNvPr id="3" name="วัตถุ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6049119"/>
              </p:ext>
            </p:extLst>
          </p:nvPr>
        </p:nvGraphicFramePr>
        <p:xfrm>
          <a:off x="7572140" y="1707654"/>
          <a:ext cx="1061864" cy="26084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55" name="Visio" r:id="rId3" imgW="794731" imgH="1938600" progId="Visio.Drawing.11">
                  <p:embed/>
                </p:oleObj>
              </mc:Choice>
              <mc:Fallback>
                <p:oleObj name="Visio" r:id="rId3" imgW="794731" imgH="1938600" progId="Visio.Drawing.11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72140" y="1707654"/>
                        <a:ext cx="1061864" cy="2608491"/>
                      </a:xfrm>
                      <a:prstGeom prst="rect">
                        <a:avLst/>
                      </a:prstGeom>
                      <a:solidFill>
                        <a:schemeClr val="tx1">
                          <a:lumMod val="95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878374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TM04033921[[fn=ดามาสก์]]</Template>
  <TotalTime>2777</TotalTime>
  <Words>436</Words>
  <Application>Microsoft Office PowerPoint</Application>
  <PresentationFormat>นำเสนอทางหน้าจอ (16:9)</PresentationFormat>
  <Paragraphs>30</Paragraphs>
  <Slides>9</Slides>
  <Notes>2</Notes>
  <HiddenSlides>0</HiddenSlides>
  <MMClips>0</MMClips>
  <ScaleCrop>false</ScaleCrop>
  <HeadingPairs>
    <vt:vector size="8" baseType="variant">
      <vt:variant>
        <vt:lpstr>ฟอนต์ที่ถูกใช้</vt:lpstr>
      </vt:variant>
      <vt:variant>
        <vt:i4>8</vt:i4>
      </vt:variant>
      <vt:variant>
        <vt:lpstr>ธีม</vt:lpstr>
      </vt:variant>
      <vt:variant>
        <vt:i4>1</vt:i4>
      </vt:variant>
      <vt:variant>
        <vt:lpstr>เซิร์ฟเวอร์ OLE ฝังตัว</vt:lpstr>
      </vt:variant>
      <vt:variant>
        <vt:i4>2</vt:i4>
      </vt:variant>
      <vt:variant>
        <vt:lpstr>ชื่อเรื่องสไลด์</vt:lpstr>
      </vt:variant>
      <vt:variant>
        <vt:i4>9</vt:i4>
      </vt:variant>
    </vt:vector>
  </HeadingPairs>
  <TitlesOfParts>
    <vt:vector size="20" baseType="lpstr">
      <vt:lpstr>Angsana New</vt:lpstr>
      <vt:lpstr>Arial</vt:lpstr>
      <vt:lpstr>Bookman Old Style</vt:lpstr>
      <vt:lpstr>Calibri</vt:lpstr>
      <vt:lpstr>Cordia New</vt:lpstr>
      <vt:lpstr>LilyUPC</vt:lpstr>
      <vt:lpstr>Rockwell</vt:lpstr>
      <vt:lpstr>Times New Roman</vt:lpstr>
      <vt:lpstr>Damask</vt:lpstr>
      <vt:lpstr>Equation</vt:lpstr>
      <vt:lpstr>Visio</vt:lpstr>
      <vt:lpstr>อาจารย์ผู้สอน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calenatt</dc:creator>
  <cp:lastModifiedBy>OFFAE201</cp:lastModifiedBy>
  <cp:revision>438</cp:revision>
  <dcterms:created xsi:type="dcterms:W3CDTF">2014-05-24T03:45:04Z</dcterms:created>
  <dcterms:modified xsi:type="dcterms:W3CDTF">2020-06-25T07:37:34Z</dcterms:modified>
</cp:coreProperties>
</file>