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2.wmf"/><Relationship Id="rId1" Type="http://schemas.openxmlformats.org/officeDocument/2006/relationships/image" Target="../media/image13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70" y="1122363"/>
            <a:ext cx="9001463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70" y="3602037"/>
            <a:ext cx="9001463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268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404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9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461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1"/>
            <a:ext cx="10353761" cy="1326321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21"/>
            <a:ext cx="5106004" cy="370288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97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1"/>
            <a:ext cx="10353761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6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5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754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612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024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5" y="609600"/>
            <a:ext cx="6189492" cy="5181600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1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0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5" y="758882"/>
            <a:ext cx="3255356" cy="488303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1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199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3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2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088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3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7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264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3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2"/>
            <a:ext cx="10353763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4717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2126943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650557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54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1"/>
            <a:ext cx="10353763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88321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9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7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20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3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6" y="4195899"/>
            <a:ext cx="3298955" cy="576263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1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6" y="4772162"/>
            <a:ext cx="3298955" cy="101903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4195899"/>
            <a:ext cx="3298983" cy="576263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1"/>
            <a:ext cx="3300336" cy="101903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3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7" y="4772162"/>
            <a:ext cx="3294259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844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911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1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1"/>
            <a:ext cx="7658705" cy="518160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022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70" y="1122363"/>
            <a:ext cx="9001463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70" y="3602037"/>
            <a:ext cx="9001463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616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190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9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753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1"/>
            <a:ext cx="10353761" cy="1326321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21"/>
            <a:ext cx="5106004" cy="370288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3342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1"/>
            <a:ext cx="10353761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6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5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5980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0779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4775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5" y="609600"/>
            <a:ext cx="6189492" cy="5181600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1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4817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5" y="758882"/>
            <a:ext cx="3255356" cy="488303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1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832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3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2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7981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3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7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1169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3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2"/>
            <a:ext cx="10353763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81507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2126943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650557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5929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1"/>
            <a:ext cx="10353763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88321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9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7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1950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3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6" y="4195899"/>
            <a:ext cx="3298955" cy="576263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1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6" y="4772162"/>
            <a:ext cx="3298955" cy="101903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4195899"/>
            <a:ext cx="3298983" cy="576263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1"/>
            <a:ext cx="3300336" cy="101903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3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7" y="4772162"/>
            <a:ext cx="3294259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58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5393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1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1"/>
            <a:ext cx="7658705" cy="518160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24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1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3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6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6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5904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1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3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091F9-BF05-4F7D-8F3D-1B0673926B97}" type="datetimeFigureOut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27/06/63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6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6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80A3-6CA0-4A02-A68A-4545C2803D2B}" type="slidenum">
              <a:rPr lang="th-TH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6018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image" Target="../media/image4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image" Target="../media/image4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4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679510" y="1604798"/>
            <a:ext cx="5376597" cy="132577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th-TH" sz="9333" dirty="0">
                <a:solidFill>
                  <a:srgbClr val="FF0000"/>
                </a:solidFill>
                <a:latin typeface="LilyUPC" pitchFamily="34" charset="-34"/>
                <a:cs typeface="LilyUPC" pitchFamily="34" charset="-34"/>
              </a:rPr>
              <a:t>อาจารย์ผู้สอน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55840" y="3909054"/>
            <a:ext cx="7296811" cy="263568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th-TH" sz="6933" dirty="0">
                <a:solidFill>
                  <a:srgbClr val="FFFF00"/>
                </a:solidFill>
                <a:latin typeface="LilyUPC" pitchFamily="34" charset="-34"/>
                <a:cs typeface="LilyUPC" pitchFamily="34" charset="-34"/>
              </a:rPr>
              <a:t>นาย</a:t>
            </a:r>
            <a:r>
              <a:rPr lang="th-TH" sz="6933" dirty="0" err="1">
                <a:solidFill>
                  <a:srgbClr val="FFFF00"/>
                </a:solidFill>
                <a:latin typeface="LilyUPC" pitchFamily="34" charset="-34"/>
                <a:cs typeface="LilyUPC" pitchFamily="34" charset="-34"/>
              </a:rPr>
              <a:t>พัทธ</a:t>
            </a:r>
            <a:r>
              <a:rPr lang="th-TH" sz="6933" dirty="0">
                <a:solidFill>
                  <a:srgbClr val="FFFF00"/>
                </a:solidFill>
                <a:latin typeface="LilyUPC" pitchFamily="34" charset="-34"/>
                <a:cs typeface="LilyUPC" pitchFamily="34" charset="-34"/>
              </a:rPr>
              <a:t>พงศ์ มนต์อรุณโรจน์</a:t>
            </a:r>
          </a:p>
          <a:p>
            <a:pPr algn="l"/>
            <a:r>
              <a:rPr lang="th-TH" sz="6133" dirty="0" err="1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ศษ.บ</a:t>
            </a:r>
            <a:r>
              <a:rPr lang="th-TH" sz="6133" dirty="0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.สาขาการมัธยมศึกษาวิชาเอก </a:t>
            </a:r>
            <a:r>
              <a:rPr lang="th-TH" sz="6133" dirty="0">
                <a:solidFill>
                  <a:schemeClr val="accent5">
                    <a:lumMod val="40000"/>
                    <a:lumOff val="60000"/>
                  </a:schemeClr>
                </a:solidFill>
                <a:latin typeface="LilyUPC" pitchFamily="34" charset="-34"/>
                <a:cs typeface="LilyUPC" pitchFamily="34" charset="-34"/>
              </a:rPr>
              <a:t>ฟิสิกส์-ชีวะ </a:t>
            </a:r>
            <a:r>
              <a:rPr lang="th-TH" sz="6133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(</a:t>
            </a:r>
            <a:r>
              <a:rPr lang="th-TH" sz="6133" dirty="0" err="1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ม.ข</a:t>
            </a:r>
            <a:r>
              <a:rPr lang="th-TH" sz="6133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.)</a:t>
            </a:r>
          </a:p>
          <a:p>
            <a:pPr algn="l"/>
            <a:r>
              <a:rPr lang="th-TH" sz="6133" dirty="0" err="1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ศษ</a:t>
            </a:r>
            <a:r>
              <a:rPr lang="th-TH" sz="6133" dirty="0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.ม. </a:t>
            </a:r>
            <a:r>
              <a:rPr lang="th-TH" sz="6133" dirty="0">
                <a:solidFill>
                  <a:schemeClr val="accent5">
                    <a:lumMod val="40000"/>
                    <a:lumOff val="60000"/>
                  </a:schemeClr>
                </a:solidFill>
                <a:latin typeface="LilyUPC" pitchFamily="34" charset="-34"/>
                <a:cs typeface="LilyUPC" pitchFamily="34" charset="-34"/>
              </a:rPr>
              <a:t>หลักสูตรและการสอน </a:t>
            </a:r>
            <a:r>
              <a:rPr lang="th-TH" sz="6133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(</a:t>
            </a:r>
            <a:r>
              <a:rPr lang="th-TH" sz="6133" dirty="0" err="1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ม.ข</a:t>
            </a:r>
            <a:r>
              <a:rPr lang="th-TH" sz="6133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.)</a:t>
            </a:r>
            <a:endParaRPr lang="th-TH" sz="6133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745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/>
          <p:cNvSpPr txBox="1"/>
          <p:nvPr/>
        </p:nvSpPr>
        <p:spPr>
          <a:xfrm>
            <a:off x="1388887" y="415845"/>
            <a:ext cx="4501553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333" dirty="0">
                <a:solidFill>
                  <a:srgbClr val="FFFF00"/>
                </a:solidFill>
                <a:cs typeface="LilyUPC" panose="020B0604020202020204" pitchFamily="34" charset="-34"/>
              </a:rPr>
              <a:t>3.5 แรงดึงดูดระหว่างมวล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623392" y="1845363"/>
            <a:ext cx="11233248" cy="4449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	นักวิทยาศาสตร์ในสมัยโบราณสังเกตพบว่า ดวงจันทร์โคจรรอบโลกส่วนโลกและดาวเคราะห์ต่างๆ โคจรรอบดวงอาทิตย์ โดยวงโคจรของดวงจันทร์หรือดาวเคราะห์มีลักษณะเป็นวงกลมหรือวงรี แม้</a:t>
            </a:r>
            <a:r>
              <a:rPr lang="th-TH" sz="4267" dirty="0" err="1">
                <a:solidFill>
                  <a:srgbClr val="C54F71">
                    <a:lumMod val="20000"/>
                    <a:lumOff val="80000"/>
                  </a:srgb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แคปเลอร์</a:t>
            </a:r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en-US" sz="4267" b="1" dirty="0">
                <a:solidFill>
                  <a:srgbClr val="C54F71">
                    <a:lumMod val="20000"/>
                    <a:lumOff val="80000"/>
                  </a:srgbClr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(Kepler)</a:t>
            </a:r>
            <a:r>
              <a:rPr lang="en-US" sz="4267" dirty="0">
                <a:solidFill>
                  <a:srgbClr val="C54F71">
                    <a:lumMod val="20000"/>
                    <a:lumOff val="80000"/>
                  </a:srgbClr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 </a:t>
            </a:r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จะพบกฎการโคจรของดาวเคราะห์รอบดวงอาทิตย์ได้ แต่ก็ยังไม่มีใครสามารถอธิบายเหตุผลในการโคจรลักษณะเช่นนี้ได้ </a:t>
            </a:r>
          </a:p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	</a:t>
            </a:r>
            <a:r>
              <a:rPr lang="th-TH" sz="4267" dirty="0" err="1">
                <a:solidFill>
                  <a:srgbClr val="FFFF0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นิว</a:t>
            </a:r>
            <a:r>
              <a:rPr lang="th-TH" sz="4267" dirty="0">
                <a:solidFill>
                  <a:srgbClr val="FFFF0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ตัน </a:t>
            </a:r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ได้นำผลการสังเกตของนักดาราศาสตร์ทั้งหลายมา</a:t>
            </a:r>
            <a:r>
              <a:rPr lang="th-TH" sz="4267" i="1" dirty="0">
                <a:solidFill>
                  <a:srgbClr val="FFC00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สรุปว่า การที่ดาวเคราะห์โคจรรอบดวงอาทิตย์ได้ เนื่องจากมีแรงกระทำระหว่างดวงอาทิตย์กับดาวเคราะห์</a:t>
            </a:r>
            <a:endParaRPr lang="en-US" sz="2667" i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487489" y="1124745"/>
            <a:ext cx="4495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800" dirty="0">
                <a:solidFill>
                  <a:srgbClr val="DE9C3C">
                    <a:lumMod val="60000"/>
                    <a:lumOff val="40000"/>
                  </a:srgbClr>
                </a:solidFill>
                <a:cs typeface="LilyUPC" panose="020B0604020202020204" pitchFamily="34" charset="-34"/>
              </a:rPr>
              <a:t>3.5.1 กฎความโน้มถ่วงสากล</a:t>
            </a:r>
          </a:p>
        </p:txBody>
      </p:sp>
    </p:spTree>
    <p:extLst>
      <p:ext uri="{BB962C8B-B14F-4D97-AF65-F5344CB8AC3E}">
        <p14:creationId xmlns:p14="http://schemas.microsoft.com/office/powerpoint/2010/main" val="402356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815414" y="548680"/>
            <a:ext cx="10849205" cy="5624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th-TH" sz="4800" dirty="0">
                <a:solidFill>
                  <a:srgbClr val="9EC544">
                    <a:lumMod val="20000"/>
                    <a:lumOff val="80000"/>
                  </a:srgbClr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      เขาเชื่อว่าแรงนี้เป็น </a:t>
            </a:r>
            <a:r>
              <a:rPr lang="th-TH" sz="4800" dirty="0">
                <a:solidFill>
                  <a:srgbClr val="FFFF0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แรงดึงดูดระหว่างมวล </a:t>
            </a:r>
            <a:r>
              <a:rPr lang="th-TH" sz="4800" dirty="0">
                <a:solidFill>
                  <a:srgbClr val="9EC544">
                    <a:lumMod val="20000"/>
                    <a:lumOff val="80000"/>
                  </a:srgbClr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ของดวงอาทิตย์กับมวลของดาวเคราะห์  และยังเชื่อว่าแรงดึงดูดระหว่างมวล </a:t>
            </a:r>
            <a:r>
              <a:rPr lang="th-TH" sz="4800" dirty="0">
                <a:solidFill>
                  <a:srgbClr val="FFFF0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เป็นแรงธรรมชาติ </a:t>
            </a:r>
            <a:r>
              <a:rPr lang="th-TH" sz="4800" dirty="0">
                <a:solidFill>
                  <a:srgbClr val="9EC544">
                    <a:lumMod val="20000"/>
                    <a:lumOff val="80000"/>
                  </a:srgbClr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และจะมีแรงดึงดูดระหว่างวัตถุทุกชนิดที่มีมวล</a:t>
            </a:r>
            <a:r>
              <a:rPr lang="th-TH" sz="4800" dirty="0">
                <a:solidFill>
                  <a:srgbClr val="FFFF0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ในเอกภพ </a:t>
            </a:r>
            <a:r>
              <a:rPr lang="th-TH" sz="4800" i="1" dirty="0" err="1">
                <a:solidFill>
                  <a:srgbClr val="FFC00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นิว</a:t>
            </a:r>
            <a:r>
              <a:rPr lang="th-TH" sz="4800" i="1" dirty="0">
                <a:solidFill>
                  <a:srgbClr val="FFC00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ตันจึงเสนอกฎแรงดึงดูดระหว่างมวลซึ่งมีใจความว่า</a:t>
            </a:r>
            <a:r>
              <a:rPr lang="en-US" sz="4800" i="1" dirty="0">
                <a:solidFill>
                  <a:srgbClr val="FFC00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/>
            </a:r>
            <a:br>
              <a:rPr lang="en-US" sz="4800" i="1" dirty="0">
                <a:solidFill>
                  <a:srgbClr val="FFC00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</a:br>
            <a:r>
              <a:rPr lang="en-US" sz="4800" dirty="0">
                <a:solidFill>
                  <a:srgbClr val="9A66CA">
                    <a:lumMod val="40000"/>
                    <a:lumOff val="60000"/>
                  </a:srgbClr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“</a:t>
            </a:r>
            <a:r>
              <a:rPr lang="th-TH" sz="4800" dirty="0">
                <a:solidFill>
                  <a:srgbClr val="9A66CA">
                    <a:lumMod val="40000"/>
                    <a:lumOff val="60000"/>
                  </a:srgbClr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วัตถุทั้งหลายในเอกภพจะออกแรงดึงดูดซึ่งกันและกัน โดยขนาดของแรงดึงดูดระหว่างวัตถุคู้หนึ่งๆ จะ </a:t>
            </a:r>
            <a:r>
              <a:rPr lang="th-TH" sz="4800" i="1" dirty="0">
                <a:solidFill>
                  <a:srgbClr val="FFC00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แปรผันตรงกับผลคูณระหว่างมวลของวัตถุทั้งสอง </a:t>
            </a:r>
            <a:r>
              <a:rPr lang="th-TH" sz="4800" dirty="0">
                <a:solidFill>
                  <a:srgbClr val="9A66CA">
                    <a:lumMod val="40000"/>
                    <a:lumOff val="60000"/>
                  </a:srgbClr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และจะ </a:t>
            </a:r>
            <a:r>
              <a:rPr lang="th-TH" sz="4800" i="1" dirty="0">
                <a:solidFill>
                  <a:srgbClr val="FFC00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แปรผกผันกับกำลังสองระยะทาง </a:t>
            </a:r>
            <a:r>
              <a:rPr lang="th-TH" sz="4800" dirty="0">
                <a:solidFill>
                  <a:srgbClr val="9A66CA">
                    <a:lumMod val="40000"/>
                    <a:lumOff val="60000"/>
                  </a:srgbClr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ระหว่างวัตถุทั้งสองนั้น</a:t>
            </a:r>
            <a:r>
              <a:rPr lang="en-US" sz="4800" dirty="0">
                <a:solidFill>
                  <a:srgbClr val="9A66CA">
                    <a:lumMod val="40000"/>
                    <a:lumOff val="60000"/>
                  </a:srgbClr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”</a:t>
            </a:r>
            <a:endParaRPr lang="en-US" sz="3200" dirty="0">
              <a:solidFill>
                <a:srgbClr val="9A66CA">
                  <a:lumMod val="40000"/>
                  <a:lumOff val="6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37965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แรงดึงดูดมีค่ามากแค่ไหน - Pantip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1028735"/>
            <a:ext cx="4800533" cy="23973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กล่องข้อความ 1"/>
          <p:cNvSpPr txBox="1"/>
          <p:nvPr/>
        </p:nvSpPr>
        <p:spPr>
          <a:xfrm>
            <a:off x="815414" y="260649"/>
            <a:ext cx="66143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800" dirty="0">
                <a:solidFill>
                  <a:srgbClr val="FFFF00"/>
                </a:solidFill>
                <a:cs typeface="LilyUPC" panose="020B0604020202020204" pitchFamily="34" charset="-34"/>
              </a:rPr>
              <a:t>จากกฎแรงดึงดูดระหว่างมวลของ</a:t>
            </a:r>
            <a:r>
              <a:rPr lang="th-TH" sz="4800" dirty="0" err="1">
                <a:solidFill>
                  <a:srgbClr val="FFFF00"/>
                </a:solidFill>
                <a:cs typeface="LilyUPC" panose="020B0604020202020204" pitchFamily="34" charset="-34"/>
              </a:rPr>
              <a:t>นิว</a:t>
            </a:r>
            <a:r>
              <a:rPr lang="th-TH" sz="4800" dirty="0">
                <a:solidFill>
                  <a:srgbClr val="FFFF00"/>
                </a:solidFill>
                <a:cs typeface="LilyUPC" panose="020B0604020202020204" pitchFamily="34" charset="-34"/>
              </a:rPr>
              <a:t>ตัน จึงได้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815413" y="1122423"/>
            <a:ext cx="5751896" cy="20622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3" dirty="0">
                <a:solidFill>
                  <a:srgbClr val="D3FDF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Henry </a:t>
            </a:r>
            <a:r>
              <a:rPr lang="en-US" sz="3733" dirty="0" err="1">
                <a:solidFill>
                  <a:srgbClr val="D3FDF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Cavendich</a:t>
            </a:r>
            <a:r>
              <a:rPr lang="en-US" sz="3733" dirty="0">
                <a:solidFill>
                  <a:srgbClr val="D3FDF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4267" dirty="0">
                <a:solidFill>
                  <a:srgbClr val="FFC000"/>
                </a:solidFill>
                <a:cs typeface="LilyUPC" panose="020B0604020202020204" pitchFamily="34" charset="-34"/>
              </a:rPr>
              <a:t>ได้ทำการทดลอง</a:t>
            </a:r>
          </a:p>
          <a:p>
            <a:r>
              <a:rPr lang="th-TH" sz="4267" dirty="0">
                <a:solidFill>
                  <a:srgbClr val="FFC000"/>
                </a:solidFill>
                <a:cs typeface="LilyUPC" panose="020B0604020202020204" pitchFamily="34" charset="-34"/>
              </a:rPr>
              <a:t>จนได้ค่าคงที่ของการแปรผันกรณีนี้ เป็น</a:t>
            </a:r>
          </a:p>
          <a:p>
            <a:r>
              <a:rPr lang="en-US" sz="4267" dirty="0">
                <a:solidFill>
                  <a:srgbClr val="FFFF00"/>
                </a:solidFill>
                <a:cs typeface="LilyUPC" panose="020B0604020202020204" pitchFamily="34" charset="-34"/>
              </a:rPr>
              <a:t>(</a:t>
            </a:r>
            <a:r>
              <a:rPr lang="en-US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4267" dirty="0">
                <a:solidFill>
                  <a:srgbClr val="FFFF00"/>
                </a:solidFill>
                <a:cs typeface="LilyUPC" panose="020B0604020202020204" pitchFamily="34" charset="-34"/>
              </a:rPr>
              <a:t>)</a:t>
            </a:r>
            <a:r>
              <a:rPr lang="th-TH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3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h-TH" sz="4267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6.67</a:t>
            </a:r>
            <a:r>
              <a:rPr lang="en-US" sz="4267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×</a:t>
            </a:r>
            <a:r>
              <a:rPr lang="th-TH" sz="4267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10</a:t>
            </a:r>
            <a:r>
              <a:rPr lang="th-TH" sz="4267" baseline="440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-11</a:t>
            </a:r>
            <a:r>
              <a:rPr lang="th-TH" sz="4267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N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m</a:t>
            </a:r>
            <a:r>
              <a:rPr lang="en-US" sz="3200" baseline="460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2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/kg</a:t>
            </a:r>
            <a:r>
              <a:rPr lang="en-US" sz="3200" baseline="460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2</a:t>
            </a:r>
            <a:endParaRPr lang="th-TH" sz="3200" baseline="46000" dirty="0">
              <a:solidFill>
                <a:srgbClr val="FFFF00"/>
              </a:solidFill>
              <a:latin typeface="Times New Roman" panose="02020603050405020304" pitchFamily="18" charset="0"/>
              <a:cs typeface="LilyUPC" panose="020B0604020202020204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391478" y="4293096"/>
            <a:ext cx="60959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3733" dirty="0">
              <a:solidFill>
                <a:prstClr val="white"/>
              </a:solidFill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15413" y="3615988"/>
            <a:ext cx="4660250" cy="2718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267" dirty="0">
                <a:solidFill>
                  <a:prstClr val="white"/>
                </a:solidFill>
                <a:cs typeface="LilyUPC" panose="020B0604020202020204" pitchFamily="34" charset="-34"/>
              </a:rPr>
              <a:t>ตัวอย่าง  รถบรรทุกขนาด20 ตัน </a:t>
            </a:r>
          </a:p>
          <a:p>
            <a:r>
              <a:rPr lang="th-TH" sz="4267" dirty="0">
                <a:solidFill>
                  <a:prstClr val="white"/>
                </a:solidFill>
                <a:cs typeface="LilyUPC" panose="020B0604020202020204" pitchFamily="34" charset="-34"/>
              </a:rPr>
              <a:t>กับรถเก๋ง ขนาด 1.5 ตัน จอดอยู่</a:t>
            </a:r>
          </a:p>
          <a:p>
            <a:r>
              <a:rPr lang="th-TH" sz="4267" dirty="0">
                <a:solidFill>
                  <a:prstClr val="white"/>
                </a:solidFill>
                <a:cs typeface="LilyUPC" panose="020B0604020202020204" pitchFamily="34" charset="-34"/>
              </a:rPr>
              <a:t>ห่างกัน 10 เมตร ขณะนั้นมีแรง</a:t>
            </a:r>
          </a:p>
          <a:p>
            <a:r>
              <a:rPr lang="th-TH" sz="4267" dirty="0">
                <a:solidFill>
                  <a:prstClr val="white"/>
                </a:solidFill>
                <a:cs typeface="LilyUPC" panose="020B0604020202020204" pitchFamily="34" charset="-34"/>
              </a:rPr>
              <a:t>ดึงดูดกันกี่</a:t>
            </a:r>
            <a:r>
              <a:rPr lang="th-TH" sz="4267" dirty="0" err="1">
                <a:solidFill>
                  <a:prstClr val="white"/>
                </a:solidFill>
                <a:cs typeface="LilyUPC" panose="020B0604020202020204" pitchFamily="34" charset="-34"/>
              </a:rPr>
              <a:t>นิว</a:t>
            </a:r>
            <a:r>
              <a:rPr lang="th-TH" sz="4267" dirty="0">
                <a:solidFill>
                  <a:prstClr val="white"/>
                </a:solidFill>
                <a:cs typeface="LilyUPC" panose="020B0604020202020204" pitchFamily="34" charset="-34"/>
              </a:rPr>
              <a:t>ตัน</a:t>
            </a:r>
          </a:p>
        </p:txBody>
      </p:sp>
      <p:pic>
        <p:nvPicPr>
          <p:cNvPr id="8" name="Picture 4" descr="แรงดึงดูดของโลกแต่ละประเทศเท่ากัน ไหมครับ? - Panti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038" y="3740142"/>
            <a:ext cx="1716113" cy="7147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" y="-348782"/>
            <a:ext cx="24628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 sz="3733">
              <a:solidFill>
                <a:prstClr val="white"/>
              </a:solidFill>
            </a:endParaRPr>
          </a:p>
        </p:txBody>
      </p:sp>
      <p:graphicFrame>
        <p:nvGraphicFramePr>
          <p:cNvPr id="9" name="วัตถุ 8"/>
          <p:cNvGraphicFramePr>
            <a:graphicFrameLocks noChangeAspect="1"/>
          </p:cNvGraphicFramePr>
          <p:nvPr>
            <p:extLst/>
          </p:nvPr>
        </p:nvGraphicFramePr>
        <p:xfrm>
          <a:off x="6123971" y="4581129"/>
          <a:ext cx="5473760" cy="77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5" imgW="3251200" imgH="457200" progId="Equation.DSMT4">
                  <p:embed/>
                </p:oleObj>
              </mc:Choice>
              <mc:Fallback>
                <p:oleObj name="Equation" r:id="rId5" imgW="32512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3971" y="4581129"/>
                        <a:ext cx="5473760" cy="77050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" y="-348782"/>
            <a:ext cx="24628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 sz="3733">
              <a:solidFill>
                <a:prstClr val="white"/>
              </a:solidFill>
            </a:endParaRPr>
          </a:p>
        </p:txBody>
      </p:sp>
      <p:graphicFrame>
        <p:nvGraphicFramePr>
          <p:cNvPr id="11" name="วัตถุ 10"/>
          <p:cNvGraphicFramePr>
            <a:graphicFrameLocks noChangeAspect="1"/>
          </p:cNvGraphicFramePr>
          <p:nvPr>
            <p:extLst/>
          </p:nvPr>
        </p:nvGraphicFramePr>
        <p:xfrm>
          <a:off x="6139649" y="5507064"/>
          <a:ext cx="3034239" cy="706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7" imgW="1104900" imgH="254000" progId="Equation.DSMT4">
                  <p:embed/>
                </p:oleObj>
              </mc:Choice>
              <mc:Fallback>
                <p:oleObj name="Equation" r:id="rId7" imgW="11049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9649" y="5507064"/>
                        <a:ext cx="3034239" cy="706245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445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แรงดึงดูดมีค่ามากแค่ไหน - Pantip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1028735"/>
            <a:ext cx="4800533" cy="23973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กล่องข้อความ 1"/>
          <p:cNvSpPr txBox="1"/>
          <p:nvPr/>
        </p:nvSpPr>
        <p:spPr>
          <a:xfrm>
            <a:off x="815414" y="260649"/>
            <a:ext cx="66143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800" dirty="0">
                <a:solidFill>
                  <a:srgbClr val="FFFF00"/>
                </a:solidFill>
                <a:cs typeface="LilyUPC" panose="020B0604020202020204" pitchFamily="34" charset="-34"/>
              </a:rPr>
              <a:t>จากกฎแรงดึงดูดระหว่างมวลของ</a:t>
            </a:r>
            <a:r>
              <a:rPr lang="th-TH" sz="4800" dirty="0" err="1">
                <a:solidFill>
                  <a:srgbClr val="FFFF00"/>
                </a:solidFill>
                <a:cs typeface="LilyUPC" panose="020B0604020202020204" pitchFamily="34" charset="-34"/>
              </a:rPr>
              <a:t>นิว</a:t>
            </a:r>
            <a:r>
              <a:rPr lang="th-TH" sz="4800" dirty="0">
                <a:solidFill>
                  <a:srgbClr val="FFFF00"/>
                </a:solidFill>
                <a:cs typeface="LilyUPC" panose="020B0604020202020204" pitchFamily="34" charset="-34"/>
              </a:rPr>
              <a:t>ตัน จึงได้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815413" y="1122423"/>
            <a:ext cx="5751896" cy="20622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3" dirty="0">
                <a:solidFill>
                  <a:srgbClr val="D3FDF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Henry </a:t>
            </a:r>
            <a:r>
              <a:rPr lang="en-US" sz="3733" dirty="0" err="1">
                <a:solidFill>
                  <a:srgbClr val="D3FDF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Cavendich</a:t>
            </a:r>
            <a:r>
              <a:rPr lang="en-US" sz="3733" dirty="0">
                <a:solidFill>
                  <a:srgbClr val="D3FDF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4267" dirty="0">
                <a:solidFill>
                  <a:srgbClr val="FFC000"/>
                </a:solidFill>
                <a:cs typeface="LilyUPC" panose="020B0604020202020204" pitchFamily="34" charset="-34"/>
              </a:rPr>
              <a:t>ได้ทำการทดลอง</a:t>
            </a:r>
          </a:p>
          <a:p>
            <a:r>
              <a:rPr lang="th-TH" sz="4267" dirty="0">
                <a:solidFill>
                  <a:srgbClr val="FFC000"/>
                </a:solidFill>
                <a:cs typeface="LilyUPC" panose="020B0604020202020204" pitchFamily="34" charset="-34"/>
              </a:rPr>
              <a:t>จนได้ค่าคงที่ของการแปรผันกรณีนี้ เป็น</a:t>
            </a:r>
          </a:p>
          <a:p>
            <a:r>
              <a:rPr lang="en-US" sz="4267" dirty="0">
                <a:solidFill>
                  <a:srgbClr val="FFFF00"/>
                </a:solidFill>
                <a:cs typeface="LilyUPC" panose="020B0604020202020204" pitchFamily="34" charset="-34"/>
              </a:rPr>
              <a:t>(</a:t>
            </a:r>
            <a:r>
              <a:rPr lang="en-US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4267" dirty="0">
                <a:solidFill>
                  <a:srgbClr val="FFFF00"/>
                </a:solidFill>
                <a:cs typeface="LilyUPC" panose="020B0604020202020204" pitchFamily="34" charset="-34"/>
              </a:rPr>
              <a:t>)</a:t>
            </a:r>
            <a:r>
              <a:rPr lang="th-TH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3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4267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h-TH" sz="4267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6.67</a:t>
            </a:r>
            <a:r>
              <a:rPr lang="en-US" sz="4267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×</a:t>
            </a:r>
            <a:r>
              <a:rPr lang="th-TH" sz="4267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10</a:t>
            </a:r>
            <a:r>
              <a:rPr lang="th-TH" sz="4267" baseline="440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-11</a:t>
            </a:r>
            <a:r>
              <a:rPr lang="th-TH" sz="4267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N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m</a:t>
            </a:r>
            <a:r>
              <a:rPr lang="en-US" sz="3200" baseline="460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2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/kg</a:t>
            </a:r>
            <a:r>
              <a:rPr lang="en-US" sz="3200" baseline="460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2</a:t>
            </a:r>
            <a:endParaRPr lang="th-TH" sz="3200" baseline="46000" dirty="0">
              <a:solidFill>
                <a:srgbClr val="FFFF00"/>
              </a:solidFill>
              <a:latin typeface="Times New Roman" panose="02020603050405020304" pitchFamily="18" charset="0"/>
              <a:cs typeface="LilyUPC" panose="020B0604020202020204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391478" y="4293096"/>
            <a:ext cx="60959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3733" dirty="0">
              <a:solidFill>
                <a:prstClr val="white"/>
              </a:solidFill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53568" y="3367828"/>
            <a:ext cx="4954400" cy="2718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267" dirty="0">
                <a:solidFill>
                  <a:srgbClr val="FFFF00"/>
                </a:solidFill>
                <a:cs typeface="LilyUPC" panose="020B0604020202020204" pitchFamily="34" charset="-34"/>
              </a:rPr>
              <a:t>ตัวอย่างที่ 9 </a:t>
            </a:r>
            <a:r>
              <a:rPr lang="th-TH" sz="4267" dirty="0">
                <a:solidFill>
                  <a:srgbClr val="4A9CCC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รถบรรทุกขนาด 20 ตัน กับรถเก๋ง ขนาด 1.5 ตัน จอด อยู่ห่างกัน 10 เมตร ขณะนั้นมีแรง</a:t>
            </a:r>
          </a:p>
          <a:p>
            <a:r>
              <a:rPr lang="th-TH" sz="4267" dirty="0">
                <a:solidFill>
                  <a:srgbClr val="4A9CCC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ดึงดูดกันกี่</a:t>
            </a:r>
            <a:r>
              <a:rPr lang="th-TH" sz="4267" dirty="0" err="1">
                <a:solidFill>
                  <a:srgbClr val="4A9CCC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นิว</a:t>
            </a:r>
            <a:r>
              <a:rPr lang="th-TH" sz="4267" dirty="0">
                <a:solidFill>
                  <a:srgbClr val="4A9CCC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ตัน</a:t>
            </a:r>
          </a:p>
        </p:txBody>
      </p:sp>
      <p:pic>
        <p:nvPicPr>
          <p:cNvPr id="8" name="Picture 4" descr="แรงดึงดูดของโลกแต่ละประเทศเท่ากัน ไหมครับ? - Panti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038" y="3740142"/>
            <a:ext cx="1716113" cy="7147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" y="-348782"/>
            <a:ext cx="24628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 sz="3733">
              <a:solidFill>
                <a:prstClr val="white"/>
              </a:solidFill>
            </a:endParaRPr>
          </a:p>
        </p:txBody>
      </p:sp>
      <p:graphicFrame>
        <p:nvGraphicFramePr>
          <p:cNvPr id="9" name="วัตถุ 8"/>
          <p:cNvGraphicFramePr>
            <a:graphicFrameLocks noChangeAspect="1"/>
          </p:cNvGraphicFramePr>
          <p:nvPr/>
        </p:nvGraphicFramePr>
        <p:xfrm>
          <a:off x="6123971" y="4581129"/>
          <a:ext cx="5473760" cy="77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5" imgW="3251200" imgH="457200" progId="Equation.DSMT4">
                  <p:embed/>
                </p:oleObj>
              </mc:Choice>
              <mc:Fallback>
                <p:oleObj name="Equation" r:id="rId5" imgW="32512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3971" y="4581129"/>
                        <a:ext cx="5473760" cy="77050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" y="-348782"/>
            <a:ext cx="24628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 sz="3733">
              <a:solidFill>
                <a:prstClr val="white"/>
              </a:solidFill>
            </a:endParaRPr>
          </a:p>
        </p:txBody>
      </p:sp>
      <p:graphicFrame>
        <p:nvGraphicFramePr>
          <p:cNvPr id="11" name="วัตถุ 10"/>
          <p:cNvGraphicFramePr>
            <a:graphicFrameLocks noChangeAspect="1"/>
          </p:cNvGraphicFramePr>
          <p:nvPr/>
        </p:nvGraphicFramePr>
        <p:xfrm>
          <a:off x="6139649" y="5507064"/>
          <a:ext cx="3034239" cy="706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7" imgW="1104900" imgH="254000" progId="Equation.DSMT4">
                  <p:embed/>
                </p:oleObj>
              </mc:Choice>
              <mc:Fallback>
                <p:oleObj name="Equation" r:id="rId7" imgW="11049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9649" y="5507064"/>
                        <a:ext cx="3034239" cy="706245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960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1007435" y="351235"/>
            <a:ext cx="106571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dirty="0">
                <a:solidFill>
                  <a:srgbClr val="FFFF00"/>
                </a:solidFill>
                <a:cs typeface="LilyUPC" panose="020B0604020202020204" pitchFamily="34" charset="-34"/>
              </a:rPr>
              <a:t>ตัวอย่างที่ 10 </a:t>
            </a:r>
            <a:r>
              <a:rPr lang="th-TH" sz="4800" dirty="0">
                <a:solidFill>
                  <a:srgbClr val="9EC544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โลกมีมวล </a:t>
            </a:r>
            <a:r>
              <a:rPr lang="en-US" sz="3733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5.98 </a:t>
            </a:r>
            <a:r>
              <a:rPr lang="en-US" sz="2667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3733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10</a:t>
            </a:r>
            <a:r>
              <a:rPr lang="en-US" sz="3733" baseline="400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24</a:t>
            </a:r>
            <a:r>
              <a:rPr lang="en-US" sz="3733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 </a:t>
            </a:r>
            <a:r>
              <a:rPr lang="en-US" sz="3733" i="1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kg</a:t>
            </a:r>
            <a:r>
              <a:rPr lang="en-US" sz="4267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4800" dirty="0">
                <a:solidFill>
                  <a:srgbClr val="9EC544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จุดศูนย์กลางโลกอยู่ห่างจาก จุดศูนย์กลางของดวงจันทร์ขนาด </a:t>
            </a:r>
            <a:r>
              <a:rPr lang="en-US" sz="3733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3.84 </a:t>
            </a:r>
            <a:r>
              <a:rPr lang="en-US" sz="2667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3733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10</a:t>
            </a:r>
            <a:r>
              <a:rPr lang="en-US" sz="3733" baseline="400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8</a:t>
            </a:r>
            <a:r>
              <a:rPr lang="en-US" sz="3733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en-US" sz="4800" i="1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m</a:t>
            </a:r>
            <a:r>
              <a:rPr lang="en-US" sz="48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.</a:t>
            </a:r>
            <a:r>
              <a:rPr lang="th-TH" sz="4800" dirty="0">
                <a:solidFill>
                  <a:srgbClr val="9EC544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และมวลของดวงจันทร์ มีค่า </a:t>
            </a:r>
            <a:r>
              <a:rPr lang="en-US" sz="3733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7.36 </a:t>
            </a:r>
            <a:r>
              <a:rPr lang="en-US" sz="2667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3733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10</a:t>
            </a:r>
            <a:r>
              <a:rPr lang="en-US" sz="3733" baseline="400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22</a:t>
            </a:r>
            <a:r>
              <a:rPr lang="en-US" sz="48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en-US" sz="4267" i="1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kg</a:t>
            </a:r>
            <a:r>
              <a:rPr lang="en-US" sz="48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4800" dirty="0">
                <a:solidFill>
                  <a:srgbClr val="9EC544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มวลทั้งสองมีแรงดึงดูด ระหว่างกันเท่าไร</a:t>
            </a:r>
          </a:p>
        </p:txBody>
      </p:sp>
      <p:pic>
        <p:nvPicPr>
          <p:cNvPr id="4" name="Picture 4" descr="แรงดึงดูดของโลกแต่ละประเทศเท่ากัน ไหมครับ? - Pantip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431" y="3071299"/>
            <a:ext cx="2400267" cy="8767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-348782"/>
            <a:ext cx="24628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 sz="3733">
              <a:solidFill>
                <a:prstClr val="white"/>
              </a:solidFill>
            </a:endParaRPr>
          </a:p>
        </p:txBody>
      </p:sp>
      <p:graphicFrame>
        <p:nvGraphicFramePr>
          <p:cNvPr id="5" name="วัตถุ 4"/>
          <p:cNvGraphicFramePr>
            <a:graphicFrameLocks noChangeAspect="1"/>
          </p:cNvGraphicFramePr>
          <p:nvPr>
            <p:extLst/>
          </p:nvPr>
        </p:nvGraphicFramePr>
        <p:xfrm>
          <a:off x="3778431" y="4130596"/>
          <a:ext cx="8008159" cy="1036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4" imgW="3530600" imgH="457200" progId="Equation.DSMT4">
                  <p:embed/>
                </p:oleObj>
              </mc:Choice>
              <mc:Fallback>
                <p:oleObj name="Equation" r:id="rId4" imgW="35306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431" y="4130596"/>
                        <a:ext cx="8008159" cy="1036096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" y="-348782"/>
            <a:ext cx="24628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 sz="3733">
              <a:solidFill>
                <a:prstClr val="white"/>
              </a:solidFill>
            </a:endParaRPr>
          </a:p>
        </p:txBody>
      </p:sp>
      <p:graphicFrame>
        <p:nvGraphicFramePr>
          <p:cNvPr id="7" name="วัตถุ 6"/>
          <p:cNvGraphicFramePr>
            <a:graphicFrameLocks noChangeAspect="1"/>
          </p:cNvGraphicFramePr>
          <p:nvPr>
            <p:extLst/>
          </p:nvPr>
        </p:nvGraphicFramePr>
        <p:xfrm>
          <a:off x="3778431" y="5349214"/>
          <a:ext cx="3365427" cy="783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6" imgW="1104900" imgH="254000" progId="Equation.DSMT4">
                  <p:embed/>
                </p:oleObj>
              </mc:Choice>
              <mc:Fallback>
                <p:oleObj name="Equation" r:id="rId6" imgW="11049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431" y="5349214"/>
                        <a:ext cx="3365427" cy="783332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กล่องข้อความ 7"/>
          <p:cNvSpPr txBox="1"/>
          <p:nvPr/>
        </p:nvSpPr>
        <p:spPr>
          <a:xfrm>
            <a:off x="1609811" y="2850225"/>
            <a:ext cx="1917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800" dirty="0">
                <a:solidFill>
                  <a:srgbClr val="ABDAFC">
                    <a:lumMod val="90000"/>
                  </a:srgbClr>
                </a:solidFill>
                <a:cs typeface="LilyUPC" panose="020B0604020202020204" pitchFamily="34" charset="-34"/>
              </a:rPr>
              <a:t>จากสมาการ</a:t>
            </a: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1365778" y="3832450"/>
            <a:ext cx="21707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800" dirty="0">
                <a:solidFill>
                  <a:srgbClr val="FFFF99"/>
                </a:solidFill>
                <a:cs typeface="LilyUPC" panose="020B0604020202020204" pitchFamily="34" charset="-34"/>
              </a:rPr>
              <a:t>แทนค่าตัวแปร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551726" y="4965171"/>
            <a:ext cx="1984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800" dirty="0">
                <a:solidFill>
                  <a:srgbClr val="FFFF00"/>
                </a:solidFill>
                <a:cs typeface="LilyUPC" panose="020B0604020202020204" pitchFamily="34" charset="-34"/>
              </a:rPr>
              <a:t>ได้แรงดึงดูด</a:t>
            </a:r>
          </a:p>
        </p:txBody>
      </p:sp>
    </p:spTree>
    <p:extLst>
      <p:ext uri="{BB962C8B-B14F-4D97-AF65-F5344CB8AC3E}">
        <p14:creationId xmlns:p14="http://schemas.microsoft.com/office/powerpoint/2010/main" val="349668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1103445" y="260649"/>
            <a:ext cx="7326044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333" dirty="0">
                <a:solidFill>
                  <a:srgbClr val="FFFF00"/>
                </a:solidFill>
                <a:cs typeface="LilyUPC" panose="020B0604020202020204" pitchFamily="34" charset="-34"/>
              </a:rPr>
              <a:t>3.5.2 ความโน้มถ่วง แรงโน้มถ่วง และน้ำหนัก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058908" y="1626579"/>
            <a:ext cx="1039419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dirty="0">
                <a:solidFill>
                  <a:srgbClr val="FFC000"/>
                </a:solidFill>
                <a:cs typeface="LilyUPC" panose="020B0604020202020204" pitchFamily="34" charset="-34"/>
              </a:rPr>
              <a:t>(1)ความโน้มถ่วง</a:t>
            </a:r>
            <a:r>
              <a:rPr lang="en-US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(Gravity)</a:t>
            </a:r>
            <a:r>
              <a:rPr lang="th-TH" sz="4800" dirty="0">
                <a:solidFill>
                  <a:srgbClr val="9A66CA">
                    <a:lumMod val="40000"/>
                    <a:lumOff val="60000"/>
                  </a:srgbClr>
                </a:solidFill>
                <a:cs typeface="LilyUPC" panose="020B0604020202020204" pitchFamily="34" charset="-34"/>
              </a:rPr>
              <a:t>คือความสามารถของวัตถุที่จะส่งแรงโน้มถ่วง</a:t>
            </a:r>
          </a:p>
          <a:p>
            <a:r>
              <a:rPr lang="th-TH" sz="4800" dirty="0">
                <a:solidFill>
                  <a:srgbClr val="9A66CA">
                    <a:lumMod val="40000"/>
                    <a:lumOff val="60000"/>
                  </a:srgbClr>
                </a:solidFill>
                <a:cs typeface="LilyUPC" panose="020B0604020202020204" pitchFamily="34" charset="-34"/>
              </a:rPr>
              <a:t>      (แรงดึงดูดระหว่างมวล)ไปดึงดูดวัตถุอื่นได้ </a:t>
            </a:r>
            <a:endParaRPr lang="th-TH" sz="4800" dirty="0">
              <a:solidFill>
                <a:srgbClr val="9A66CA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064494" y="3227018"/>
            <a:ext cx="97337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dirty="0">
                <a:solidFill>
                  <a:srgbClr val="FFFF00"/>
                </a:solidFill>
                <a:cs typeface="LilyUPC" panose="020B0604020202020204" pitchFamily="34" charset="-34"/>
              </a:rPr>
              <a:t>(2)แรงโน้มถ่วง</a:t>
            </a:r>
            <a:r>
              <a:rPr lang="en-US" sz="4800" dirty="0">
                <a:solidFill>
                  <a:srgbClr val="FFC000"/>
                </a:solidFill>
                <a:latin typeface="Open Sans"/>
              </a:rPr>
              <a:t> </a:t>
            </a:r>
            <a:r>
              <a:rPr lang="en-US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(Gravitational Force)</a:t>
            </a:r>
            <a:r>
              <a:rPr lang="th-TH" sz="32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4800" dirty="0">
                <a:solidFill>
                  <a:srgbClr val="FFFF00"/>
                </a:solidFill>
                <a:cs typeface="LilyUPC" panose="020B0604020202020204" pitchFamily="34" charset="-34"/>
              </a:rPr>
              <a:t>คือแรงดึงดูดระหว่างมวล</a:t>
            </a:r>
            <a:endParaRPr lang="th-TH" sz="4800" dirty="0">
              <a:solidFill>
                <a:prstClr val="white"/>
              </a:solidFill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103446" y="4286080"/>
            <a:ext cx="10849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dirty="0">
                <a:solidFill>
                  <a:prstClr val="white"/>
                </a:solidFill>
                <a:cs typeface="LilyUPC" panose="020B0604020202020204" pitchFamily="34" charset="-34"/>
              </a:rPr>
              <a:t>(3)สนามโน้มถ่วง</a:t>
            </a:r>
            <a:r>
              <a:rPr lang="en-US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(Gravitational Field)</a:t>
            </a:r>
            <a:r>
              <a:rPr lang="th-TH" sz="3200" dirty="0">
                <a:solidFill>
                  <a:prstClr val="white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4800" dirty="0">
                <a:solidFill>
                  <a:prstClr val="white"/>
                </a:solidFill>
                <a:cs typeface="LilyUPC" panose="020B0604020202020204" pitchFamily="34" charset="-34"/>
              </a:rPr>
              <a:t>คือบริเวณมีแรงโน้มถ่วง(ไปถึง)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103446" y="5241307"/>
            <a:ext cx="78077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800" dirty="0">
                <a:solidFill>
                  <a:srgbClr val="C54F71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(4)น้ำหนัก</a:t>
            </a:r>
            <a:r>
              <a:rPr lang="th-TH" sz="4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LilyUPC" panose="020B0604020202020204" pitchFamily="34" charset="-34"/>
              </a:rPr>
              <a:t>(Weight)</a:t>
            </a:r>
            <a:r>
              <a:rPr lang="th-TH" sz="4800" dirty="0">
                <a:solidFill>
                  <a:srgbClr val="C54F71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คือแรงโน้มถ่วงที่โลกดึงดูดวัตถุ</a:t>
            </a:r>
          </a:p>
        </p:txBody>
      </p:sp>
    </p:spTree>
    <p:extLst>
      <p:ext uri="{BB962C8B-B14F-4D97-AF65-F5344CB8AC3E}">
        <p14:creationId xmlns:p14="http://schemas.microsoft.com/office/powerpoint/2010/main" val="43823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1022429" y="145217"/>
            <a:ext cx="2924198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333" dirty="0">
                <a:solidFill>
                  <a:srgbClr val="FFFF00"/>
                </a:solidFill>
                <a:cs typeface="LilyUPC" panose="020B0604020202020204" pitchFamily="34" charset="-34"/>
              </a:rPr>
              <a:t>การพิจารณาเพิ่ม</a:t>
            </a: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991843" y="1028733"/>
            <a:ext cx="10238700" cy="20622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    วัตถุ มวล </a:t>
            </a:r>
            <a:r>
              <a:rPr lang="en-US" sz="4267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 อยู่ที่ผิวโลกห่างจากจุดศูนย์กลางของโลก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baseline="-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 </a:t>
            </a:r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โลกมีมวล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200" baseline="-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th-TH" sz="3200" dirty="0">
                <a:solidFill>
                  <a:srgbClr val="C54F71">
                    <a:lumMod val="20000"/>
                    <a:lumOff val="8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เป็นน้ำหนักของวัตถุ</a:t>
            </a:r>
            <a:r>
              <a:rPr lang="en-US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 </a:t>
            </a:r>
            <a:r>
              <a:rPr lang="en-US" sz="3733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 </a:t>
            </a:r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เป็นค่านิจโน้มถ่วงสากล </a:t>
            </a:r>
            <a:r>
              <a:rPr lang="en-US" sz="4267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 </a:t>
            </a:r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เป็นค่าความเร่งเนื่องจาก</a:t>
            </a:r>
          </a:p>
          <a:p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แรงดึงดูดของโลก </a:t>
            </a:r>
            <a:r>
              <a:rPr lang="en-US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  </a:t>
            </a:r>
            <a:r>
              <a:rPr lang="en-US" sz="3733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3733" baseline="-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th-TH" sz="4267" baseline="-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เป็นแรงดึงดูดระหว่างมวลของ</a:t>
            </a:r>
            <a:r>
              <a:rPr lang="th-TH" sz="4267" dirty="0" err="1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นิว</a:t>
            </a:r>
            <a:r>
              <a:rPr lang="th-TH" sz="4267" dirty="0">
                <a:solidFill>
                  <a:srgbClr val="C54F71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ตัน</a:t>
            </a:r>
            <a:endParaRPr lang="th-TH" sz="4267" baseline="-30000" dirty="0">
              <a:solidFill>
                <a:srgbClr val="FFFF00"/>
              </a:solidFill>
              <a:latin typeface="Times New Roman" panose="02020603050405020304" pitchFamily="18" charset="0"/>
              <a:cs typeface="LilyUPC" panose="020B0604020202020204" pitchFamily="34" charset="-34"/>
            </a:endParaRP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103445" y="3169486"/>
            <a:ext cx="36519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800" dirty="0">
                <a:solidFill>
                  <a:srgbClr val="ABDAFC">
                    <a:lumMod val="90000"/>
                  </a:srgbClr>
                </a:solidFill>
                <a:cs typeface="LilyUPC" panose="020B0604020202020204" pitchFamily="34" charset="-34"/>
              </a:rPr>
              <a:t>1.แรงดึงดูดระหว่างมวล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103446" y="5447546"/>
            <a:ext cx="42098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800" dirty="0">
                <a:solidFill>
                  <a:srgbClr val="D4FCD9"/>
                </a:solidFill>
                <a:cs typeface="LilyUPC" panose="020B0604020202020204" pitchFamily="34" charset="-34"/>
              </a:rPr>
              <a:t>3.น้ำหนักของวัตถุบนผิวโลก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078000" y="4295418"/>
            <a:ext cx="34163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800" dirty="0">
                <a:solidFill>
                  <a:srgbClr val="9A66CA">
                    <a:lumMod val="60000"/>
                    <a:lumOff val="40000"/>
                  </a:srgbClr>
                </a:solidFill>
                <a:cs typeface="LilyUPC" panose="020B0604020202020204" pitchFamily="34" charset="-34"/>
              </a:rPr>
              <a:t>2.กฎข้อ 2 ของ</a:t>
            </a:r>
            <a:r>
              <a:rPr lang="th-TH" sz="4800" dirty="0" err="1">
                <a:solidFill>
                  <a:srgbClr val="9A66CA">
                    <a:lumMod val="60000"/>
                    <a:lumOff val="40000"/>
                  </a:srgbClr>
                </a:solidFill>
                <a:cs typeface="LilyUPC" panose="020B0604020202020204" pitchFamily="34" charset="-34"/>
              </a:rPr>
              <a:t>นิว</a:t>
            </a:r>
            <a:r>
              <a:rPr lang="th-TH" sz="4800" dirty="0">
                <a:solidFill>
                  <a:srgbClr val="9A66CA">
                    <a:lumMod val="60000"/>
                    <a:lumOff val="40000"/>
                  </a:srgbClr>
                </a:solidFill>
                <a:cs typeface="LilyUPC" panose="020B0604020202020204" pitchFamily="34" charset="-34"/>
              </a:rPr>
              <a:t>ตัน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" y="-348782"/>
            <a:ext cx="24628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 sz="3733">
              <a:solidFill>
                <a:prstClr val="white"/>
              </a:solidFill>
            </a:endParaRPr>
          </a:p>
        </p:txBody>
      </p:sp>
      <p:graphicFrame>
        <p:nvGraphicFramePr>
          <p:cNvPr id="8" name="วัตถุ 7"/>
          <p:cNvGraphicFramePr>
            <a:graphicFrameLocks noChangeAspect="1"/>
          </p:cNvGraphicFramePr>
          <p:nvPr>
            <p:extLst/>
          </p:nvPr>
        </p:nvGraphicFramePr>
        <p:xfrm>
          <a:off x="5333599" y="3230352"/>
          <a:ext cx="1379412" cy="738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3" imgW="799753" imgH="431613" progId="Equation.DSMT4">
                  <p:embed/>
                </p:oleObj>
              </mc:Choice>
              <mc:Fallback>
                <p:oleObj name="Equation" r:id="rId3" imgW="799753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3599" y="3230352"/>
                        <a:ext cx="1379412" cy="738971"/>
                      </a:xfrm>
                      <a:prstGeom prst="rect">
                        <a:avLst/>
                      </a:prstGeom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" y="-348782"/>
            <a:ext cx="24628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 sz="3733">
              <a:solidFill>
                <a:prstClr val="white"/>
              </a:solidFill>
            </a:endParaRPr>
          </a:p>
        </p:txBody>
      </p:sp>
      <p:graphicFrame>
        <p:nvGraphicFramePr>
          <p:cNvPr id="10" name="วัตถุ 9"/>
          <p:cNvGraphicFramePr>
            <a:graphicFrameLocks noChangeAspect="1"/>
          </p:cNvGraphicFramePr>
          <p:nvPr>
            <p:extLst/>
          </p:nvPr>
        </p:nvGraphicFramePr>
        <p:xfrm>
          <a:off x="5333599" y="4569185"/>
          <a:ext cx="1319024" cy="461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5" imgW="571252" imgH="203112" progId="Equation.DSMT4">
                  <p:embed/>
                </p:oleObj>
              </mc:Choice>
              <mc:Fallback>
                <p:oleObj name="Equation" r:id="rId5" imgW="571252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3599" y="4569185"/>
                        <a:ext cx="1319024" cy="461659"/>
                      </a:xfrm>
                      <a:prstGeom prst="rect">
                        <a:avLst/>
                      </a:prstGeom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" y="-348782"/>
            <a:ext cx="24628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 sz="3733">
              <a:solidFill>
                <a:prstClr val="white"/>
              </a:solidFill>
            </a:endParaRPr>
          </a:p>
        </p:txBody>
      </p:sp>
      <p:graphicFrame>
        <p:nvGraphicFramePr>
          <p:cNvPr id="12" name="วัตถุ 11"/>
          <p:cNvGraphicFramePr>
            <a:graphicFrameLocks noChangeAspect="1"/>
          </p:cNvGraphicFramePr>
          <p:nvPr>
            <p:extLst/>
          </p:nvPr>
        </p:nvGraphicFramePr>
        <p:xfrm>
          <a:off x="5338864" y="5691164"/>
          <a:ext cx="980928" cy="374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7" imgW="520474" imgH="203112" progId="Equation.DSMT4">
                  <p:embed/>
                </p:oleObj>
              </mc:Choice>
              <mc:Fallback>
                <p:oleObj name="Equation" r:id="rId7" imgW="520474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8864" y="5691164"/>
                        <a:ext cx="980928" cy="374536"/>
                      </a:xfrm>
                      <a:prstGeom prst="rect">
                        <a:avLst/>
                      </a:prstGeom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" y="-348782"/>
            <a:ext cx="24628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 sz="3733">
              <a:solidFill>
                <a:prstClr val="white"/>
              </a:solidFill>
            </a:endParaRPr>
          </a:p>
        </p:txBody>
      </p:sp>
      <p:graphicFrame>
        <p:nvGraphicFramePr>
          <p:cNvPr id="14" name="วัตถุ 13"/>
          <p:cNvGraphicFramePr>
            <a:graphicFrameLocks noChangeAspect="1"/>
          </p:cNvGraphicFramePr>
          <p:nvPr>
            <p:extLst/>
          </p:nvPr>
        </p:nvGraphicFramePr>
        <p:xfrm>
          <a:off x="8962687" y="4316609"/>
          <a:ext cx="14986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tion" r:id="rId9" imgW="850531" imgH="431613" progId="Equation.DSMT4">
                  <p:embed/>
                </p:oleObj>
              </mc:Choice>
              <mc:Fallback>
                <p:oleObj name="Equation" r:id="rId9" imgW="850531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62687" y="4316609"/>
                        <a:ext cx="1498600" cy="7493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1" y="-348782"/>
            <a:ext cx="24628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 sz="3733">
              <a:solidFill>
                <a:prstClr val="white"/>
              </a:solidFill>
            </a:endParaRPr>
          </a:p>
        </p:txBody>
      </p:sp>
      <p:graphicFrame>
        <p:nvGraphicFramePr>
          <p:cNvPr id="16" name="วัตถุ 15"/>
          <p:cNvGraphicFramePr>
            <a:graphicFrameLocks noChangeAspect="1"/>
          </p:cNvGraphicFramePr>
          <p:nvPr>
            <p:extLst/>
          </p:nvPr>
        </p:nvGraphicFramePr>
        <p:xfrm>
          <a:off x="8957293" y="3316816"/>
          <a:ext cx="1183544" cy="566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Equation" r:id="rId11" imgW="495085" imgH="241195" progId="Equation.DSMT4">
                  <p:embed/>
                </p:oleObj>
              </mc:Choice>
              <mc:Fallback>
                <p:oleObj name="Equation" r:id="rId11" imgW="495085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7293" y="3316816"/>
                        <a:ext cx="1183544" cy="56604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2"/>
          <p:cNvSpPr>
            <a:spLocks noChangeArrowheads="1"/>
          </p:cNvSpPr>
          <p:nvPr/>
        </p:nvSpPr>
        <p:spPr bwMode="auto">
          <a:xfrm>
            <a:off x="1" y="-348782"/>
            <a:ext cx="246286" cy="6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 sz="3733">
              <a:solidFill>
                <a:prstClr val="white"/>
              </a:solidFill>
            </a:endParaRPr>
          </a:p>
        </p:txBody>
      </p:sp>
      <p:graphicFrame>
        <p:nvGraphicFramePr>
          <p:cNvPr id="18" name="วัตถุ 17"/>
          <p:cNvGraphicFramePr>
            <a:graphicFrameLocks noChangeAspect="1"/>
          </p:cNvGraphicFramePr>
          <p:nvPr>
            <p:extLst/>
          </p:nvPr>
        </p:nvGraphicFramePr>
        <p:xfrm>
          <a:off x="8953174" y="5447545"/>
          <a:ext cx="12065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13" imgW="685800" imgH="419100" progId="Equation.DSMT4">
                  <p:embed/>
                </p:oleObj>
              </mc:Choice>
              <mc:Fallback>
                <p:oleObj name="Equation" r:id="rId13" imgW="6858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3174" y="5447545"/>
                        <a:ext cx="1206500" cy="7366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กล่องข้อความ 18"/>
          <p:cNvSpPr txBox="1"/>
          <p:nvPr/>
        </p:nvSpPr>
        <p:spPr>
          <a:xfrm>
            <a:off x="7748021" y="3272888"/>
            <a:ext cx="974947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267" dirty="0">
                <a:solidFill>
                  <a:prstClr val="white"/>
                </a:solidFill>
                <a:cs typeface="LilyUPC" panose="020B0604020202020204" pitchFamily="34" charset="-34"/>
              </a:rPr>
              <a:t>นั่นคือ</a:t>
            </a:r>
          </a:p>
        </p:txBody>
      </p:sp>
      <p:sp>
        <p:nvSpPr>
          <p:cNvPr id="20" name="กล่องข้อความ 19"/>
          <p:cNvSpPr txBox="1"/>
          <p:nvPr/>
        </p:nvSpPr>
        <p:spPr>
          <a:xfrm>
            <a:off x="7658252" y="4232420"/>
            <a:ext cx="1063112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267" dirty="0">
                <a:solidFill>
                  <a:prstClr val="white"/>
                </a:solidFill>
                <a:cs typeface="LilyUPC" panose="020B0604020202020204" pitchFamily="34" charset="-34"/>
              </a:rPr>
              <a:t>แทนค่า</a:t>
            </a:r>
          </a:p>
        </p:txBody>
      </p:sp>
      <p:sp>
        <p:nvSpPr>
          <p:cNvPr id="21" name="กล่องข้อความ 20"/>
          <p:cNvSpPr txBox="1"/>
          <p:nvPr/>
        </p:nvSpPr>
        <p:spPr>
          <a:xfrm>
            <a:off x="8001511" y="5404445"/>
            <a:ext cx="720069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267" dirty="0">
                <a:solidFill>
                  <a:prstClr val="white"/>
                </a:solidFill>
                <a:cs typeface="LilyUPC" panose="020B0604020202020204" pitchFamily="34" charset="-34"/>
              </a:rPr>
              <a:t>จะได้</a:t>
            </a:r>
          </a:p>
        </p:txBody>
      </p:sp>
    </p:spTree>
    <p:extLst>
      <p:ext uri="{BB962C8B-B14F-4D97-AF65-F5344CB8AC3E}">
        <p14:creationId xmlns:p14="http://schemas.microsoft.com/office/powerpoint/2010/main" val="425717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วัตถุ 2"/>
          <p:cNvGraphicFramePr>
            <a:graphicFrameLocks noChangeAspect="1"/>
          </p:cNvGraphicFramePr>
          <p:nvPr>
            <p:extLst/>
          </p:nvPr>
        </p:nvGraphicFramePr>
        <p:xfrm>
          <a:off x="6970623" y="3239800"/>
          <a:ext cx="1440160" cy="879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3" imgW="685800" imgH="419100" progId="Equation.DSMT4">
                  <p:embed/>
                </p:oleObj>
              </mc:Choice>
              <mc:Fallback>
                <p:oleObj name="Equation" r:id="rId3" imgW="6858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0623" y="3239800"/>
                        <a:ext cx="1440160" cy="879256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กล่องข้อความ 1"/>
          <p:cNvSpPr txBox="1"/>
          <p:nvPr/>
        </p:nvSpPr>
        <p:spPr>
          <a:xfrm>
            <a:off x="1103446" y="260649"/>
            <a:ext cx="39901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800" dirty="0">
                <a:solidFill>
                  <a:srgbClr val="FFFF00"/>
                </a:solidFill>
                <a:cs typeface="LilyUPC" panose="020B0604020202020204" pitchFamily="34" charset="-34"/>
              </a:rPr>
              <a:t>การคำนวณค่ามวลของโลก</a:t>
            </a:r>
          </a:p>
        </p:txBody>
      </p:sp>
      <p:graphicFrame>
        <p:nvGraphicFramePr>
          <p:cNvPr id="5" name="วัตถุ 4"/>
          <p:cNvGraphicFramePr>
            <a:graphicFrameLocks noChangeAspect="1"/>
          </p:cNvGraphicFramePr>
          <p:nvPr>
            <p:extLst/>
          </p:nvPr>
        </p:nvGraphicFramePr>
        <p:xfrm>
          <a:off x="6960096" y="1451104"/>
          <a:ext cx="1183544" cy="566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5" imgW="495085" imgH="241195" progId="Equation.DSMT4">
                  <p:embed/>
                </p:oleObj>
              </mc:Choice>
              <mc:Fallback>
                <p:oleObj name="Equation" r:id="rId5" imgW="495085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0096" y="1451104"/>
                        <a:ext cx="1183544" cy="566043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วัตถุ 5"/>
          <p:cNvGraphicFramePr>
            <a:graphicFrameLocks noChangeAspect="1"/>
          </p:cNvGraphicFramePr>
          <p:nvPr>
            <p:extLst/>
          </p:nvPr>
        </p:nvGraphicFramePr>
        <p:xfrm>
          <a:off x="6970623" y="2364307"/>
          <a:ext cx="14986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7" imgW="850531" imgH="431613" progId="Equation.DSMT4">
                  <p:embed/>
                </p:oleObj>
              </mc:Choice>
              <mc:Fallback>
                <p:oleObj name="Equation" r:id="rId7" imgW="850531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0623" y="2364307"/>
                        <a:ext cx="1498600" cy="74930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กล่องข้อความ 3"/>
          <p:cNvSpPr txBox="1"/>
          <p:nvPr/>
        </p:nvSpPr>
        <p:spPr>
          <a:xfrm>
            <a:off x="895288" y="1311672"/>
            <a:ext cx="5856090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267" dirty="0">
                <a:solidFill>
                  <a:srgbClr val="50BEA3">
                    <a:lumMod val="20000"/>
                    <a:lumOff val="80000"/>
                  </a:srgbClr>
                </a:solidFill>
                <a:cs typeface="LilyUPC" panose="020B0604020202020204" pitchFamily="34" charset="-34"/>
              </a:rPr>
              <a:t>แรงดึงดูดของโลกที่กระทำต่อวัตถุคือ น้ำหนัก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4559830" y="2265257"/>
            <a:ext cx="2198038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267" dirty="0">
                <a:solidFill>
                  <a:srgbClr val="FFC000"/>
                </a:solidFill>
                <a:cs typeface="LilyUPC" panose="020B0604020202020204" pitchFamily="34" charset="-34"/>
              </a:rPr>
              <a:t>แทนค่าในสมการ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4628223" y="3225364"/>
            <a:ext cx="2064989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267" dirty="0">
                <a:solidFill>
                  <a:srgbClr val="FFFF99"/>
                </a:solidFill>
                <a:cs typeface="LilyUPC" panose="020B0604020202020204" pitchFamily="34" charset="-34"/>
              </a:rPr>
              <a:t>เพราะฉะนั้นจะได้</a:t>
            </a: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4739366" y="4281481"/>
            <a:ext cx="1949573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267" dirty="0">
                <a:solidFill>
                  <a:prstClr val="white"/>
                </a:solidFill>
                <a:cs typeface="LilyUPC" panose="020B0604020202020204" pitchFamily="34" charset="-34"/>
              </a:rPr>
              <a:t>แทนค่าตัวแปร</a:t>
            </a:r>
          </a:p>
        </p:txBody>
      </p:sp>
      <p:graphicFrame>
        <p:nvGraphicFramePr>
          <p:cNvPr id="11" name="วัตถุ 10"/>
          <p:cNvGraphicFramePr>
            <a:graphicFrameLocks noChangeAspect="1"/>
          </p:cNvGraphicFramePr>
          <p:nvPr>
            <p:extLst/>
          </p:nvPr>
        </p:nvGraphicFramePr>
        <p:xfrm>
          <a:off x="6970623" y="4285280"/>
          <a:ext cx="3092451" cy="880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9" imgW="1473120" imgH="419040" progId="Equation.DSMT4">
                  <p:embed/>
                </p:oleObj>
              </mc:Choice>
              <mc:Fallback>
                <p:oleObj name="Equation" r:id="rId9" imgW="14731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0623" y="4285280"/>
                        <a:ext cx="3092451" cy="880533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วัตถุ 11"/>
          <p:cNvGraphicFramePr>
            <a:graphicFrameLocks noChangeAspect="1"/>
          </p:cNvGraphicFramePr>
          <p:nvPr>
            <p:extLst/>
          </p:nvPr>
        </p:nvGraphicFramePr>
        <p:xfrm>
          <a:off x="6994380" y="5447545"/>
          <a:ext cx="253153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11" imgW="1206360" imgH="241200" progId="Equation.DSMT4">
                  <p:embed/>
                </p:oleObj>
              </mc:Choice>
              <mc:Fallback>
                <p:oleObj name="Equation" r:id="rId11" imgW="12063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4380" y="5447545"/>
                        <a:ext cx="2531533" cy="5080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กล่องข้อความ 9"/>
          <p:cNvSpPr txBox="1"/>
          <p:nvPr/>
        </p:nvSpPr>
        <p:spPr>
          <a:xfrm>
            <a:off x="4258464" y="5270658"/>
            <a:ext cx="2502608" cy="830997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th-TH" sz="4800" dirty="0">
                <a:solidFill>
                  <a:srgbClr val="FFFF00"/>
                </a:solidFill>
                <a:cs typeface="LilyUPC" panose="020B0604020202020204" pitchFamily="34" charset="-34"/>
              </a:rPr>
              <a:t>มวลของโลกมีค่า</a:t>
            </a:r>
          </a:p>
        </p:txBody>
      </p:sp>
    </p:spTree>
    <p:extLst>
      <p:ext uri="{BB962C8B-B14F-4D97-AF65-F5344CB8AC3E}">
        <p14:creationId xmlns:p14="http://schemas.microsoft.com/office/powerpoint/2010/main" val="408206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1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461</Words>
  <Application>Microsoft Office PowerPoint</Application>
  <PresentationFormat>แบบจอกว้าง</PresentationFormat>
  <Paragraphs>49</Paragraphs>
  <Slides>9</Slides>
  <Notes>0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2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22" baseType="lpstr">
      <vt:lpstr>Angsana New</vt:lpstr>
      <vt:lpstr>Arial</vt:lpstr>
      <vt:lpstr>Bookman Old Style</vt:lpstr>
      <vt:lpstr>Calibri</vt:lpstr>
      <vt:lpstr>Cordia New</vt:lpstr>
      <vt:lpstr>LilyUPC</vt:lpstr>
      <vt:lpstr>Open Sans</vt:lpstr>
      <vt:lpstr>Rockwell</vt:lpstr>
      <vt:lpstr>TH SarabunPSK</vt:lpstr>
      <vt:lpstr>Times New Roman</vt:lpstr>
      <vt:lpstr>Damask</vt:lpstr>
      <vt:lpstr>1_Damask</vt:lpstr>
      <vt:lpstr>Equation</vt:lpstr>
      <vt:lpstr>อาจารย์ผู้สอน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อาจารย์ผู้สอน</dc:title>
  <dc:creator>OFFAE201</dc:creator>
  <cp:lastModifiedBy>OFFAE201</cp:lastModifiedBy>
  <cp:revision>1</cp:revision>
  <dcterms:created xsi:type="dcterms:W3CDTF">2020-06-27T03:32:42Z</dcterms:created>
  <dcterms:modified xsi:type="dcterms:W3CDTF">2020-06-27T03:36:24Z</dcterms:modified>
</cp:coreProperties>
</file>