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9144000" cy="51435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8000" y="105714"/>
            <a:ext cx="8927973" cy="4724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799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8000" y="105714"/>
            <a:ext cx="8927973" cy="4724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i="1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44005" y="152628"/>
            <a:ext cx="8856345" cy="4856480"/>
          </a:xfrm>
          <a:custGeom>
            <a:avLst/>
            <a:gdLst/>
            <a:ahLst/>
            <a:cxnLst/>
            <a:rect l="l" t="t" r="r" b="b"/>
            <a:pathLst>
              <a:path w="8856345" h="4856480">
                <a:moveTo>
                  <a:pt x="0" y="4856480"/>
                </a:moveTo>
                <a:lnTo>
                  <a:pt x="8855964" y="4856480"/>
                </a:lnTo>
                <a:lnTo>
                  <a:pt x="8855964" y="0"/>
                </a:lnTo>
                <a:lnTo>
                  <a:pt x="0" y="0"/>
                </a:lnTo>
                <a:lnTo>
                  <a:pt x="0" y="4856480"/>
                </a:lnTo>
                <a:close/>
              </a:path>
            </a:pathLst>
          </a:custGeom>
          <a:solidFill>
            <a:srgbClr val="2E384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44894" y="138696"/>
            <a:ext cx="8852407" cy="48740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99591" y="1175334"/>
            <a:ext cx="7345045" cy="2800985"/>
          </a:xfrm>
          <a:custGeom>
            <a:avLst/>
            <a:gdLst/>
            <a:ahLst/>
            <a:cxnLst/>
            <a:rect l="l" t="t" r="r" b="b"/>
            <a:pathLst>
              <a:path w="7345045" h="2800985">
                <a:moveTo>
                  <a:pt x="0" y="2800731"/>
                </a:moveTo>
                <a:lnTo>
                  <a:pt x="7344790" y="2800731"/>
                </a:lnTo>
                <a:lnTo>
                  <a:pt x="7344790" y="0"/>
                </a:lnTo>
                <a:lnTo>
                  <a:pt x="0" y="0"/>
                </a:lnTo>
                <a:lnTo>
                  <a:pt x="0" y="28007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99591" y="1175334"/>
            <a:ext cx="7345045" cy="2800985"/>
          </a:xfrm>
          <a:custGeom>
            <a:avLst/>
            <a:gdLst/>
            <a:ahLst/>
            <a:cxnLst/>
            <a:rect l="l" t="t" r="r" b="b"/>
            <a:pathLst>
              <a:path w="7345045" h="2800985">
                <a:moveTo>
                  <a:pt x="0" y="2800731"/>
                </a:moveTo>
                <a:lnTo>
                  <a:pt x="7344790" y="2800731"/>
                </a:lnTo>
                <a:lnTo>
                  <a:pt x="7344790" y="0"/>
                </a:lnTo>
                <a:lnTo>
                  <a:pt x="0" y="0"/>
                </a:lnTo>
                <a:lnTo>
                  <a:pt x="0" y="2800731"/>
                </a:lnTo>
                <a:close/>
              </a:path>
            </a:pathLst>
          </a:custGeom>
          <a:ln w="76200">
            <a:solidFill>
              <a:srgbClr val="EF566B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2420" y="104140"/>
            <a:ext cx="8519159" cy="449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318" y="784097"/>
            <a:ext cx="8627363" cy="1101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i="1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79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jp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.png"/><Relationship Id="rId7" Type="http://schemas.openxmlformats.org/officeDocument/2006/relationships/image" Target="../media/image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g"/><Relationship Id="rId5" Type="http://schemas.openxmlformats.org/officeDocument/2006/relationships/image" Target="../media/image54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.png"/><Relationship Id="rId7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g"/><Relationship Id="rId5" Type="http://schemas.openxmlformats.org/officeDocument/2006/relationships/image" Target="../media/image54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0641" y="1153921"/>
            <a:ext cx="5979795" cy="2732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400" b="1" spc="-630" dirty="0">
                <a:solidFill>
                  <a:srgbClr val="EF566B"/>
                </a:solidFill>
                <a:latin typeface="Tahoma"/>
                <a:cs typeface="Tahoma"/>
              </a:rPr>
              <a:t>แ</a:t>
            </a:r>
            <a:r>
              <a:rPr sz="4400" b="1" spc="-380" dirty="0">
                <a:solidFill>
                  <a:srgbClr val="EF566B"/>
                </a:solidFill>
                <a:latin typeface="Tahoma"/>
                <a:cs typeface="Tahoma"/>
              </a:rPr>
              <a:t>รง</a:t>
            </a:r>
            <a:r>
              <a:rPr sz="4400" b="1" spc="-75" dirty="0">
                <a:solidFill>
                  <a:srgbClr val="EF566B"/>
                </a:solidFill>
                <a:latin typeface="Tahoma"/>
                <a:cs typeface="Tahoma"/>
              </a:rPr>
              <a:t> </a:t>
            </a:r>
            <a:r>
              <a:rPr sz="4400" b="1" spc="-415" dirty="0">
                <a:solidFill>
                  <a:srgbClr val="EF566B"/>
                </a:solidFill>
                <a:latin typeface="Tahoma"/>
                <a:cs typeface="Tahoma"/>
              </a:rPr>
              <a:t>ม</a:t>
            </a:r>
            <a:r>
              <a:rPr sz="4400" b="1" spc="-325" dirty="0">
                <a:solidFill>
                  <a:srgbClr val="EF566B"/>
                </a:solidFill>
                <a:latin typeface="Tahoma"/>
                <a:cs typeface="Tahoma"/>
              </a:rPr>
              <a:t>ว</a:t>
            </a:r>
            <a:r>
              <a:rPr sz="4400" b="1" spc="-400" dirty="0">
                <a:solidFill>
                  <a:srgbClr val="EF566B"/>
                </a:solidFill>
                <a:latin typeface="Tahoma"/>
                <a:cs typeface="Tahoma"/>
              </a:rPr>
              <a:t>ล</a:t>
            </a:r>
            <a:r>
              <a:rPr sz="4400" b="1" spc="-80" dirty="0">
                <a:solidFill>
                  <a:srgbClr val="EF566B"/>
                </a:solidFill>
                <a:latin typeface="Tahoma"/>
                <a:cs typeface="Tahoma"/>
              </a:rPr>
              <a:t> </a:t>
            </a:r>
            <a:r>
              <a:rPr sz="4400" b="1" spc="-575" dirty="0">
                <a:solidFill>
                  <a:srgbClr val="EF566B"/>
                </a:solidFill>
                <a:latin typeface="Tahoma"/>
                <a:cs typeface="Tahoma"/>
              </a:rPr>
              <a:t>แ</a:t>
            </a:r>
            <a:r>
              <a:rPr sz="4400" b="1" spc="-320" dirty="0">
                <a:solidFill>
                  <a:srgbClr val="EF566B"/>
                </a:solidFill>
                <a:latin typeface="Tahoma"/>
                <a:cs typeface="Tahoma"/>
              </a:rPr>
              <a:t>ละ</a:t>
            </a:r>
            <a:r>
              <a:rPr sz="4400" b="1" spc="-380" dirty="0">
                <a:solidFill>
                  <a:srgbClr val="EF566B"/>
                </a:solidFill>
                <a:latin typeface="Tahoma"/>
                <a:cs typeface="Tahoma"/>
              </a:rPr>
              <a:t>ก</a:t>
            </a:r>
            <a:r>
              <a:rPr sz="4400" b="1" spc="-610" dirty="0">
                <a:solidFill>
                  <a:srgbClr val="EF566B"/>
                </a:solidFill>
                <a:latin typeface="Tahoma"/>
                <a:cs typeface="Tahoma"/>
              </a:rPr>
              <a:t>ฏก</a:t>
            </a:r>
            <a:r>
              <a:rPr sz="4400" b="1" spc="-455" dirty="0">
                <a:solidFill>
                  <a:srgbClr val="EF566B"/>
                </a:solidFill>
                <a:latin typeface="Tahoma"/>
                <a:cs typeface="Tahoma"/>
              </a:rPr>
              <a:t>า</a:t>
            </a:r>
            <a:r>
              <a:rPr sz="4400" b="1" spc="-395" dirty="0">
                <a:solidFill>
                  <a:srgbClr val="EF566B"/>
                </a:solidFill>
                <a:latin typeface="Tahoma"/>
                <a:cs typeface="Tahoma"/>
              </a:rPr>
              <a:t>ร</a:t>
            </a:r>
            <a:r>
              <a:rPr sz="4400" b="1" spc="-250" dirty="0">
                <a:solidFill>
                  <a:srgbClr val="EF566B"/>
                </a:solidFill>
                <a:latin typeface="Tahoma"/>
                <a:cs typeface="Tahoma"/>
              </a:rPr>
              <a:t>เ</a:t>
            </a:r>
            <a:r>
              <a:rPr sz="4400" b="1" spc="-580" dirty="0">
                <a:solidFill>
                  <a:srgbClr val="EF566B"/>
                </a:solidFill>
                <a:latin typeface="Tahoma"/>
                <a:cs typeface="Tahoma"/>
              </a:rPr>
              <a:t>ค</a:t>
            </a:r>
            <a:r>
              <a:rPr sz="4400" b="1" spc="-505" dirty="0">
                <a:solidFill>
                  <a:srgbClr val="EF566B"/>
                </a:solidFill>
                <a:latin typeface="Tahoma"/>
                <a:cs typeface="Tahoma"/>
              </a:rPr>
              <a:t>ล</a:t>
            </a:r>
            <a:r>
              <a:rPr sz="4400" b="1" dirty="0">
                <a:solidFill>
                  <a:srgbClr val="EF566B"/>
                </a:solidFill>
                <a:latin typeface="Tahoma"/>
                <a:cs typeface="Tahoma"/>
              </a:rPr>
              <a:t>ื</a:t>
            </a:r>
            <a:r>
              <a:rPr sz="4400" b="1" spc="65" dirty="0">
                <a:solidFill>
                  <a:srgbClr val="EF566B"/>
                </a:solidFill>
                <a:latin typeface="Tahoma"/>
                <a:cs typeface="Tahoma"/>
              </a:rPr>
              <a:t>่</a:t>
            </a:r>
            <a:r>
              <a:rPr sz="4400" b="1" spc="-475" dirty="0">
                <a:solidFill>
                  <a:srgbClr val="EF566B"/>
                </a:solidFill>
                <a:latin typeface="Tahoma"/>
                <a:cs typeface="Tahoma"/>
              </a:rPr>
              <a:t>อ</a:t>
            </a:r>
            <a:r>
              <a:rPr sz="4400" b="1" spc="-540" dirty="0">
                <a:solidFill>
                  <a:srgbClr val="EF566B"/>
                </a:solidFill>
                <a:latin typeface="Tahoma"/>
                <a:cs typeface="Tahoma"/>
              </a:rPr>
              <a:t>น</a:t>
            </a:r>
            <a:r>
              <a:rPr sz="4400" b="1" spc="-810" dirty="0">
                <a:solidFill>
                  <a:srgbClr val="EF566B"/>
                </a:solidFill>
                <a:latin typeface="Tahoma"/>
                <a:cs typeface="Tahoma"/>
              </a:rPr>
              <a:t>ท</a:t>
            </a:r>
            <a:r>
              <a:rPr sz="4400" b="1" dirty="0">
                <a:solidFill>
                  <a:srgbClr val="EF566B"/>
                </a:solidFill>
                <a:latin typeface="Tahoma"/>
                <a:cs typeface="Tahoma"/>
              </a:rPr>
              <a:t>ี่</a:t>
            </a:r>
            <a:endParaRPr sz="4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4400" b="1" spc="-620" dirty="0">
                <a:solidFill>
                  <a:srgbClr val="EF566B"/>
                </a:solidFill>
                <a:latin typeface="Tahoma"/>
                <a:cs typeface="Tahoma"/>
              </a:rPr>
              <a:t>ขอ</a:t>
            </a:r>
            <a:r>
              <a:rPr sz="4400" b="1" spc="-495" dirty="0">
                <a:solidFill>
                  <a:srgbClr val="EF566B"/>
                </a:solidFill>
                <a:latin typeface="Tahoma"/>
                <a:cs typeface="Tahoma"/>
              </a:rPr>
              <a:t>ง</a:t>
            </a:r>
            <a:r>
              <a:rPr sz="4400" b="1" spc="-690" dirty="0">
                <a:solidFill>
                  <a:srgbClr val="EF566B"/>
                </a:solidFill>
                <a:latin typeface="Tahoma"/>
                <a:cs typeface="Tahoma"/>
              </a:rPr>
              <a:t>น</a:t>
            </a:r>
            <a:r>
              <a:rPr sz="4400" b="1" spc="100" dirty="0">
                <a:solidFill>
                  <a:srgbClr val="EF566B"/>
                </a:solidFill>
                <a:latin typeface="Tahoma"/>
                <a:cs typeface="Tahoma"/>
              </a:rPr>
              <a:t>ิ</a:t>
            </a:r>
            <a:r>
              <a:rPr sz="4400" b="1" spc="-235" dirty="0">
                <a:solidFill>
                  <a:srgbClr val="EF566B"/>
                </a:solidFill>
                <a:latin typeface="Tahoma"/>
                <a:cs typeface="Tahoma"/>
              </a:rPr>
              <a:t>ว</a:t>
            </a:r>
            <a:r>
              <a:rPr sz="4400" b="1" spc="-595" dirty="0">
                <a:solidFill>
                  <a:srgbClr val="EF566B"/>
                </a:solidFill>
                <a:latin typeface="Tahoma"/>
                <a:cs typeface="Tahoma"/>
              </a:rPr>
              <a:t>ต</a:t>
            </a:r>
            <a:r>
              <a:rPr sz="4400" b="1" spc="70" dirty="0">
                <a:solidFill>
                  <a:srgbClr val="EF566B"/>
                </a:solidFill>
                <a:latin typeface="Tahoma"/>
                <a:cs typeface="Tahoma"/>
              </a:rPr>
              <a:t>ั</a:t>
            </a:r>
            <a:r>
              <a:rPr sz="4400" b="1" spc="-540" dirty="0">
                <a:solidFill>
                  <a:srgbClr val="EF566B"/>
                </a:solidFill>
                <a:latin typeface="Tahoma"/>
                <a:cs typeface="Tahoma"/>
              </a:rPr>
              <a:t>น</a:t>
            </a:r>
            <a:endParaRPr sz="4400">
              <a:latin typeface="Tahoma"/>
              <a:cs typeface="Tahoma"/>
            </a:endParaRPr>
          </a:p>
          <a:p>
            <a:pPr marL="2540" algn="ctr">
              <a:lnSpc>
                <a:spcPct val="100000"/>
              </a:lnSpc>
            </a:pPr>
            <a:r>
              <a:rPr sz="4400" b="1" spc="50" dirty="0">
                <a:solidFill>
                  <a:srgbClr val="EF566B"/>
                </a:solidFill>
                <a:latin typeface="Trebuchet MS"/>
                <a:cs typeface="Trebuchet MS"/>
              </a:rPr>
              <a:t>#</a:t>
            </a:r>
            <a:r>
              <a:rPr sz="4400" b="1" spc="-114" dirty="0">
                <a:solidFill>
                  <a:srgbClr val="EF566B"/>
                </a:solidFill>
                <a:latin typeface="Trebuchet MS"/>
                <a:cs typeface="Trebuchet MS"/>
              </a:rPr>
              <a:t> </a:t>
            </a:r>
            <a:r>
              <a:rPr sz="4400" b="1" spc="-55" dirty="0">
                <a:solidFill>
                  <a:srgbClr val="EF566B"/>
                </a:solidFill>
                <a:latin typeface="Trebuchet MS"/>
                <a:cs typeface="Trebuchet MS"/>
              </a:rPr>
              <a:t>8</a:t>
            </a:r>
            <a:endParaRPr sz="44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4400" b="1" spc="-150" dirty="0">
                <a:solidFill>
                  <a:srgbClr val="EF566B"/>
                </a:solidFill>
                <a:latin typeface="Trebuchet MS"/>
                <a:cs typeface="Trebuchet MS"/>
              </a:rPr>
              <a:t>by</a:t>
            </a:r>
            <a:r>
              <a:rPr sz="4400" b="1" spc="-105" dirty="0">
                <a:solidFill>
                  <a:srgbClr val="EF566B"/>
                </a:solidFill>
                <a:latin typeface="Trebuchet MS"/>
                <a:cs typeface="Trebuchet MS"/>
              </a:rPr>
              <a:t> </a:t>
            </a:r>
            <a:r>
              <a:rPr sz="4400" b="1" spc="-120" dirty="0">
                <a:solidFill>
                  <a:srgbClr val="EF566B"/>
                </a:solidFill>
                <a:latin typeface="Tahoma"/>
                <a:cs typeface="Tahoma"/>
              </a:rPr>
              <a:t>P</a:t>
            </a:r>
            <a:r>
              <a:rPr sz="4400" b="1" spc="-45" dirty="0">
                <a:solidFill>
                  <a:srgbClr val="EF566B"/>
                </a:solidFill>
                <a:latin typeface="Tahoma"/>
                <a:cs typeface="Tahoma"/>
              </a:rPr>
              <a:t>’</a:t>
            </a:r>
            <a:r>
              <a:rPr sz="4400" b="1" spc="-425" dirty="0">
                <a:solidFill>
                  <a:srgbClr val="EF566B"/>
                </a:solidFill>
                <a:latin typeface="Tahoma"/>
                <a:cs typeface="Tahoma"/>
              </a:rPr>
              <a:t>Tum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29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5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27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5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Frictional</a:t>
            </a:r>
            <a:r>
              <a:rPr sz="2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force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spc="5" dirty="0"/>
              <a:t> </a:t>
            </a:r>
            <a:r>
              <a:rPr dirty="0"/>
              <a:t>:</a:t>
            </a:r>
            <a:r>
              <a:rPr spc="5" dirty="0"/>
              <a:t> @</a:t>
            </a:r>
            <a:r>
              <a:rPr spc="-5" dirty="0"/>
              <a:t>tum</a:t>
            </a:r>
            <a:r>
              <a:rPr spc="-10" dirty="0"/>
              <a:t>t</a:t>
            </a:r>
            <a:r>
              <a:rPr spc="-5" dirty="0"/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253276" y="1133475"/>
            <a:ext cx="3166618" cy="20863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38144" y="1120139"/>
            <a:ext cx="5556504" cy="218008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81578" y="1078991"/>
            <a:ext cx="5326380" cy="23454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98215" y="1160144"/>
            <a:ext cx="5436870" cy="2059939"/>
          </a:xfrm>
          <a:custGeom>
            <a:avLst/>
            <a:gdLst/>
            <a:ahLst/>
            <a:cxnLst/>
            <a:rect l="l" t="t" r="r" b="b"/>
            <a:pathLst>
              <a:path w="5436870" h="2059939">
                <a:moveTo>
                  <a:pt x="5093081" y="0"/>
                </a:moveTo>
                <a:lnTo>
                  <a:pt x="343281" y="0"/>
                </a:lnTo>
                <a:lnTo>
                  <a:pt x="315123" y="1137"/>
                </a:lnTo>
                <a:lnTo>
                  <a:pt x="260779" y="9975"/>
                </a:lnTo>
                <a:lnTo>
                  <a:pt x="209651" y="26973"/>
                </a:lnTo>
                <a:lnTo>
                  <a:pt x="162445" y="51426"/>
                </a:lnTo>
                <a:lnTo>
                  <a:pt x="119868" y="82626"/>
                </a:lnTo>
                <a:lnTo>
                  <a:pt x="82626" y="119868"/>
                </a:lnTo>
                <a:lnTo>
                  <a:pt x="51426" y="162445"/>
                </a:lnTo>
                <a:lnTo>
                  <a:pt x="26973" y="209651"/>
                </a:lnTo>
                <a:lnTo>
                  <a:pt x="9975" y="260779"/>
                </a:lnTo>
                <a:lnTo>
                  <a:pt x="1137" y="315123"/>
                </a:lnTo>
                <a:lnTo>
                  <a:pt x="0" y="343280"/>
                </a:lnTo>
                <a:lnTo>
                  <a:pt x="0" y="1716404"/>
                </a:lnTo>
                <a:lnTo>
                  <a:pt x="4492" y="1772092"/>
                </a:lnTo>
                <a:lnTo>
                  <a:pt x="17498" y="1824916"/>
                </a:lnTo>
                <a:lnTo>
                  <a:pt x="38312" y="1874172"/>
                </a:lnTo>
                <a:lnTo>
                  <a:pt x="66226" y="1919151"/>
                </a:lnTo>
                <a:lnTo>
                  <a:pt x="100536" y="1959149"/>
                </a:lnTo>
                <a:lnTo>
                  <a:pt x="140534" y="1993459"/>
                </a:lnTo>
                <a:lnTo>
                  <a:pt x="185513" y="2021373"/>
                </a:lnTo>
                <a:lnTo>
                  <a:pt x="234769" y="2042187"/>
                </a:lnTo>
                <a:lnTo>
                  <a:pt x="287593" y="2055193"/>
                </a:lnTo>
                <a:lnTo>
                  <a:pt x="343281" y="2059685"/>
                </a:lnTo>
                <a:lnTo>
                  <a:pt x="5093081" y="2059685"/>
                </a:lnTo>
                <a:lnTo>
                  <a:pt x="5148768" y="2055193"/>
                </a:lnTo>
                <a:lnTo>
                  <a:pt x="5201592" y="2042187"/>
                </a:lnTo>
                <a:lnTo>
                  <a:pt x="5250848" y="2021373"/>
                </a:lnTo>
                <a:lnTo>
                  <a:pt x="5295827" y="1993459"/>
                </a:lnTo>
                <a:lnTo>
                  <a:pt x="5335825" y="1959149"/>
                </a:lnTo>
                <a:lnTo>
                  <a:pt x="5370135" y="1919151"/>
                </a:lnTo>
                <a:lnTo>
                  <a:pt x="5398049" y="1874172"/>
                </a:lnTo>
                <a:lnTo>
                  <a:pt x="5418863" y="1824916"/>
                </a:lnTo>
                <a:lnTo>
                  <a:pt x="5431869" y="1772092"/>
                </a:lnTo>
                <a:lnTo>
                  <a:pt x="5436362" y="1716404"/>
                </a:lnTo>
                <a:lnTo>
                  <a:pt x="5436362" y="343280"/>
                </a:lnTo>
                <a:lnTo>
                  <a:pt x="5431869" y="287593"/>
                </a:lnTo>
                <a:lnTo>
                  <a:pt x="5418863" y="234769"/>
                </a:lnTo>
                <a:lnTo>
                  <a:pt x="5398049" y="185513"/>
                </a:lnTo>
                <a:lnTo>
                  <a:pt x="5370135" y="140534"/>
                </a:lnTo>
                <a:lnTo>
                  <a:pt x="5335825" y="100536"/>
                </a:lnTo>
                <a:lnTo>
                  <a:pt x="5295827" y="66226"/>
                </a:lnTo>
                <a:lnTo>
                  <a:pt x="5250848" y="38312"/>
                </a:lnTo>
                <a:lnTo>
                  <a:pt x="5201592" y="17498"/>
                </a:lnTo>
                <a:lnTo>
                  <a:pt x="5148768" y="4492"/>
                </a:lnTo>
                <a:lnTo>
                  <a:pt x="5093081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98215" y="1160144"/>
            <a:ext cx="5436870" cy="2059939"/>
          </a:xfrm>
          <a:custGeom>
            <a:avLst/>
            <a:gdLst/>
            <a:ahLst/>
            <a:cxnLst/>
            <a:rect l="l" t="t" r="r" b="b"/>
            <a:pathLst>
              <a:path w="5436870" h="2059939">
                <a:moveTo>
                  <a:pt x="0" y="343280"/>
                </a:moveTo>
                <a:lnTo>
                  <a:pt x="4492" y="287593"/>
                </a:lnTo>
                <a:lnTo>
                  <a:pt x="17498" y="234769"/>
                </a:lnTo>
                <a:lnTo>
                  <a:pt x="38312" y="185513"/>
                </a:lnTo>
                <a:lnTo>
                  <a:pt x="66226" y="140534"/>
                </a:lnTo>
                <a:lnTo>
                  <a:pt x="100536" y="100536"/>
                </a:lnTo>
                <a:lnTo>
                  <a:pt x="140534" y="66226"/>
                </a:lnTo>
                <a:lnTo>
                  <a:pt x="185513" y="38312"/>
                </a:lnTo>
                <a:lnTo>
                  <a:pt x="234769" y="17498"/>
                </a:lnTo>
                <a:lnTo>
                  <a:pt x="287593" y="4492"/>
                </a:lnTo>
                <a:lnTo>
                  <a:pt x="343281" y="0"/>
                </a:lnTo>
                <a:lnTo>
                  <a:pt x="5093081" y="0"/>
                </a:lnTo>
                <a:lnTo>
                  <a:pt x="5148768" y="4492"/>
                </a:lnTo>
                <a:lnTo>
                  <a:pt x="5201592" y="17498"/>
                </a:lnTo>
                <a:lnTo>
                  <a:pt x="5250848" y="38312"/>
                </a:lnTo>
                <a:lnTo>
                  <a:pt x="5295827" y="66226"/>
                </a:lnTo>
                <a:lnTo>
                  <a:pt x="5335825" y="100536"/>
                </a:lnTo>
                <a:lnTo>
                  <a:pt x="5370135" y="140534"/>
                </a:lnTo>
                <a:lnTo>
                  <a:pt x="5398049" y="185513"/>
                </a:lnTo>
                <a:lnTo>
                  <a:pt x="5418863" y="234769"/>
                </a:lnTo>
                <a:lnTo>
                  <a:pt x="5431869" y="287593"/>
                </a:lnTo>
                <a:lnTo>
                  <a:pt x="5436362" y="343280"/>
                </a:lnTo>
                <a:lnTo>
                  <a:pt x="5436362" y="1716404"/>
                </a:lnTo>
                <a:lnTo>
                  <a:pt x="5431869" y="1772092"/>
                </a:lnTo>
                <a:lnTo>
                  <a:pt x="5418863" y="1824916"/>
                </a:lnTo>
                <a:lnTo>
                  <a:pt x="5398049" y="1874172"/>
                </a:lnTo>
                <a:lnTo>
                  <a:pt x="5370135" y="1919151"/>
                </a:lnTo>
                <a:lnTo>
                  <a:pt x="5335825" y="1959149"/>
                </a:lnTo>
                <a:lnTo>
                  <a:pt x="5295827" y="1993459"/>
                </a:lnTo>
                <a:lnTo>
                  <a:pt x="5250848" y="2021373"/>
                </a:lnTo>
                <a:lnTo>
                  <a:pt x="5201592" y="2042187"/>
                </a:lnTo>
                <a:lnTo>
                  <a:pt x="5148768" y="2055193"/>
                </a:lnTo>
                <a:lnTo>
                  <a:pt x="5093081" y="2059685"/>
                </a:lnTo>
                <a:lnTo>
                  <a:pt x="343281" y="2059685"/>
                </a:lnTo>
                <a:lnTo>
                  <a:pt x="287593" y="2055193"/>
                </a:lnTo>
                <a:lnTo>
                  <a:pt x="234769" y="2042187"/>
                </a:lnTo>
                <a:lnTo>
                  <a:pt x="185513" y="2021373"/>
                </a:lnTo>
                <a:lnTo>
                  <a:pt x="140534" y="1993459"/>
                </a:lnTo>
                <a:lnTo>
                  <a:pt x="100536" y="1959149"/>
                </a:lnTo>
                <a:lnTo>
                  <a:pt x="66226" y="1919151"/>
                </a:lnTo>
                <a:lnTo>
                  <a:pt x="38312" y="1874172"/>
                </a:lnTo>
                <a:lnTo>
                  <a:pt x="17498" y="1824916"/>
                </a:lnTo>
                <a:lnTo>
                  <a:pt x="4492" y="1772092"/>
                </a:lnTo>
                <a:lnTo>
                  <a:pt x="0" y="1716404"/>
                </a:lnTo>
                <a:lnTo>
                  <a:pt x="0" y="34328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677665" y="1151128"/>
            <a:ext cx="4934585" cy="1101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  <a:tabLst>
                <a:tab pos="3088005" algn="l"/>
                <a:tab pos="3794125" algn="l"/>
              </a:tabLst>
            </a:pP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ออ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-840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	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 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9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8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-91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้	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229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8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10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8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ิ่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77665" y="2492501"/>
            <a:ext cx="3074670" cy="36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480945" algn="l"/>
              </a:tabLst>
            </a:pP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6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54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12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76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็	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3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-91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48169" y="2492501"/>
            <a:ext cx="1347470" cy="430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42416" y="3395471"/>
            <a:ext cx="7213092" cy="12009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29283" y="3368040"/>
            <a:ext cx="7117080" cy="13395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02918" y="3435858"/>
            <a:ext cx="7092950" cy="1080135"/>
          </a:xfrm>
          <a:custGeom>
            <a:avLst/>
            <a:gdLst/>
            <a:ahLst/>
            <a:cxnLst/>
            <a:rect l="l" t="t" r="r" b="b"/>
            <a:pathLst>
              <a:path w="7092950" h="1080135">
                <a:moveTo>
                  <a:pt x="6912686" y="0"/>
                </a:moveTo>
                <a:lnTo>
                  <a:pt x="180035" y="0"/>
                </a:lnTo>
                <a:lnTo>
                  <a:pt x="165268" y="597"/>
                </a:lnTo>
                <a:lnTo>
                  <a:pt x="123126" y="9181"/>
                </a:lnTo>
                <a:lnTo>
                  <a:pt x="85195" y="26979"/>
                </a:lnTo>
                <a:lnTo>
                  <a:pt x="52727" y="52736"/>
                </a:lnTo>
                <a:lnTo>
                  <a:pt x="26970" y="85197"/>
                </a:lnTo>
                <a:lnTo>
                  <a:pt x="9177" y="123106"/>
                </a:lnTo>
                <a:lnTo>
                  <a:pt x="596" y="165209"/>
                </a:lnTo>
                <a:lnTo>
                  <a:pt x="0" y="179959"/>
                </a:lnTo>
                <a:lnTo>
                  <a:pt x="0" y="900087"/>
                </a:lnTo>
                <a:lnTo>
                  <a:pt x="5231" y="943345"/>
                </a:lnTo>
                <a:lnTo>
                  <a:pt x="20093" y="982814"/>
                </a:lnTo>
                <a:lnTo>
                  <a:pt x="43334" y="1017240"/>
                </a:lnTo>
                <a:lnTo>
                  <a:pt x="73704" y="1045373"/>
                </a:lnTo>
                <a:lnTo>
                  <a:pt x="109953" y="1065961"/>
                </a:lnTo>
                <a:lnTo>
                  <a:pt x="150830" y="1077753"/>
                </a:lnTo>
                <a:lnTo>
                  <a:pt x="180035" y="1080109"/>
                </a:lnTo>
                <a:lnTo>
                  <a:pt x="6912686" y="1080109"/>
                </a:lnTo>
                <a:lnTo>
                  <a:pt x="6955908" y="1074877"/>
                </a:lnTo>
                <a:lnTo>
                  <a:pt x="6995354" y="1060014"/>
                </a:lnTo>
                <a:lnTo>
                  <a:pt x="7029771" y="1036772"/>
                </a:lnTo>
                <a:lnTo>
                  <a:pt x="7057902" y="1006402"/>
                </a:lnTo>
                <a:lnTo>
                  <a:pt x="7078492" y="970156"/>
                </a:lnTo>
                <a:lnTo>
                  <a:pt x="7090287" y="929285"/>
                </a:lnTo>
                <a:lnTo>
                  <a:pt x="7092645" y="900087"/>
                </a:lnTo>
                <a:lnTo>
                  <a:pt x="7092645" y="179959"/>
                </a:lnTo>
                <a:lnTo>
                  <a:pt x="7087410" y="136737"/>
                </a:lnTo>
                <a:lnTo>
                  <a:pt x="7072544" y="97290"/>
                </a:lnTo>
                <a:lnTo>
                  <a:pt x="7049300" y="62874"/>
                </a:lnTo>
                <a:lnTo>
                  <a:pt x="7018935" y="34743"/>
                </a:lnTo>
                <a:lnTo>
                  <a:pt x="6982702" y="14152"/>
                </a:lnTo>
                <a:lnTo>
                  <a:pt x="6941858" y="2357"/>
                </a:lnTo>
                <a:lnTo>
                  <a:pt x="6912686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02918" y="3435858"/>
            <a:ext cx="7092950" cy="1080135"/>
          </a:xfrm>
          <a:custGeom>
            <a:avLst/>
            <a:gdLst/>
            <a:ahLst/>
            <a:cxnLst/>
            <a:rect l="l" t="t" r="r" b="b"/>
            <a:pathLst>
              <a:path w="7092950" h="1080135">
                <a:moveTo>
                  <a:pt x="0" y="179959"/>
                </a:moveTo>
                <a:lnTo>
                  <a:pt x="5231" y="136737"/>
                </a:lnTo>
                <a:lnTo>
                  <a:pt x="20093" y="97290"/>
                </a:lnTo>
                <a:lnTo>
                  <a:pt x="43334" y="62874"/>
                </a:lnTo>
                <a:lnTo>
                  <a:pt x="73704" y="34743"/>
                </a:lnTo>
                <a:lnTo>
                  <a:pt x="109953" y="14152"/>
                </a:lnTo>
                <a:lnTo>
                  <a:pt x="150830" y="2357"/>
                </a:lnTo>
                <a:lnTo>
                  <a:pt x="180035" y="0"/>
                </a:lnTo>
                <a:lnTo>
                  <a:pt x="6912686" y="0"/>
                </a:lnTo>
                <a:lnTo>
                  <a:pt x="6955908" y="5234"/>
                </a:lnTo>
                <a:lnTo>
                  <a:pt x="6995354" y="20100"/>
                </a:lnTo>
                <a:lnTo>
                  <a:pt x="7029771" y="43344"/>
                </a:lnTo>
                <a:lnTo>
                  <a:pt x="7057902" y="73709"/>
                </a:lnTo>
                <a:lnTo>
                  <a:pt x="7078492" y="109942"/>
                </a:lnTo>
                <a:lnTo>
                  <a:pt x="7090287" y="150786"/>
                </a:lnTo>
                <a:lnTo>
                  <a:pt x="7092645" y="179959"/>
                </a:lnTo>
                <a:lnTo>
                  <a:pt x="7092645" y="900087"/>
                </a:lnTo>
                <a:lnTo>
                  <a:pt x="7087410" y="943345"/>
                </a:lnTo>
                <a:lnTo>
                  <a:pt x="7072544" y="982814"/>
                </a:lnTo>
                <a:lnTo>
                  <a:pt x="7049300" y="1017240"/>
                </a:lnTo>
                <a:lnTo>
                  <a:pt x="7018935" y="1045373"/>
                </a:lnTo>
                <a:lnTo>
                  <a:pt x="6982702" y="1065961"/>
                </a:lnTo>
                <a:lnTo>
                  <a:pt x="6941858" y="1077753"/>
                </a:lnTo>
                <a:lnTo>
                  <a:pt x="6912686" y="1080109"/>
                </a:lnTo>
                <a:lnTo>
                  <a:pt x="180035" y="1080109"/>
                </a:lnTo>
                <a:lnTo>
                  <a:pt x="136767" y="1074877"/>
                </a:lnTo>
                <a:lnTo>
                  <a:pt x="97294" y="1060014"/>
                </a:lnTo>
                <a:lnTo>
                  <a:pt x="62866" y="1036772"/>
                </a:lnTo>
                <a:lnTo>
                  <a:pt x="34733" y="1006402"/>
                </a:lnTo>
                <a:lnTo>
                  <a:pt x="14146" y="970156"/>
                </a:lnTo>
                <a:lnTo>
                  <a:pt x="2356" y="929285"/>
                </a:lnTo>
                <a:lnTo>
                  <a:pt x="0" y="900087"/>
                </a:lnTo>
                <a:lnTo>
                  <a:pt x="0" y="179959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325372" y="2827782"/>
            <a:ext cx="6648450" cy="1713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64740">
              <a:lnSpc>
                <a:spcPct val="100000"/>
              </a:lnSpc>
            </a:pP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ออ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12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spc="9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8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ช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endParaRPr sz="2200">
              <a:latin typeface="Cordia New"/>
              <a:cs typeface="Cordia New"/>
            </a:endParaRPr>
          </a:p>
          <a:p>
            <a:pPr marL="12700" marR="6350" algn="ctr">
              <a:lnSpc>
                <a:spcPct val="100000"/>
              </a:lnSpc>
              <a:spcBef>
                <a:spcPts val="2180"/>
              </a:spcBef>
              <a:tabLst>
                <a:tab pos="4368165" algn="l"/>
                <a:tab pos="4665980" algn="l"/>
                <a:tab pos="5245735" algn="l"/>
              </a:tabLst>
            </a:pP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 </a:t>
            </a:r>
            <a:r>
              <a:rPr sz="3300" i="1" spc="-60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-301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-368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	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7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890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 </a:t>
            </a:r>
            <a:r>
              <a:rPr sz="2200" b="1" spc="-325" dirty="0">
                <a:solidFill>
                  <a:srgbClr val="FFFF00"/>
                </a:solidFill>
                <a:latin typeface="Tahoma"/>
                <a:cs typeface="Tahoma"/>
              </a:rPr>
              <a:t>แ</a:t>
            </a:r>
            <a:r>
              <a:rPr sz="2200" b="1" spc="-185" dirty="0">
                <a:solidFill>
                  <a:srgbClr val="FFFF00"/>
                </a:solidFill>
                <a:latin typeface="Tahoma"/>
                <a:cs typeface="Tahoma"/>
              </a:rPr>
              <a:t>ร</a:t>
            </a:r>
            <a:r>
              <a:rPr sz="2200" b="1" spc="-190" dirty="0">
                <a:solidFill>
                  <a:srgbClr val="FFFF00"/>
                </a:solidFill>
                <a:latin typeface="Tahoma"/>
                <a:cs typeface="Tahoma"/>
              </a:rPr>
              <a:t>ง</a:t>
            </a:r>
            <a:r>
              <a:rPr sz="2200" b="1" spc="-114" dirty="0">
                <a:solidFill>
                  <a:srgbClr val="FFFF00"/>
                </a:solidFill>
                <a:latin typeface="Tahoma"/>
                <a:cs typeface="Tahoma"/>
              </a:rPr>
              <a:t>เ</a:t>
            </a:r>
            <a:r>
              <a:rPr sz="2200" b="1" spc="-285" dirty="0">
                <a:solidFill>
                  <a:srgbClr val="FFFF00"/>
                </a:solidFill>
                <a:latin typeface="Tahoma"/>
                <a:cs typeface="Tahoma"/>
              </a:rPr>
              <a:t>ส</a:t>
            </a:r>
            <a:r>
              <a:rPr sz="2200" b="1" spc="45" dirty="0">
                <a:solidFill>
                  <a:srgbClr val="FFFF00"/>
                </a:solidFill>
                <a:latin typeface="Tahoma"/>
                <a:cs typeface="Tahoma"/>
              </a:rPr>
              <a:t>ี</a:t>
            </a:r>
            <a:r>
              <a:rPr sz="2200" b="1" spc="-300" dirty="0">
                <a:solidFill>
                  <a:srgbClr val="FFFF00"/>
                </a:solidFill>
                <a:latin typeface="Tahoma"/>
                <a:cs typeface="Tahoma"/>
              </a:rPr>
              <a:t>ยด</a:t>
            </a:r>
            <a:r>
              <a:rPr sz="2200" b="1" spc="-340" dirty="0">
                <a:solidFill>
                  <a:srgbClr val="FFFF00"/>
                </a:solidFill>
                <a:latin typeface="Tahoma"/>
                <a:cs typeface="Tahoma"/>
              </a:rPr>
              <a:t>ท</a:t>
            </a:r>
            <a:r>
              <a:rPr sz="2200" b="1" spc="-254" dirty="0">
                <a:solidFill>
                  <a:srgbClr val="FFFF00"/>
                </a:solidFill>
                <a:latin typeface="Tahoma"/>
                <a:cs typeface="Tahoma"/>
              </a:rPr>
              <a:t>าน</a:t>
            </a:r>
            <a:r>
              <a:rPr sz="2200" b="1" spc="-4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200" b="1" spc="-335" dirty="0">
                <a:solidFill>
                  <a:srgbClr val="FFFF00"/>
                </a:solidFill>
                <a:latin typeface="Tahoma"/>
                <a:cs typeface="Tahoma"/>
              </a:rPr>
              <a:t>(</a:t>
            </a:r>
            <a:r>
              <a:rPr sz="2200" b="1" spc="-55" dirty="0">
                <a:solidFill>
                  <a:srgbClr val="FFFF00"/>
                </a:solidFill>
                <a:latin typeface="Trebuchet MS"/>
                <a:cs typeface="Trebuchet MS"/>
              </a:rPr>
              <a:t>F</a:t>
            </a:r>
            <a:r>
              <a:rPr sz="2200" b="1" spc="-30" dirty="0">
                <a:solidFill>
                  <a:srgbClr val="FFFF00"/>
                </a:solidFill>
                <a:latin typeface="Trebuchet MS"/>
                <a:cs typeface="Trebuchet MS"/>
              </a:rPr>
              <a:t>r</a:t>
            </a:r>
            <a:r>
              <a:rPr sz="2200" b="1" spc="-40" dirty="0">
                <a:solidFill>
                  <a:srgbClr val="FFFF00"/>
                </a:solidFill>
                <a:latin typeface="Trebuchet MS"/>
                <a:cs typeface="Trebuchet MS"/>
              </a:rPr>
              <a:t>i</a:t>
            </a:r>
            <a:r>
              <a:rPr sz="2200" b="1" spc="-65" dirty="0">
                <a:solidFill>
                  <a:srgbClr val="FFFF00"/>
                </a:solidFill>
                <a:latin typeface="Trebuchet MS"/>
                <a:cs typeface="Trebuchet MS"/>
              </a:rPr>
              <a:t>c</a:t>
            </a:r>
            <a:r>
              <a:rPr sz="2200" b="1" spc="-30" dirty="0">
                <a:solidFill>
                  <a:srgbClr val="FFFF00"/>
                </a:solidFill>
                <a:latin typeface="Trebuchet MS"/>
                <a:cs typeface="Trebuchet MS"/>
              </a:rPr>
              <a:t>t</a:t>
            </a:r>
            <a:r>
              <a:rPr sz="2200" b="1" spc="-40" dirty="0">
                <a:solidFill>
                  <a:srgbClr val="FFFF00"/>
                </a:solidFill>
                <a:latin typeface="Trebuchet MS"/>
                <a:cs typeface="Trebuchet MS"/>
              </a:rPr>
              <a:t>i</a:t>
            </a:r>
            <a:r>
              <a:rPr sz="2200" b="1" spc="-70" dirty="0">
                <a:solidFill>
                  <a:srgbClr val="FFFF00"/>
                </a:solidFill>
                <a:latin typeface="Trebuchet MS"/>
                <a:cs typeface="Trebuchet MS"/>
              </a:rPr>
              <a:t>o</a:t>
            </a:r>
            <a:r>
              <a:rPr sz="2200" b="1" spc="-105" dirty="0">
                <a:solidFill>
                  <a:srgbClr val="FFFF00"/>
                </a:solidFill>
                <a:latin typeface="Trebuchet MS"/>
                <a:cs typeface="Trebuchet MS"/>
              </a:rPr>
              <a:t>n</a:t>
            </a:r>
            <a:r>
              <a:rPr sz="2200" b="1" spc="-70" dirty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sz="2200" b="1" spc="-204" dirty="0">
                <a:solidFill>
                  <a:srgbClr val="FFFF00"/>
                </a:solidFill>
                <a:latin typeface="Trebuchet MS"/>
                <a:cs typeface="Trebuchet MS"/>
              </a:rPr>
              <a:t>,</a:t>
            </a:r>
            <a:r>
              <a:rPr sz="2200" b="1" spc="-50" dirty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sz="2200" b="1" spc="30" dirty="0">
                <a:solidFill>
                  <a:srgbClr val="FFFF00"/>
                </a:solidFill>
                <a:latin typeface="Trebuchet MS"/>
                <a:cs typeface="Trebuchet MS"/>
              </a:rPr>
              <a:t>f</a:t>
            </a:r>
            <a:r>
              <a:rPr sz="2200" b="1" spc="-340" dirty="0">
                <a:solidFill>
                  <a:srgbClr val="FFFF00"/>
                </a:solidFill>
                <a:latin typeface="Tahoma"/>
                <a:cs typeface="Tahoma"/>
              </a:rPr>
              <a:t>)</a:t>
            </a:r>
            <a:endParaRPr sz="2200">
              <a:latin typeface="Tahoma"/>
              <a:cs typeface="Tahoma"/>
            </a:endParaRPr>
          </a:p>
          <a:p>
            <a:pPr marL="635" algn="ctr">
              <a:lnSpc>
                <a:spcPct val="100000"/>
              </a:lnSpc>
              <a:tabLst>
                <a:tab pos="2298065" algn="l"/>
                <a:tab pos="3415665" algn="l"/>
                <a:tab pos="3990340" algn="l"/>
              </a:tabLst>
            </a:pPr>
            <a:r>
              <a:rPr sz="2200" b="1" spc="-275" dirty="0">
                <a:solidFill>
                  <a:srgbClr val="FFFF00"/>
                </a:solidFill>
                <a:latin typeface="Tahoma"/>
                <a:cs typeface="Tahoma"/>
              </a:rPr>
              <a:t>ม</a:t>
            </a:r>
            <a:r>
              <a:rPr sz="2200" b="1" dirty="0">
                <a:solidFill>
                  <a:srgbClr val="FFFF00"/>
                </a:solidFill>
                <a:latin typeface="Tahoma"/>
                <a:cs typeface="Tahoma"/>
              </a:rPr>
              <a:t>ี</a:t>
            </a:r>
            <a:r>
              <a:rPr sz="2200" b="1" spc="-405" dirty="0">
                <a:solidFill>
                  <a:srgbClr val="FFFF00"/>
                </a:solidFill>
                <a:latin typeface="Tahoma"/>
                <a:cs typeface="Tahoma"/>
              </a:rPr>
              <a:t>ท</a:t>
            </a:r>
            <a:r>
              <a:rPr sz="2200" b="1" spc="-5" dirty="0">
                <a:solidFill>
                  <a:srgbClr val="FFFF00"/>
                </a:solidFill>
                <a:latin typeface="Tahoma"/>
                <a:cs typeface="Tahoma"/>
              </a:rPr>
              <a:t>ิ</a:t>
            </a:r>
            <a:r>
              <a:rPr sz="2200" b="1" spc="-295" dirty="0">
                <a:solidFill>
                  <a:srgbClr val="FFFF00"/>
                </a:solidFill>
                <a:latin typeface="Tahoma"/>
                <a:cs typeface="Tahoma"/>
              </a:rPr>
              <a:t>ศ</a:t>
            </a:r>
            <a:r>
              <a:rPr sz="2200" b="1" spc="-385" dirty="0">
                <a:solidFill>
                  <a:srgbClr val="FFFF00"/>
                </a:solidFill>
                <a:latin typeface="Tahoma"/>
                <a:cs typeface="Tahoma"/>
              </a:rPr>
              <a:t>ท</a:t>
            </a:r>
            <a:r>
              <a:rPr sz="2200" b="1" spc="-240" dirty="0">
                <a:solidFill>
                  <a:srgbClr val="FFFF00"/>
                </a:solidFill>
                <a:latin typeface="Tahoma"/>
                <a:cs typeface="Tahoma"/>
              </a:rPr>
              <a:t>า</a:t>
            </a:r>
            <a:r>
              <a:rPr sz="2200" b="1" spc="-225" dirty="0">
                <a:solidFill>
                  <a:srgbClr val="FFFF00"/>
                </a:solidFill>
                <a:latin typeface="Tahoma"/>
                <a:cs typeface="Tahoma"/>
              </a:rPr>
              <a:t>ง</a:t>
            </a:r>
            <a:r>
              <a:rPr sz="2200" b="1" spc="-250" dirty="0">
                <a:solidFill>
                  <a:srgbClr val="FFFF00"/>
                </a:solidFill>
                <a:latin typeface="Tahoma"/>
                <a:cs typeface="Tahoma"/>
              </a:rPr>
              <a:t>ต</a:t>
            </a:r>
            <a:r>
              <a:rPr sz="2200" b="1" spc="-180" dirty="0">
                <a:solidFill>
                  <a:srgbClr val="FFFF00"/>
                </a:solidFill>
                <a:latin typeface="Tahoma"/>
                <a:cs typeface="Tahoma"/>
              </a:rPr>
              <a:t>ร</a:t>
            </a:r>
            <a:r>
              <a:rPr sz="2200" b="1" spc="-229" dirty="0">
                <a:solidFill>
                  <a:srgbClr val="FFFF00"/>
                </a:solidFill>
                <a:latin typeface="Tahoma"/>
                <a:cs typeface="Tahoma"/>
              </a:rPr>
              <a:t>ง</a:t>
            </a:r>
            <a:r>
              <a:rPr sz="2200" b="1" spc="-430" dirty="0">
                <a:solidFill>
                  <a:srgbClr val="FFFF00"/>
                </a:solidFill>
                <a:latin typeface="Tahoma"/>
                <a:cs typeface="Tahoma"/>
              </a:rPr>
              <a:t>ข</a:t>
            </a:r>
            <a:r>
              <a:rPr sz="2200" b="1" spc="-1145" dirty="0">
                <a:solidFill>
                  <a:srgbClr val="FFFF00"/>
                </a:solidFill>
                <a:latin typeface="Tahoma"/>
                <a:cs typeface="Tahoma"/>
              </a:rPr>
              <a:t>า</a:t>
            </a:r>
            <a:r>
              <a:rPr sz="3300" b="1" baseline="-12626" dirty="0">
                <a:solidFill>
                  <a:srgbClr val="FFFF00"/>
                </a:solidFill>
                <a:latin typeface="Tahoma"/>
                <a:cs typeface="Tahoma"/>
              </a:rPr>
              <a:t>้</a:t>
            </a:r>
            <a:r>
              <a:rPr sz="3300" b="1" spc="352" baseline="-12626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200" b="1" spc="-265" dirty="0">
                <a:solidFill>
                  <a:srgbClr val="FFFF00"/>
                </a:solidFill>
                <a:latin typeface="Tahoma"/>
                <a:cs typeface="Tahoma"/>
              </a:rPr>
              <a:t>ม</a:t>
            </a:r>
            <a:r>
              <a:rPr sz="2200" b="1" spc="-280" dirty="0">
                <a:solidFill>
                  <a:srgbClr val="FFFF00"/>
                </a:solidFill>
                <a:latin typeface="Tahoma"/>
                <a:cs typeface="Tahoma"/>
              </a:rPr>
              <a:t>ก</a:t>
            </a:r>
            <a:r>
              <a:rPr sz="2200" b="1" spc="-200" dirty="0">
                <a:solidFill>
                  <a:srgbClr val="FFFF00"/>
                </a:solidFill>
                <a:latin typeface="Tahoma"/>
                <a:cs typeface="Tahoma"/>
              </a:rPr>
              <a:t>บ</a:t>
            </a:r>
            <a:r>
              <a:rPr sz="2200" b="1" spc="-280" dirty="0">
                <a:solidFill>
                  <a:srgbClr val="FFFF00"/>
                </a:solidFill>
                <a:latin typeface="Tahoma"/>
                <a:cs typeface="Tahoma"/>
              </a:rPr>
              <a:t>ก</a:t>
            </a:r>
            <a:r>
              <a:rPr sz="2200" b="1" spc="-3710" dirty="0">
                <a:solidFill>
                  <a:srgbClr val="FFFF00"/>
                </a:solidFill>
                <a:latin typeface="Tahoma"/>
                <a:cs typeface="Tahoma"/>
              </a:rPr>
              <a:t>า</a:t>
            </a:r>
            <a:r>
              <a:rPr sz="2200" b="1" dirty="0">
                <a:solidFill>
                  <a:srgbClr val="FFFF00"/>
                </a:solidFill>
                <a:latin typeface="Tahoma"/>
                <a:cs typeface="Tahoma"/>
              </a:rPr>
              <a:t>ั	</a:t>
            </a:r>
            <a:r>
              <a:rPr sz="2200" b="1" spc="-180" dirty="0">
                <a:solidFill>
                  <a:srgbClr val="FFFF00"/>
                </a:solidFill>
                <a:latin typeface="Tahoma"/>
                <a:cs typeface="Tahoma"/>
              </a:rPr>
              <a:t>ร</a:t>
            </a:r>
            <a:r>
              <a:rPr sz="2200" b="1" spc="-160" dirty="0">
                <a:solidFill>
                  <a:srgbClr val="FFFF00"/>
                </a:solidFill>
                <a:latin typeface="Tahoma"/>
                <a:cs typeface="Tahoma"/>
              </a:rPr>
              <a:t>เ</a:t>
            </a:r>
            <a:r>
              <a:rPr sz="2200" b="1" spc="-290" dirty="0">
                <a:solidFill>
                  <a:srgbClr val="FFFF00"/>
                </a:solidFill>
                <a:latin typeface="Tahoma"/>
                <a:cs typeface="Tahoma"/>
              </a:rPr>
              <a:t>ค</a:t>
            </a:r>
            <a:r>
              <a:rPr sz="2200" b="1" spc="-210" dirty="0">
                <a:solidFill>
                  <a:srgbClr val="FFFF00"/>
                </a:solidFill>
                <a:latin typeface="Tahoma"/>
                <a:cs typeface="Tahoma"/>
              </a:rPr>
              <a:t>ล</a:t>
            </a:r>
            <a:r>
              <a:rPr sz="2200" b="1" spc="-220" dirty="0">
                <a:solidFill>
                  <a:srgbClr val="FFFF00"/>
                </a:solidFill>
                <a:latin typeface="Tahoma"/>
                <a:cs typeface="Tahoma"/>
              </a:rPr>
              <a:t>อ</a:t>
            </a:r>
            <a:r>
              <a:rPr sz="2200" b="1" spc="-290" dirty="0">
                <a:solidFill>
                  <a:srgbClr val="FFFF00"/>
                </a:solidFill>
                <a:latin typeface="Tahoma"/>
                <a:cs typeface="Tahoma"/>
              </a:rPr>
              <a:t>น</a:t>
            </a:r>
            <a:r>
              <a:rPr sz="2200" b="1" spc="-405" dirty="0">
                <a:solidFill>
                  <a:srgbClr val="FFFF00"/>
                </a:solidFill>
                <a:latin typeface="Tahoma"/>
                <a:cs typeface="Tahoma"/>
              </a:rPr>
              <a:t>ท</a:t>
            </a:r>
            <a:r>
              <a:rPr sz="2200" b="1" spc="-5" dirty="0">
                <a:solidFill>
                  <a:srgbClr val="FFFF00"/>
                </a:solidFill>
                <a:latin typeface="Tahoma"/>
                <a:cs typeface="Tahoma"/>
              </a:rPr>
              <a:t>่</a:t>
            </a:r>
            <a:r>
              <a:rPr sz="2200" b="1" spc="-1575" dirty="0">
                <a:solidFill>
                  <a:srgbClr val="FFFF00"/>
                </a:solidFill>
                <a:latin typeface="Tahoma"/>
                <a:cs typeface="Tahoma"/>
              </a:rPr>
              <a:t>ข</a:t>
            </a:r>
            <a:r>
              <a:rPr sz="2200" b="1" spc="-3685" dirty="0">
                <a:solidFill>
                  <a:srgbClr val="FFFF00"/>
                </a:solidFill>
                <a:latin typeface="Tahoma"/>
                <a:cs typeface="Tahoma"/>
              </a:rPr>
              <a:t>ี</a:t>
            </a:r>
            <a:r>
              <a:rPr sz="2200" b="1" spc="-25" dirty="0">
                <a:solidFill>
                  <a:srgbClr val="FFFF00"/>
                </a:solidFill>
                <a:latin typeface="Tahoma"/>
                <a:cs typeface="Tahoma"/>
              </a:rPr>
              <a:t>่</a:t>
            </a:r>
            <a:r>
              <a:rPr sz="2200" b="1" dirty="0">
                <a:solidFill>
                  <a:srgbClr val="FFFF00"/>
                </a:solidFill>
                <a:latin typeface="Tahoma"/>
                <a:cs typeface="Tahoma"/>
              </a:rPr>
              <a:t>ื	</a:t>
            </a:r>
            <a:r>
              <a:rPr sz="2200" b="1" spc="-220" dirty="0">
                <a:solidFill>
                  <a:srgbClr val="FFFF00"/>
                </a:solidFill>
                <a:latin typeface="Tahoma"/>
                <a:cs typeface="Tahoma"/>
              </a:rPr>
              <a:t>อ</a:t>
            </a:r>
            <a:r>
              <a:rPr sz="2200" b="1" spc="-225" dirty="0">
                <a:solidFill>
                  <a:srgbClr val="FFFF00"/>
                </a:solidFill>
                <a:latin typeface="Tahoma"/>
                <a:cs typeface="Tahoma"/>
              </a:rPr>
              <a:t>ง</a:t>
            </a:r>
            <a:r>
              <a:rPr sz="2200" b="1" spc="-114" dirty="0">
                <a:solidFill>
                  <a:srgbClr val="FFFF00"/>
                </a:solidFill>
                <a:latin typeface="Tahoma"/>
                <a:cs typeface="Tahoma"/>
              </a:rPr>
              <a:t>ว</a:t>
            </a:r>
            <a:r>
              <a:rPr sz="2200" b="1" spc="-1550" dirty="0">
                <a:solidFill>
                  <a:srgbClr val="FFFF00"/>
                </a:solidFill>
                <a:latin typeface="Tahoma"/>
                <a:cs typeface="Tahoma"/>
              </a:rPr>
              <a:t>ต</a:t>
            </a:r>
            <a:r>
              <a:rPr sz="2200" b="1" dirty="0">
                <a:solidFill>
                  <a:srgbClr val="FFFF00"/>
                </a:solidFill>
                <a:latin typeface="Tahoma"/>
                <a:cs typeface="Tahoma"/>
              </a:rPr>
              <a:t>ั	</a:t>
            </a:r>
            <a:r>
              <a:rPr sz="2200" b="1" spc="-270" dirty="0">
                <a:solidFill>
                  <a:srgbClr val="FFFF00"/>
                </a:solidFill>
                <a:latin typeface="Tahoma"/>
                <a:cs typeface="Tahoma"/>
              </a:rPr>
              <a:t>ถ</a:t>
            </a:r>
            <a:r>
              <a:rPr sz="2200" b="1" spc="-760" dirty="0">
                <a:solidFill>
                  <a:srgbClr val="FFFF00"/>
                </a:solidFill>
                <a:latin typeface="Tahoma"/>
                <a:cs typeface="Tahoma"/>
              </a:rPr>
              <a:t>เ</a:t>
            </a:r>
            <a:r>
              <a:rPr sz="2200" b="1" dirty="0">
                <a:solidFill>
                  <a:srgbClr val="FFFF00"/>
                </a:solidFill>
                <a:latin typeface="Tahoma"/>
                <a:cs typeface="Tahoma"/>
              </a:rPr>
              <a:t>ุ</a:t>
            </a:r>
            <a:r>
              <a:rPr sz="2200" b="1" spc="-6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200" b="1" spc="-175" dirty="0">
                <a:solidFill>
                  <a:srgbClr val="FFFF00"/>
                </a:solidFill>
                <a:latin typeface="Tahoma"/>
                <a:cs typeface="Tahoma"/>
              </a:rPr>
              <a:t>ส</a:t>
            </a:r>
            <a:r>
              <a:rPr sz="2200" b="1" spc="-265" dirty="0">
                <a:solidFill>
                  <a:srgbClr val="FFFF00"/>
                </a:solidFill>
                <a:latin typeface="Tahoma"/>
                <a:cs typeface="Tahoma"/>
              </a:rPr>
              <a:t>ม</a:t>
            </a:r>
            <a:r>
              <a:rPr sz="2200" b="1" spc="-210" dirty="0">
                <a:solidFill>
                  <a:srgbClr val="FFFF00"/>
                </a:solidFill>
                <a:latin typeface="Tahoma"/>
                <a:cs typeface="Tahoma"/>
              </a:rPr>
              <a:t>อ</a:t>
            </a:r>
            <a:endParaRPr sz="22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29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5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27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5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Frictional</a:t>
            </a:r>
            <a:r>
              <a:rPr sz="2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force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63309" y="104140"/>
            <a:ext cx="2668270" cy="4495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dirty="0">
                <a:solidFill>
                  <a:srgbClr val="01D004"/>
                </a:solidFill>
                <a:latin typeface="Browallia New"/>
                <a:cs typeface="Browallia New"/>
              </a:rPr>
              <a:t>LINE</a:t>
            </a:r>
            <a:r>
              <a:rPr sz="2800" b="1" spc="5" dirty="0">
                <a:solidFill>
                  <a:srgbClr val="01D004"/>
                </a:solidFill>
                <a:latin typeface="Browallia New"/>
                <a:cs typeface="Browallia New"/>
              </a:rPr>
              <a:t> </a:t>
            </a:r>
            <a:r>
              <a:rPr sz="2800" b="1" dirty="0">
                <a:solidFill>
                  <a:srgbClr val="01D004"/>
                </a:solidFill>
                <a:latin typeface="Browallia New"/>
                <a:cs typeface="Browallia New"/>
              </a:rPr>
              <a:t>:</a:t>
            </a:r>
            <a:r>
              <a:rPr sz="2800" b="1" spc="5" dirty="0">
                <a:solidFill>
                  <a:srgbClr val="01D004"/>
                </a:solidFill>
                <a:latin typeface="Browallia New"/>
                <a:cs typeface="Browallia New"/>
              </a:rPr>
              <a:t> @</a:t>
            </a:r>
            <a:r>
              <a:rPr sz="2800" b="1" spc="-5" dirty="0">
                <a:solidFill>
                  <a:srgbClr val="01D004"/>
                </a:solidFill>
                <a:latin typeface="Browallia New"/>
                <a:cs typeface="Browallia New"/>
              </a:rPr>
              <a:t>tum</a:t>
            </a:r>
            <a:r>
              <a:rPr sz="2800" b="1" spc="-10" dirty="0">
                <a:solidFill>
                  <a:srgbClr val="01D004"/>
                </a:solidFill>
                <a:latin typeface="Browallia New"/>
                <a:cs typeface="Browallia New"/>
              </a:rPr>
              <a:t>t</a:t>
            </a:r>
            <a:r>
              <a:rPr sz="2800" b="1" spc="-5" dirty="0">
                <a:solidFill>
                  <a:srgbClr val="01D004"/>
                </a:solidFill>
                <a:latin typeface="Browallia New"/>
                <a:cs typeface="Browallia New"/>
              </a:rPr>
              <a:t>ewphysics</a:t>
            </a:r>
            <a:endParaRPr sz="2800">
              <a:latin typeface="Browallia New"/>
              <a:cs typeface="Browallia Ne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35127" y="1218171"/>
            <a:ext cx="2670937" cy="32887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0839" y="1203883"/>
            <a:ext cx="2700020" cy="3317875"/>
          </a:xfrm>
          <a:custGeom>
            <a:avLst/>
            <a:gdLst/>
            <a:ahLst/>
            <a:cxnLst/>
            <a:rect l="l" t="t" r="r" b="b"/>
            <a:pathLst>
              <a:path w="2700020" h="3317875">
                <a:moveTo>
                  <a:pt x="0" y="3317366"/>
                </a:moveTo>
                <a:lnTo>
                  <a:pt x="2699512" y="3317366"/>
                </a:lnTo>
                <a:lnTo>
                  <a:pt x="2699512" y="0"/>
                </a:lnTo>
                <a:lnTo>
                  <a:pt x="0" y="0"/>
                </a:lnTo>
                <a:lnTo>
                  <a:pt x="0" y="3317366"/>
                </a:lnTo>
                <a:close/>
              </a:path>
            </a:pathLst>
          </a:custGeom>
          <a:ln w="28575">
            <a:solidFill>
              <a:srgbClr val="C0504D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64050" y="1218057"/>
            <a:ext cx="3240404" cy="16271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49698" y="1203833"/>
            <a:ext cx="3268979" cy="1656080"/>
          </a:xfrm>
          <a:custGeom>
            <a:avLst/>
            <a:gdLst/>
            <a:ahLst/>
            <a:cxnLst/>
            <a:rect l="l" t="t" r="r" b="b"/>
            <a:pathLst>
              <a:path w="3268979" h="1656080">
                <a:moveTo>
                  <a:pt x="0" y="1655699"/>
                </a:moveTo>
                <a:lnTo>
                  <a:pt x="3268979" y="1655699"/>
                </a:lnTo>
                <a:lnTo>
                  <a:pt x="3268979" y="0"/>
                </a:lnTo>
                <a:lnTo>
                  <a:pt x="0" y="0"/>
                </a:lnTo>
                <a:lnTo>
                  <a:pt x="0" y="1655699"/>
                </a:lnTo>
                <a:close/>
              </a:path>
            </a:pathLst>
          </a:custGeom>
          <a:ln w="28575">
            <a:solidFill>
              <a:srgbClr val="C0504D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64050" y="3003791"/>
            <a:ext cx="3240404" cy="15031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49698" y="2989503"/>
            <a:ext cx="3268979" cy="1532255"/>
          </a:xfrm>
          <a:custGeom>
            <a:avLst/>
            <a:gdLst/>
            <a:ahLst/>
            <a:cxnLst/>
            <a:rect l="l" t="t" r="r" b="b"/>
            <a:pathLst>
              <a:path w="3268979" h="1532254">
                <a:moveTo>
                  <a:pt x="0" y="1531746"/>
                </a:moveTo>
                <a:lnTo>
                  <a:pt x="3268979" y="1531746"/>
                </a:lnTo>
                <a:lnTo>
                  <a:pt x="3268979" y="0"/>
                </a:lnTo>
                <a:lnTo>
                  <a:pt x="0" y="0"/>
                </a:lnTo>
                <a:lnTo>
                  <a:pt x="0" y="1531746"/>
                </a:lnTo>
                <a:close/>
              </a:path>
            </a:pathLst>
          </a:custGeom>
          <a:ln w="28575">
            <a:solidFill>
              <a:srgbClr val="C0504D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495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318" y="681482"/>
            <a:ext cx="4241800" cy="398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5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27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5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Frictional</a:t>
            </a:r>
            <a:r>
              <a:rPr sz="2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force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spc="5" dirty="0"/>
              <a:t> </a:t>
            </a:r>
            <a:r>
              <a:rPr dirty="0"/>
              <a:t>:</a:t>
            </a:r>
            <a:r>
              <a:rPr spc="5" dirty="0"/>
              <a:t> @</a:t>
            </a:r>
            <a:r>
              <a:rPr spc="-5" dirty="0"/>
              <a:t>tum</a:t>
            </a:r>
            <a:r>
              <a:rPr spc="-10" dirty="0"/>
              <a:t>t</a:t>
            </a:r>
            <a:r>
              <a:rPr spc="-5" dirty="0"/>
              <a:t>ewphysics</a:t>
            </a:r>
          </a:p>
        </p:txBody>
      </p:sp>
      <p:sp>
        <p:nvSpPr>
          <p:cNvPr id="8" name="object 8"/>
          <p:cNvSpPr/>
          <p:nvPr/>
        </p:nvSpPr>
        <p:spPr>
          <a:xfrm>
            <a:off x="119634" y="1086611"/>
            <a:ext cx="2993898" cy="6675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776" y="1127760"/>
            <a:ext cx="3084576" cy="6690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9514" y="1126616"/>
            <a:ext cx="2874645" cy="548005"/>
          </a:xfrm>
          <a:custGeom>
            <a:avLst/>
            <a:gdLst/>
            <a:ahLst/>
            <a:cxnLst/>
            <a:rect l="l" t="t" r="r" b="b"/>
            <a:pathLst>
              <a:path w="2874645" h="548005">
                <a:moveTo>
                  <a:pt x="2782760" y="0"/>
                </a:moveTo>
                <a:lnTo>
                  <a:pt x="88808" y="32"/>
                </a:lnTo>
                <a:lnTo>
                  <a:pt x="47899" y="10945"/>
                </a:lnTo>
                <a:lnTo>
                  <a:pt x="17072" y="38126"/>
                </a:lnTo>
                <a:lnTo>
                  <a:pt x="1156" y="76738"/>
                </a:lnTo>
                <a:lnTo>
                  <a:pt x="0" y="91312"/>
                </a:lnTo>
                <a:lnTo>
                  <a:pt x="29" y="458650"/>
                </a:lnTo>
                <a:lnTo>
                  <a:pt x="10903" y="499597"/>
                </a:lnTo>
                <a:lnTo>
                  <a:pt x="38065" y="530431"/>
                </a:lnTo>
                <a:lnTo>
                  <a:pt x="76673" y="546341"/>
                </a:lnTo>
                <a:lnTo>
                  <a:pt x="91249" y="547497"/>
                </a:lnTo>
                <a:lnTo>
                  <a:pt x="2785151" y="547466"/>
                </a:lnTo>
                <a:lnTo>
                  <a:pt x="2826106" y="536597"/>
                </a:lnTo>
                <a:lnTo>
                  <a:pt x="2856975" y="509469"/>
                </a:lnTo>
                <a:lnTo>
                  <a:pt x="2872915" y="470886"/>
                </a:lnTo>
                <a:lnTo>
                  <a:pt x="2874073" y="456311"/>
                </a:lnTo>
                <a:lnTo>
                  <a:pt x="2874040" y="88818"/>
                </a:lnTo>
                <a:lnTo>
                  <a:pt x="2863112" y="47907"/>
                </a:lnTo>
                <a:lnTo>
                  <a:pt x="2835930" y="17075"/>
                </a:lnTo>
                <a:lnTo>
                  <a:pt x="2797329" y="1156"/>
                </a:lnTo>
                <a:lnTo>
                  <a:pt x="278276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9514" y="1126616"/>
            <a:ext cx="2874645" cy="548005"/>
          </a:xfrm>
          <a:custGeom>
            <a:avLst/>
            <a:gdLst/>
            <a:ahLst/>
            <a:cxnLst/>
            <a:rect l="l" t="t" r="r" b="b"/>
            <a:pathLst>
              <a:path w="2874645" h="548005">
                <a:moveTo>
                  <a:pt x="0" y="91312"/>
                </a:moveTo>
                <a:lnTo>
                  <a:pt x="9871" y="49966"/>
                </a:lnTo>
                <a:lnTo>
                  <a:pt x="36265" y="18437"/>
                </a:lnTo>
                <a:lnTo>
                  <a:pt x="74350" y="1563"/>
                </a:lnTo>
                <a:lnTo>
                  <a:pt x="2782760" y="0"/>
                </a:lnTo>
                <a:lnTo>
                  <a:pt x="2797329" y="1156"/>
                </a:lnTo>
                <a:lnTo>
                  <a:pt x="2835930" y="17075"/>
                </a:lnTo>
                <a:lnTo>
                  <a:pt x="2863112" y="47907"/>
                </a:lnTo>
                <a:lnTo>
                  <a:pt x="2874040" y="88818"/>
                </a:lnTo>
                <a:lnTo>
                  <a:pt x="2874073" y="456311"/>
                </a:lnTo>
                <a:lnTo>
                  <a:pt x="2872915" y="470886"/>
                </a:lnTo>
                <a:lnTo>
                  <a:pt x="2856975" y="509469"/>
                </a:lnTo>
                <a:lnTo>
                  <a:pt x="2826106" y="536597"/>
                </a:lnTo>
                <a:lnTo>
                  <a:pt x="2785151" y="547466"/>
                </a:lnTo>
                <a:lnTo>
                  <a:pt x="91249" y="547497"/>
                </a:lnTo>
                <a:lnTo>
                  <a:pt x="76673" y="546341"/>
                </a:lnTo>
                <a:lnTo>
                  <a:pt x="38065" y="530431"/>
                </a:lnTo>
                <a:lnTo>
                  <a:pt x="10903" y="499597"/>
                </a:lnTo>
                <a:lnTo>
                  <a:pt x="29" y="458650"/>
                </a:lnTo>
                <a:lnTo>
                  <a:pt x="0" y="9131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8863" y="1199641"/>
            <a:ext cx="2615565" cy="36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i="1" spc="250" dirty="0">
                <a:solidFill>
                  <a:srgbClr val="FFFFFF"/>
                </a:solidFill>
                <a:latin typeface="Cordia New"/>
                <a:cs typeface="Cordia New"/>
              </a:rPr>
              <a:t>ประเภ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5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ยด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ทาน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32582" y="1185164"/>
            <a:ext cx="1344295" cy="36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10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455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200" i="1" spc="11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บบ</a:t>
            </a:r>
            <a:r>
              <a:rPr sz="2200" i="1" spc="1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9634" y="1811273"/>
            <a:ext cx="5232654" cy="14317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2484" y="1767077"/>
            <a:ext cx="5308092" cy="15742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9514" y="1851660"/>
            <a:ext cx="5113020" cy="1311275"/>
          </a:xfrm>
          <a:custGeom>
            <a:avLst/>
            <a:gdLst/>
            <a:ahLst/>
            <a:cxnLst/>
            <a:rect l="l" t="t" r="r" b="b"/>
            <a:pathLst>
              <a:path w="5113020" h="1311275">
                <a:moveTo>
                  <a:pt x="0" y="1311147"/>
                </a:moveTo>
                <a:lnTo>
                  <a:pt x="5112512" y="1311147"/>
                </a:lnTo>
                <a:lnTo>
                  <a:pt x="5112512" y="0"/>
                </a:lnTo>
                <a:lnTo>
                  <a:pt x="0" y="0"/>
                </a:lnTo>
                <a:lnTo>
                  <a:pt x="0" y="131114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9514" y="1851660"/>
            <a:ext cx="5113020" cy="1311275"/>
          </a:xfrm>
          <a:custGeom>
            <a:avLst/>
            <a:gdLst/>
            <a:ahLst/>
            <a:cxnLst/>
            <a:rect l="l" t="t" r="r" b="b"/>
            <a:pathLst>
              <a:path w="5113020" h="1311275">
                <a:moveTo>
                  <a:pt x="0" y="1311147"/>
                </a:moveTo>
                <a:lnTo>
                  <a:pt x="5112512" y="1311147"/>
                </a:lnTo>
                <a:lnTo>
                  <a:pt x="5112512" y="0"/>
                </a:lnTo>
                <a:lnTo>
                  <a:pt x="0" y="0"/>
                </a:lnTo>
                <a:lnTo>
                  <a:pt x="0" y="1311147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9634" y="3316985"/>
            <a:ext cx="5232654" cy="11353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484" y="3272790"/>
            <a:ext cx="5173980" cy="12725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9514" y="3357054"/>
            <a:ext cx="5113020" cy="1015365"/>
          </a:xfrm>
          <a:custGeom>
            <a:avLst/>
            <a:gdLst/>
            <a:ahLst/>
            <a:cxnLst/>
            <a:rect l="l" t="t" r="r" b="b"/>
            <a:pathLst>
              <a:path w="5113020" h="1015364">
                <a:moveTo>
                  <a:pt x="0" y="1014895"/>
                </a:moveTo>
                <a:lnTo>
                  <a:pt x="5112512" y="1014895"/>
                </a:lnTo>
                <a:lnTo>
                  <a:pt x="5112512" y="0"/>
                </a:lnTo>
                <a:lnTo>
                  <a:pt x="0" y="0"/>
                </a:lnTo>
                <a:lnTo>
                  <a:pt x="0" y="1014895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9514" y="3357054"/>
            <a:ext cx="5113020" cy="1015365"/>
          </a:xfrm>
          <a:custGeom>
            <a:avLst/>
            <a:gdLst/>
            <a:ahLst/>
            <a:cxnLst/>
            <a:rect l="l" t="t" r="r" b="b"/>
            <a:pathLst>
              <a:path w="5113020" h="1015364">
                <a:moveTo>
                  <a:pt x="0" y="1014895"/>
                </a:moveTo>
                <a:lnTo>
                  <a:pt x="5112512" y="1014895"/>
                </a:lnTo>
                <a:lnTo>
                  <a:pt x="5112512" y="0"/>
                </a:lnTo>
                <a:lnTo>
                  <a:pt x="0" y="0"/>
                </a:lnTo>
                <a:lnTo>
                  <a:pt x="0" y="1014895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58318" y="1876806"/>
            <a:ext cx="4916805" cy="2438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51790">
              <a:lnSpc>
                <a:spcPts val="2380"/>
              </a:lnSpc>
            </a:pPr>
            <a:r>
              <a:rPr sz="2200" i="1" spc="345" dirty="0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5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ยดทานส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10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7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200" spc="5" dirty="0">
                <a:solidFill>
                  <a:srgbClr val="FFFFFF"/>
                </a:solidFill>
                <a:latin typeface="Lucida Sans Unicode"/>
                <a:cs typeface="Lucida Sans Unicode"/>
              </a:rPr>
              <a:t>Static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</a:t>
            </a:r>
            <a:r>
              <a:rPr sz="2200" spc="-165" dirty="0">
                <a:solidFill>
                  <a:srgbClr val="FFFFFF"/>
                </a:solidFill>
                <a:latin typeface="Lucida Sans Unicode"/>
                <a:cs typeface="Lucida Sans Unicode"/>
              </a:rPr>
              <a:t>on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sz="2175" spc="-89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2200" i="1" spc="175" dirty="0">
                <a:solidFill>
                  <a:srgbClr val="FFFFFF"/>
                </a:solidFill>
                <a:latin typeface="Cordia New"/>
                <a:cs typeface="Cordia New"/>
              </a:rPr>
              <a:t>)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200" i="1" spc="-2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8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งพ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475" dirty="0">
                <a:solidFill>
                  <a:srgbClr val="FFFFFF"/>
                </a:solidFill>
                <a:latin typeface="Cordia New"/>
                <a:cs typeface="Cordia New"/>
              </a:rPr>
              <a:t>ผ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475" dirty="0">
                <a:solidFill>
                  <a:srgbClr val="FFFFFF"/>
                </a:solidFill>
                <a:latin typeface="Cordia New"/>
                <a:cs typeface="Cordia New"/>
              </a:rPr>
              <a:t>ผ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endParaRPr sz="2200">
              <a:latin typeface="Cordia New"/>
              <a:cs typeface="Cordia New"/>
            </a:endParaRPr>
          </a:p>
          <a:p>
            <a:pPr marL="12700" algn="just">
              <a:lnSpc>
                <a:spcPts val="2210"/>
              </a:lnSpc>
            </a:pPr>
            <a:r>
              <a:rPr sz="2200" i="1" spc="305" dirty="0">
                <a:solidFill>
                  <a:srgbClr val="FFFF00"/>
                </a:solidFill>
                <a:latin typeface="Cordia New"/>
                <a:cs typeface="Cordia New"/>
              </a:rPr>
              <a:t>ขณะ</a:t>
            </a:r>
            <a:r>
              <a:rPr sz="2200" i="1" spc="27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275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200" i="1" spc="245" dirty="0">
                <a:solidFill>
                  <a:srgbClr val="FFFF00"/>
                </a:solidFill>
                <a:latin typeface="Cordia New"/>
                <a:cs typeface="Cordia New"/>
              </a:rPr>
              <a:t>ตถุห</a:t>
            </a:r>
            <a:r>
              <a:rPr sz="2200" i="1" spc="220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2200" i="1" spc="55" dirty="0">
                <a:solidFill>
                  <a:srgbClr val="FFFF00"/>
                </a:solidFill>
                <a:latin typeface="Cordia New"/>
                <a:cs typeface="Cordia New"/>
              </a:rPr>
              <a:t>ุ</a:t>
            </a:r>
            <a:r>
              <a:rPr sz="2200" i="1" spc="310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200" i="1" spc="245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ิ</a:t>
            </a:r>
            <a:r>
              <a:rPr sz="2200" i="1" spc="4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200" dirty="0">
                <a:solidFill>
                  <a:srgbClr val="FFFF00"/>
                </a:solidFill>
                <a:latin typeface="Cordia New"/>
                <a:cs typeface="Cordia New"/>
              </a:rPr>
              <a:t>หรื</a:t>
            </a:r>
            <a:r>
              <a:rPr sz="2200" i="1" spc="31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200" i="1" spc="125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80" dirty="0">
                <a:solidFill>
                  <a:srgbClr val="FFFF00"/>
                </a:solidFill>
                <a:latin typeface="Cordia New"/>
                <a:cs typeface="Cordia New"/>
              </a:rPr>
              <a:t>ริ่</a:t>
            </a:r>
            <a:r>
              <a:rPr sz="2200" i="1" spc="34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จ</a:t>
            </a:r>
            <a:r>
              <a:rPr sz="2200" i="1" spc="225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200" i="1" spc="114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330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200" i="1" spc="2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285" dirty="0">
                <a:solidFill>
                  <a:srgbClr val="FFFF00"/>
                </a:solidFill>
                <a:latin typeface="Cordia New"/>
                <a:cs typeface="Cordia New"/>
              </a:rPr>
              <a:t>อน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ี่</a:t>
            </a:r>
            <a:r>
              <a:rPr sz="2200" i="1" spc="10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โดยขณะ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ี่</a:t>
            </a:r>
            <a:endParaRPr sz="2200">
              <a:latin typeface="Cordia New"/>
              <a:cs typeface="Cordia New"/>
            </a:endParaRPr>
          </a:p>
          <a:p>
            <a:pPr marL="12700" algn="just">
              <a:lnSpc>
                <a:spcPts val="2510"/>
              </a:lnSpc>
            </a:pP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29" dirty="0">
                <a:solidFill>
                  <a:srgbClr val="FFFFFF"/>
                </a:solidFill>
                <a:latin typeface="Cordia New"/>
                <a:cs typeface="Cordia New"/>
              </a:rPr>
              <a:t>ตถุ</a:t>
            </a:r>
            <a:r>
              <a:rPr sz="2200" i="1" spc="14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175" dirty="0">
                <a:solidFill>
                  <a:srgbClr val="FFFFFF"/>
                </a:solidFill>
                <a:latin typeface="Cordia New"/>
                <a:cs typeface="Cordia New"/>
              </a:rPr>
              <a:t>ริ่มเค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2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อน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21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2200" i="1" spc="18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ยดท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านมาก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6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345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endParaRPr sz="2200">
              <a:latin typeface="Cordia New"/>
              <a:cs typeface="Cordia New"/>
            </a:endParaRPr>
          </a:p>
          <a:p>
            <a:pPr>
              <a:lnSpc>
                <a:spcPts val="2300"/>
              </a:lnSpc>
              <a:spcBef>
                <a:spcPts val="82"/>
              </a:spcBef>
            </a:pPr>
            <a:endParaRPr sz="2300"/>
          </a:p>
          <a:p>
            <a:pPr marL="12700" marR="215900" algn="just">
              <a:lnSpc>
                <a:spcPts val="2380"/>
              </a:lnSpc>
            </a:pPr>
            <a:r>
              <a:rPr sz="2200" i="1" spc="450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32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3300" i="1" spc="209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75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2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Kinetic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</a:t>
            </a:r>
            <a:r>
              <a:rPr sz="2200" spc="-165" dirty="0">
                <a:solidFill>
                  <a:srgbClr val="FFFFFF"/>
                </a:solidFill>
                <a:latin typeface="Lucida Sans Unicode"/>
                <a:cs typeface="Lucida Sans Unicode"/>
              </a:rPr>
              <a:t>on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sz="2175" spc="-172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k</a:t>
            </a:r>
            <a:r>
              <a:rPr sz="2200" i="1" spc="175" dirty="0">
                <a:solidFill>
                  <a:srgbClr val="FFFFFF"/>
                </a:solidFill>
                <a:latin typeface="Cordia New"/>
                <a:cs typeface="Cordia New"/>
              </a:rPr>
              <a:t>)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200" i="1" spc="-2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กด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-334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185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        </a:t>
            </a:r>
            <a:r>
              <a:rPr sz="2200" i="1" spc="-1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้ </a:t>
            </a:r>
            <a:r>
              <a:rPr sz="2200" i="1" spc="18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 </a:t>
            </a:r>
            <a:r>
              <a:rPr sz="3300" i="1" spc="-60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475" dirty="0">
                <a:solidFill>
                  <a:srgbClr val="FFFFFF"/>
                </a:solidFill>
                <a:latin typeface="Cordia New"/>
                <a:cs typeface="Cordia New"/>
              </a:rPr>
              <a:t>ผ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-226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-269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         </a:t>
            </a:r>
            <a:r>
              <a:rPr sz="2200" i="1" spc="1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475" dirty="0">
                <a:solidFill>
                  <a:srgbClr val="FFFFFF"/>
                </a:solidFill>
                <a:latin typeface="Cordia New"/>
                <a:cs typeface="Cordia New"/>
              </a:rPr>
              <a:t>ผ</a:t>
            </a:r>
            <a:r>
              <a:rPr sz="2200" i="1" spc="-894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 </a:t>
            </a:r>
            <a:r>
              <a:rPr sz="2200" i="1" spc="325" dirty="0">
                <a:solidFill>
                  <a:srgbClr val="FFFF00"/>
                </a:solidFill>
                <a:latin typeface="Cordia New"/>
                <a:cs typeface="Cordia New"/>
              </a:rPr>
              <a:t>ขณะ</a:t>
            </a:r>
            <a:r>
              <a:rPr sz="2200" i="1" spc="245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200" i="1" spc="229" dirty="0">
                <a:solidFill>
                  <a:srgbClr val="FFFF00"/>
                </a:solidFill>
                <a:latin typeface="Cordia New"/>
                <a:cs typeface="Cordia New"/>
              </a:rPr>
              <a:t>ตถุเค</a:t>
            </a:r>
            <a:r>
              <a:rPr sz="2200" i="1" spc="31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200" i="1" spc="285" dirty="0">
                <a:solidFill>
                  <a:srgbClr val="FFFF00"/>
                </a:solidFill>
                <a:latin typeface="Cordia New"/>
                <a:cs typeface="Cordia New"/>
              </a:rPr>
              <a:t>อน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spc="-3679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ื</a:t>
            </a:r>
            <a:r>
              <a:rPr sz="2200" i="1" spc="-556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447538" y="803148"/>
            <a:ext cx="3469386" cy="8221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30011" y="758951"/>
            <a:ext cx="3581399" cy="9707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08116" y="843610"/>
            <a:ext cx="3348354" cy="702310"/>
          </a:xfrm>
          <a:custGeom>
            <a:avLst/>
            <a:gdLst/>
            <a:ahLst/>
            <a:cxnLst/>
            <a:rect l="l" t="t" r="r" b="b"/>
            <a:pathLst>
              <a:path w="3348354" h="702310">
                <a:moveTo>
                  <a:pt x="0" y="701725"/>
                </a:moveTo>
                <a:lnTo>
                  <a:pt x="3348354" y="701725"/>
                </a:lnTo>
                <a:lnTo>
                  <a:pt x="3348354" y="0"/>
                </a:lnTo>
                <a:lnTo>
                  <a:pt x="0" y="0"/>
                </a:lnTo>
                <a:lnTo>
                  <a:pt x="0" y="701725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08116" y="843610"/>
            <a:ext cx="3348354" cy="702310"/>
          </a:xfrm>
          <a:custGeom>
            <a:avLst/>
            <a:gdLst/>
            <a:ahLst/>
            <a:cxnLst/>
            <a:rect l="l" t="t" r="r" b="b"/>
            <a:pathLst>
              <a:path w="3348354" h="702310">
                <a:moveTo>
                  <a:pt x="0" y="701725"/>
                </a:moveTo>
                <a:lnTo>
                  <a:pt x="3348354" y="701725"/>
                </a:lnTo>
                <a:lnTo>
                  <a:pt x="3348354" y="0"/>
                </a:lnTo>
                <a:lnTo>
                  <a:pt x="0" y="0"/>
                </a:lnTo>
                <a:lnTo>
                  <a:pt x="0" y="701725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626100" y="868680"/>
            <a:ext cx="3111500" cy="631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6720" marR="6350" indent="-414655">
              <a:lnSpc>
                <a:spcPts val="2380"/>
              </a:lnSpc>
            </a:pP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5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21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ขน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254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2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ษ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ณะ</a:t>
            </a:r>
            <a:r>
              <a:rPr sz="2200" i="1" spc="14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และช</a:t>
            </a:r>
            <a:r>
              <a:rPr sz="2200" i="1" spc="2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ดข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ผิว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มผัส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359146" y="716280"/>
            <a:ext cx="111251" cy="41148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14898" y="737616"/>
            <a:ext cx="0" cy="4032885"/>
          </a:xfrm>
          <a:custGeom>
            <a:avLst/>
            <a:gdLst/>
            <a:ahLst/>
            <a:cxnLst/>
            <a:rect l="l" t="t" r="r" b="b"/>
            <a:pathLst>
              <a:path h="4032885">
                <a:moveTo>
                  <a:pt x="0" y="0"/>
                </a:moveTo>
                <a:lnTo>
                  <a:pt x="0" y="4032478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495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88764" y="716280"/>
            <a:ext cx="110489" cy="4114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44009" y="737616"/>
            <a:ext cx="0" cy="4032885"/>
          </a:xfrm>
          <a:custGeom>
            <a:avLst/>
            <a:gdLst/>
            <a:ahLst/>
            <a:cxnLst/>
            <a:rect l="l" t="t" r="r" b="b"/>
            <a:pathLst>
              <a:path h="4032885">
                <a:moveTo>
                  <a:pt x="0" y="0"/>
                </a:moveTo>
                <a:lnTo>
                  <a:pt x="0" y="4032478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0347" y="1509522"/>
            <a:ext cx="4371975" cy="1638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58318" y="681482"/>
            <a:ext cx="4241800" cy="854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5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27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5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Frictional</a:t>
            </a:r>
            <a:r>
              <a:rPr sz="2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force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ศ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ษ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440" dirty="0">
                <a:solidFill>
                  <a:srgbClr val="FFFFFF"/>
                </a:solidFill>
                <a:latin typeface="Cordia New"/>
                <a:cs typeface="Cordia New"/>
              </a:rPr>
              <a:t>ณ</a:t>
            </a:r>
            <a:r>
              <a:rPr sz="2200" i="1" spc="18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1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ู</a:t>
            </a:r>
            <a:r>
              <a:rPr sz="3300" i="1" spc="-15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4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spc="5" dirty="0"/>
              <a:t> </a:t>
            </a:r>
            <a:r>
              <a:rPr dirty="0"/>
              <a:t>:</a:t>
            </a:r>
            <a:r>
              <a:rPr spc="5" dirty="0"/>
              <a:t> @</a:t>
            </a:r>
            <a:r>
              <a:rPr spc="-5" dirty="0"/>
              <a:t>tum</a:t>
            </a:r>
            <a:r>
              <a:rPr spc="-10" dirty="0"/>
              <a:t>t</a:t>
            </a:r>
            <a:r>
              <a:rPr spc="-5" dirty="0"/>
              <a:t>ewphysics</a:t>
            </a:r>
          </a:p>
        </p:txBody>
      </p:sp>
      <p:sp>
        <p:nvSpPr>
          <p:cNvPr id="11" name="object 11"/>
          <p:cNvSpPr/>
          <p:nvPr/>
        </p:nvSpPr>
        <p:spPr>
          <a:xfrm>
            <a:off x="4655820" y="777240"/>
            <a:ext cx="4338828" cy="11269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98670" y="733044"/>
            <a:ext cx="4488180" cy="12725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16017" y="817803"/>
            <a:ext cx="4218940" cy="1006475"/>
          </a:xfrm>
          <a:custGeom>
            <a:avLst/>
            <a:gdLst/>
            <a:ahLst/>
            <a:cxnLst/>
            <a:rect l="l" t="t" r="r" b="b"/>
            <a:pathLst>
              <a:path w="4218940" h="1006475">
                <a:moveTo>
                  <a:pt x="0" y="1006424"/>
                </a:moveTo>
                <a:lnTo>
                  <a:pt x="4218559" y="1006424"/>
                </a:lnTo>
                <a:lnTo>
                  <a:pt x="4218559" y="0"/>
                </a:lnTo>
                <a:lnTo>
                  <a:pt x="0" y="0"/>
                </a:lnTo>
                <a:lnTo>
                  <a:pt x="0" y="1006424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16017" y="817803"/>
            <a:ext cx="4218940" cy="1006475"/>
          </a:xfrm>
          <a:custGeom>
            <a:avLst/>
            <a:gdLst/>
            <a:ahLst/>
            <a:cxnLst/>
            <a:rect l="l" t="t" r="r" b="b"/>
            <a:pathLst>
              <a:path w="4218940" h="1006475">
                <a:moveTo>
                  <a:pt x="0" y="1006424"/>
                </a:moveTo>
                <a:lnTo>
                  <a:pt x="4218559" y="1006424"/>
                </a:lnTo>
                <a:lnTo>
                  <a:pt x="4218559" y="0"/>
                </a:lnTo>
                <a:lnTo>
                  <a:pt x="0" y="0"/>
                </a:lnTo>
                <a:lnTo>
                  <a:pt x="0" y="1006424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795011" y="842771"/>
            <a:ext cx="4025900" cy="996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algn="just">
              <a:lnSpc>
                <a:spcPts val="2380"/>
              </a:lnSpc>
            </a:pP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1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345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325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25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spc="28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3300" i="1" spc="-15" baseline="-12626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155" dirty="0">
                <a:solidFill>
                  <a:srgbClr val="FFFF00"/>
                </a:solidFill>
                <a:latin typeface="Cordia New"/>
                <a:cs typeface="Cordia New"/>
              </a:rPr>
              <a:t>ไ</a:t>
            </a:r>
            <a:r>
              <a:rPr sz="2200" i="1" spc="25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3300" i="1" spc="-7" baseline="-12626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300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200" i="1" spc="29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2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่ 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โดย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50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spc="285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3300" i="1" spc="-7" baseline="-12626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13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3300" i="1" spc="-15" baseline="-12626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325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ั</a:t>
            </a:r>
            <a:r>
              <a:rPr sz="2200" i="1" spc="310" dirty="0">
                <a:solidFill>
                  <a:srgbClr val="FFFF00"/>
                </a:solidFill>
                <a:latin typeface="Cordia New"/>
                <a:cs typeface="Cordia New"/>
              </a:rPr>
              <a:t>บ</a:t>
            </a:r>
            <a:r>
              <a:rPr sz="2200" i="1" spc="235" dirty="0">
                <a:solidFill>
                  <a:srgbClr val="FFFF00"/>
                </a:solidFill>
                <a:latin typeface="Cordia New"/>
                <a:cs typeface="Cordia New"/>
              </a:rPr>
              <a:t>แ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295" dirty="0">
                <a:solidFill>
                  <a:srgbClr val="FFFF00"/>
                </a:solidFill>
                <a:latin typeface="Cordia New"/>
                <a:cs typeface="Cordia New"/>
              </a:rPr>
              <a:t>ง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2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ม</a:t>
            </a:r>
            <a:r>
              <a:rPr sz="2200" i="1" spc="165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335" dirty="0">
                <a:solidFill>
                  <a:srgbClr val="FFFF00"/>
                </a:solidFill>
                <a:latin typeface="Cordia New"/>
                <a:cs typeface="Cordia New"/>
              </a:rPr>
              <a:t>ก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00"/>
                </a:solidFill>
                <a:latin typeface="Cordia New"/>
                <a:cs typeface="Cordia New"/>
              </a:rPr>
              <a:t>ะ</a:t>
            </a:r>
            <a:r>
              <a:rPr sz="2200" i="1" spc="26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-10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200" i="1" spc="130" dirty="0">
                <a:solidFill>
                  <a:srgbClr val="FFFF00"/>
                </a:solidFill>
                <a:latin typeface="Cordia New"/>
                <a:cs typeface="Cordia New"/>
              </a:rPr>
              <a:t>า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ขณะ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ี่ 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6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1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ู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1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6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ิ่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06617" y="2627376"/>
            <a:ext cx="2237232" cy="5501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68340" y="2647950"/>
            <a:ext cx="2234945" cy="6156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67196" y="2667736"/>
            <a:ext cx="2116455" cy="429895"/>
          </a:xfrm>
          <a:custGeom>
            <a:avLst/>
            <a:gdLst/>
            <a:ahLst/>
            <a:cxnLst/>
            <a:rect l="l" t="t" r="r" b="b"/>
            <a:pathLst>
              <a:path w="2116454" h="429894">
                <a:moveTo>
                  <a:pt x="0" y="429666"/>
                </a:moveTo>
                <a:lnTo>
                  <a:pt x="2116328" y="429666"/>
                </a:lnTo>
                <a:lnTo>
                  <a:pt x="2116328" y="0"/>
                </a:lnTo>
                <a:lnTo>
                  <a:pt x="0" y="0"/>
                </a:lnTo>
                <a:lnTo>
                  <a:pt x="0" y="429666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67196" y="2667736"/>
            <a:ext cx="2116455" cy="429895"/>
          </a:xfrm>
          <a:custGeom>
            <a:avLst/>
            <a:gdLst/>
            <a:ahLst/>
            <a:cxnLst/>
            <a:rect l="l" t="t" r="r" b="b"/>
            <a:pathLst>
              <a:path w="2116454" h="429894">
                <a:moveTo>
                  <a:pt x="0" y="429666"/>
                </a:moveTo>
                <a:lnTo>
                  <a:pt x="2116328" y="429666"/>
                </a:lnTo>
                <a:lnTo>
                  <a:pt x="2116328" y="0"/>
                </a:lnTo>
                <a:lnTo>
                  <a:pt x="0" y="0"/>
                </a:lnTo>
                <a:lnTo>
                  <a:pt x="0" y="42966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02173" y="2085594"/>
            <a:ext cx="3304031" cy="5257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09032" y="2041398"/>
            <a:ext cx="3367277" cy="66903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62626" y="2125865"/>
            <a:ext cx="3183255" cy="405765"/>
          </a:xfrm>
          <a:custGeom>
            <a:avLst/>
            <a:gdLst/>
            <a:ahLst/>
            <a:cxnLst/>
            <a:rect l="l" t="t" r="r" b="b"/>
            <a:pathLst>
              <a:path w="3183254" h="405764">
                <a:moveTo>
                  <a:pt x="0" y="405498"/>
                </a:moveTo>
                <a:lnTo>
                  <a:pt x="3183254" y="405498"/>
                </a:lnTo>
                <a:lnTo>
                  <a:pt x="3183254" y="0"/>
                </a:lnTo>
                <a:lnTo>
                  <a:pt x="0" y="0"/>
                </a:lnTo>
                <a:lnTo>
                  <a:pt x="0" y="40549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62626" y="2125865"/>
            <a:ext cx="3183255" cy="405765"/>
          </a:xfrm>
          <a:custGeom>
            <a:avLst/>
            <a:gdLst/>
            <a:ahLst/>
            <a:cxnLst/>
            <a:rect l="l" t="t" r="r" b="b"/>
            <a:pathLst>
              <a:path w="3183254" h="405764">
                <a:moveTo>
                  <a:pt x="0" y="405498"/>
                </a:moveTo>
                <a:lnTo>
                  <a:pt x="3183254" y="405498"/>
                </a:lnTo>
                <a:lnTo>
                  <a:pt x="3183254" y="0"/>
                </a:lnTo>
                <a:lnTo>
                  <a:pt x="0" y="0"/>
                </a:lnTo>
                <a:lnTo>
                  <a:pt x="0" y="40549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405882" y="2113533"/>
            <a:ext cx="2898775" cy="9410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spc="75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sz="2175" spc="-89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2175" spc="209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ขณะใดๆ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spc="-665" dirty="0">
                <a:solidFill>
                  <a:srgbClr val="FFFFFF"/>
                </a:solidFill>
                <a:latin typeface="Lucida Sans Unicode"/>
                <a:cs typeface="Lucida Sans Unicode"/>
              </a:rPr>
              <a:t>=</a:t>
            </a:r>
            <a:r>
              <a:rPr sz="22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sz="22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ฉุดขณะ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200">
              <a:latin typeface="Cordia New"/>
              <a:cs typeface="Cordia New"/>
            </a:endParaRPr>
          </a:p>
          <a:p>
            <a:pPr>
              <a:lnSpc>
                <a:spcPts val="2300"/>
              </a:lnSpc>
              <a:spcBef>
                <a:spcPts val="43"/>
              </a:spcBef>
            </a:pPr>
            <a:endParaRPr sz="2300"/>
          </a:p>
          <a:p>
            <a:pPr marR="62865" algn="ctr">
              <a:lnSpc>
                <a:spcPct val="100000"/>
              </a:lnSpc>
            </a:pPr>
            <a:r>
              <a:rPr sz="3000" spc="-300" baseline="11111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3000" spc="179" baseline="11111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000" baseline="11111" dirty="0">
                <a:solidFill>
                  <a:srgbClr val="FFFFFF"/>
                </a:solidFill>
                <a:latin typeface="Cambria Math"/>
                <a:cs typeface="Cambria Math"/>
              </a:rPr>
              <a:t>≤</a:t>
            </a:r>
            <a:r>
              <a:rPr sz="3000" spc="165" baseline="11111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000" spc="-450" baseline="11111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1450" spc="-350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1450" dirty="0">
                <a:solidFill>
                  <a:srgbClr val="FFFFFF"/>
                </a:solidFill>
                <a:latin typeface="Cambria Math"/>
                <a:cs typeface="Cambria Math"/>
              </a:rPr>
              <a:t>  </a:t>
            </a:r>
            <a:r>
              <a:rPr sz="3000" baseline="11111" dirty="0">
                <a:solidFill>
                  <a:srgbClr val="FFFFFF"/>
                </a:solidFill>
                <a:latin typeface="Cambria Math"/>
                <a:cs typeface="Cambria Math"/>
              </a:rPr>
              <a:t>≤</a:t>
            </a:r>
            <a:r>
              <a:rPr sz="3000" spc="179" baseline="11111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000" spc="-450" baseline="11111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1450" spc="-355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1450" dirty="0">
                <a:solidFill>
                  <a:srgbClr val="FFFFFF"/>
                </a:solidFill>
                <a:latin typeface="Cambria Math"/>
                <a:cs typeface="Cambria Math"/>
              </a:rPr>
              <a:t>(</a:t>
            </a:r>
            <a:r>
              <a:rPr sz="1450" spc="215" dirty="0">
                <a:solidFill>
                  <a:srgbClr val="FFFFFF"/>
                </a:solidFill>
                <a:latin typeface="Cambria Math"/>
                <a:cs typeface="Cambria Math"/>
              </a:rPr>
              <a:t>�𝒂</a:t>
            </a:r>
            <a:r>
              <a:rPr sz="1450" spc="204" dirty="0">
                <a:solidFill>
                  <a:srgbClr val="FFFFFF"/>
                </a:solidFill>
                <a:latin typeface="Cambria Math"/>
                <a:cs typeface="Cambria Math"/>
              </a:rPr>
              <a:t>𝒙</a:t>
            </a:r>
            <a:r>
              <a:rPr sz="1450" dirty="0">
                <a:solidFill>
                  <a:srgbClr val="FFFFFF"/>
                </a:solidFill>
                <a:latin typeface="Cambria Math"/>
                <a:cs typeface="Cambria Math"/>
              </a:rPr>
              <a:t>)</a:t>
            </a:r>
            <a:endParaRPr sz="1450">
              <a:latin typeface="Cambria Math"/>
              <a:cs typeface="Cambria Math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1523" y="1542516"/>
            <a:ext cx="4218559" cy="24993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52365" y="1502663"/>
            <a:ext cx="4584953" cy="29550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53305" y="1458467"/>
            <a:ext cx="4684776" cy="30830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12690" y="1542567"/>
            <a:ext cx="4464685" cy="2834640"/>
          </a:xfrm>
          <a:custGeom>
            <a:avLst/>
            <a:gdLst/>
            <a:ahLst/>
            <a:cxnLst/>
            <a:rect l="l" t="t" r="r" b="b"/>
            <a:pathLst>
              <a:path w="4464684" h="2834640">
                <a:moveTo>
                  <a:pt x="0" y="2834640"/>
                </a:moveTo>
                <a:lnTo>
                  <a:pt x="4464558" y="2834640"/>
                </a:lnTo>
                <a:lnTo>
                  <a:pt x="4464558" y="0"/>
                </a:lnTo>
                <a:lnTo>
                  <a:pt x="0" y="0"/>
                </a:lnTo>
                <a:lnTo>
                  <a:pt x="0" y="283464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2690" y="1542567"/>
            <a:ext cx="4464685" cy="2834640"/>
          </a:xfrm>
          <a:custGeom>
            <a:avLst/>
            <a:gdLst/>
            <a:ahLst/>
            <a:cxnLst/>
            <a:rect l="l" t="t" r="r" b="b"/>
            <a:pathLst>
              <a:path w="4464684" h="2834640">
                <a:moveTo>
                  <a:pt x="0" y="2834640"/>
                </a:moveTo>
                <a:lnTo>
                  <a:pt x="4464558" y="2834640"/>
                </a:lnTo>
                <a:lnTo>
                  <a:pt x="4464558" y="0"/>
                </a:lnTo>
                <a:lnTo>
                  <a:pt x="0" y="0"/>
                </a:lnTo>
                <a:lnTo>
                  <a:pt x="0" y="283464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33934" y="151638"/>
            <a:ext cx="8609965" cy="4223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5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27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5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Frictional</a:t>
            </a:r>
            <a:r>
              <a:rPr sz="2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force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459"/>
              </a:spcBef>
            </a:pP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80" dirty="0">
                <a:solidFill>
                  <a:srgbClr val="FFFFFF"/>
                </a:solidFill>
                <a:latin typeface="Cordia New"/>
                <a:cs typeface="Cordia New"/>
              </a:rPr>
              <a:t>ฟ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ฉ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(F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)</a:t>
            </a:r>
            <a:r>
              <a:rPr sz="22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2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5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(f)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3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-91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ึ้</a:t>
            </a:r>
            <a:endParaRPr sz="2200">
              <a:latin typeface="Cordia New"/>
              <a:cs typeface="Cordia New"/>
            </a:endParaRPr>
          </a:p>
          <a:p>
            <a:pPr marL="584200" algn="ctr">
              <a:lnSpc>
                <a:spcPct val="100000"/>
              </a:lnSpc>
              <a:spcBef>
                <a:spcPts val="700"/>
              </a:spcBef>
            </a:pPr>
            <a:r>
              <a:rPr sz="2200" i="1" spc="39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106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endParaRPr sz="2200">
              <a:latin typeface="Cordia New"/>
              <a:cs typeface="Cordia New"/>
            </a:endParaRPr>
          </a:p>
          <a:p>
            <a:pPr>
              <a:lnSpc>
                <a:spcPts val="2100"/>
              </a:lnSpc>
              <a:spcBef>
                <a:spcPts val="13"/>
              </a:spcBef>
            </a:pPr>
            <a:endParaRPr sz="2100"/>
          </a:p>
          <a:p>
            <a:pPr marL="4370070">
              <a:lnSpc>
                <a:spcPct val="100000"/>
              </a:lnSpc>
              <a:tabLst>
                <a:tab pos="4827270" algn="l"/>
              </a:tabLst>
            </a:pPr>
            <a:r>
              <a:rPr sz="2200" spc="-235" dirty="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2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sz="2175" spc="-89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2175" spc="202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9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300" i="1" spc="209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0</a:t>
            </a:r>
            <a:r>
              <a:rPr sz="2200" spc="-185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22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sz="2175" spc="-104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s(m</a:t>
            </a:r>
            <a:r>
              <a:rPr sz="2175" spc="-112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175" spc="-157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x)</a:t>
            </a:r>
            <a:endParaRPr sz="2175" baseline="-21072">
              <a:latin typeface="Lucida Sans Unicode"/>
              <a:cs typeface="Lucida Sans Unicode"/>
            </a:endParaRPr>
          </a:p>
          <a:p>
            <a:pPr marL="4827270" marR="111125" indent="-457200">
              <a:lnSpc>
                <a:spcPts val="2380"/>
              </a:lnSpc>
              <a:spcBef>
                <a:spcPts val="2405"/>
              </a:spcBef>
              <a:tabLst>
                <a:tab pos="4827270" algn="l"/>
              </a:tabLst>
            </a:pPr>
            <a:r>
              <a:rPr sz="2200" spc="-165" dirty="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sz="22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2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sz="2175" spc="-89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2175" spc="202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300" i="1" spc="75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9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กก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10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sz="2175" spc="-165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k</a:t>
            </a:r>
            <a:r>
              <a:rPr sz="2175" spc="209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i="1" spc="21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300" i="1" spc="217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b="1" spc="25" dirty="0">
                <a:solidFill>
                  <a:srgbClr val="FFFF00"/>
                </a:solidFill>
                <a:latin typeface="Trebuchet MS"/>
                <a:cs typeface="Trebuchet MS"/>
              </a:rPr>
              <a:t>f</a:t>
            </a:r>
            <a:r>
              <a:rPr sz="2175" b="1" spc="89" baseline="-21072" dirty="0">
                <a:solidFill>
                  <a:srgbClr val="FFFF00"/>
                </a:solidFill>
                <a:latin typeface="Trebuchet MS"/>
                <a:cs typeface="Trebuchet MS"/>
              </a:rPr>
              <a:t>s</a:t>
            </a:r>
            <a:r>
              <a:rPr sz="2175" b="1" spc="-150" baseline="-21072" dirty="0">
                <a:solidFill>
                  <a:srgbClr val="FFFF00"/>
                </a:solidFill>
                <a:latin typeface="Trebuchet MS"/>
                <a:cs typeface="Trebuchet MS"/>
              </a:rPr>
              <a:t>(m</a:t>
            </a:r>
            <a:r>
              <a:rPr sz="2175" b="1" spc="-37" baseline="-21072" dirty="0">
                <a:solidFill>
                  <a:srgbClr val="FFFF00"/>
                </a:solidFill>
                <a:latin typeface="Trebuchet MS"/>
                <a:cs typeface="Trebuchet MS"/>
              </a:rPr>
              <a:t>a</a:t>
            </a:r>
            <a:r>
              <a:rPr sz="2175" b="1" spc="-15" baseline="-21072" dirty="0">
                <a:solidFill>
                  <a:srgbClr val="FFFF00"/>
                </a:solidFill>
                <a:latin typeface="Trebuchet MS"/>
                <a:cs typeface="Trebuchet MS"/>
              </a:rPr>
              <a:t>x</a:t>
            </a:r>
            <a:r>
              <a:rPr sz="2175" b="1" spc="-150" baseline="-21072" dirty="0">
                <a:solidFill>
                  <a:srgbClr val="FFFF00"/>
                </a:solidFill>
                <a:latin typeface="Trebuchet MS"/>
                <a:cs typeface="Trebuchet MS"/>
              </a:rPr>
              <a:t>)</a:t>
            </a:r>
            <a:r>
              <a:rPr sz="2175" b="1" spc="232" baseline="-21072" dirty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sz="2200" b="1" spc="-195" dirty="0">
                <a:solidFill>
                  <a:srgbClr val="FFFF00"/>
                </a:solidFill>
                <a:latin typeface="Trebuchet MS"/>
                <a:cs typeface="Trebuchet MS"/>
              </a:rPr>
              <a:t>&gt;</a:t>
            </a:r>
            <a:r>
              <a:rPr sz="2200" b="1" spc="-50" dirty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sz="2200" b="1" spc="25" dirty="0">
                <a:solidFill>
                  <a:srgbClr val="FFFF00"/>
                </a:solidFill>
                <a:latin typeface="Trebuchet MS"/>
                <a:cs typeface="Trebuchet MS"/>
              </a:rPr>
              <a:t>f</a:t>
            </a:r>
            <a:r>
              <a:rPr sz="2175" b="1" spc="-89" baseline="-21072" dirty="0">
                <a:solidFill>
                  <a:srgbClr val="FFFF00"/>
                </a:solidFill>
                <a:latin typeface="Trebuchet MS"/>
                <a:cs typeface="Trebuchet MS"/>
              </a:rPr>
              <a:t>k</a:t>
            </a:r>
            <a:r>
              <a:rPr sz="2175" b="1" spc="-52" baseline="-21072" dirty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sz="2200" b="1" spc="-114" dirty="0">
                <a:solidFill>
                  <a:srgbClr val="FFFF00"/>
                </a:solidFill>
                <a:latin typeface="Tahoma"/>
                <a:cs typeface="Tahoma"/>
              </a:rPr>
              <a:t>เ</a:t>
            </a:r>
            <a:r>
              <a:rPr sz="2200" b="1" spc="-210" dirty="0">
                <a:solidFill>
                  <a:srgbClr val="FFFF00"/>
                </a:solidFill>
                <a:latin typeface="Tahoma"/>
                <a:cs typeface="Tahoma"/>
              </a:rPr>
              <a:t>ส</a:t>
            </a:r>
            <a:r>
              <a:rPr sz="2200" b="1" spc="-229" dirty="0">
                <a:solidFill>
                  <a:srgbClr val="FFFF00"/>
                </a:solidFill>
                <a:latin typeface="Tahoma"/>
                <a:cs typeface="Tahoma"/>
              </a:rPr>
              <a:t>มอ</a:t>
            </a:r>
            <a:endParaRPr sz="2200">
              <a:latin typeface="Tahoma"/>
              <a:cs typeface="Tahoma"/>
            </a:endParaRPr>
          </a:p>
          <a:p>
            <a:pPr marL="4370070">
              <a:lnSpc>
                <a:spcPts val="2510"/>
              </a:lnSpc>
              <a:spcBef>
                <a:spcPts val="2075"/>
              </a:spcBef>
              <a:tabLst>
                <a:tab pos="4827270" algn="l"/>
              </a:tabLst>
            </a:pPr>
            <a:r>
              <a:rPr sz="2200" spc="-165" dirty="0">
                <a:solidFill>
                  <a:srgbClr val="FFFFFF"/>
                </a:solidFill>
                <a:latin typeface="Lucida Sans Unicode"/>
                <a:cs typeface="Lucida Sans Unicode"/>
              </a:rPr>
              <a:t>3</a:t>
            </a:r>
            <a:r>
              <a:rPr sz="22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300" i="1" spc="60" baseline="-12626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440" dirty="0">
                <a:solidFill>
                  <a:srgbClr val="FFFFFF"/>
                </a:solidFill>
                <a:latin typeface="Cordia New"/>
                <a:cs typeface="Cordia New"/>
              </a:rPr>
              <a:t>ณ</a:t>
            </a:r>
            <a:r>
              <a:rPr sz="2200" i="1" spc="185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endParaRPr sz="2200">
              <a:latin typeface="Cordia New"/>
              <a:cs typeface="Cordia New"/>
            </a:endParaRPr>
          </a:p>
          <a:p>
            <a:pPr marL="4827270">
              <a:lnSpc>
                <a:spcPts val="2510"/>
              </a:lnSpc>
            </a:pP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spc="5" dirty="0"/>
              <a:t> </a:t>
            </a:r>
            <a:r>
              <a:rPr dirty="0"/>
              <a:t>:</a:t>
            </a:r>
            <a:r>
              <a:rPr spc="5" dirty="0"/>
              <a:t> @</a:t>
            </a:r>
            <a:r>
              <a:rPr spc="-5" dirty="0"/>
              <a:t>tum</a:t>
            </a:r>
            <a:r>
              <a:rPr spc="-10" dirty="0"/>
              <a:t>t</a:t>
            </a:r>
            <a:r>
              <a:rPr spc="-5" dirty="0"/>
              <a:t>ewphysics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29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5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27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5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Frictional</a:t>
            </a:r>
            <a:r>
              <a:rPr sz="2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force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spc="5" dirty="0"/>
              <a:t> </a:t>
            </a:r>
            <a:r>
              <a:rPr dirty="0"/>
              <a:t>:</a:t>
            </a:r>
            <a:r>
              <a:rPr spc="5" dirty="0"/>
              <a:t> @</a:t>
            </a:r>
            <a:r>
              <a:rPr spc="-5" dirty="0"/>
              <a:t>tum</a:t>
            </a:r>
            <a:r>
              <a:rPr spc="-10" dirty="0"/>
              <a:t>t</a:t>
            </a:r>
            <a:r>
              <a:rPr spc="-5" dirty="0"/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119635" y="1475232"/>
            <a:ext cx="6888480" cy="8305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485" y="1431036"/>
            <a:ext cx="7067550" cy="9707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9514" y="1515224"/>
            <a:ext cx="6769100" cy="710565"/>
          </a:xfrm>
          <a:custGeom>
            <a:avLst/>
            <a:gdLst/>
            <a:ahLst/>
            <a:cxnLst/>
            <a:rect l="l" t="t" r="r" b="b"/>
            <a:pathLst>
              <a:path w="6769100" h="710564">
                <a:moveTo>
                  <a:pt x="0" y="710196"/>
                </a:moveTo>
                <a:lnTo>
                  <a:pt x="6768719" y="710196"/>
                </a:lnTo>
                <a:lnTo>
                  <a:pt x="6768719" y="0"/>
                </a:lnTo>
                <a:lnTo>
                  <a:pt x="0" y="0"/>
                </a:lnTo>
                <a:lnTo>
                  <a:pt x="0" y="710196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9514" y="1515224"/>
            <a:ext cx="6769100" cy="710565"/>
          </a:xfrm>
          <a:custGeom>
            <a:avLst/>
            <a:gdLst/>
            <a:ahLst/>
            <a:cxnLst/>
            <a:rect l="l" t="t" r="r" b="b"/>
            <a:pathLst>
              <a:path w="6769100" h="710564">
                <a:moveTo>
                  <a:pt x="0" y="710196"/>
                </a:moveTo>
                <a:lnTo>
                  <a:pt x="6768719" y="710196"/>
                </a:lnTo>
                <a:lnTo>
                  <a:pt x="6768719" y="0"/>
                </a:lnTo>
                <a:lnTo>
                  <a:pt x="0" y="0"/>
                </a:lnTo>
                <a:lnTo>
                  <a:pt x="0" y="71019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5740" y="1105661"/>
            <a:ext cx="6503670" cy="3430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4769">
              <a:lnSpc>
                <a:spcPct val="100000"/>
              </a:lnSpc>
            </a:pPr>
            <a:r>
              <a:rPr sz="2200" i="1" spc="450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345" dirty="0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มประ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2200" i="1" spc="250" dirty="0">
                <a:solidFill>
                  <a:srgbClr val="FFFFFF"/>
                </a:solidFill>
                <a:latin typeface="Cordia New"/>
                <a:cs typeface="Cordia New"/>
              </a:rPr>
              <a:t>ความเ</a:t>
            </a:r>
            <a:r>
              <a:rPr sz="2200" i="1" spc="21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ยดท</a:t>
            </a:r>
            <a:r>
              <a:rPr sz="2200" i="1" spc="220" dirty="0">
                <a:solidFill>
                  <a:srgbClr val="FFFFFF"/>
                </a:solidFill>
                <a:latin typeface="Cordia New"/>
                <a:cs typeface="Cordia New"/>
              </a:rPr>
              <a:t>าน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7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Coefficient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of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</a:t>
            </a:r>
            <a:r>
              <a:rPr sz="2200" spc="-180" dirty="0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sz="2200" i="1" spc="175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200">
              <a:latin typeface="Cordia New"/>
              <a:cs typeface="Cordia New"/>
            </a:endParaRPr>
          </a:p>
          <a:p>
            <a:pPr marL="12700" marR="6350" indent="52069">
              <a:lnSpc>
                <a:spcPts val="2370"/>
              </a:lnSpc>
              <a:spcBef>
                <a:spcPts val="790"/>
              </a:spcBef>
              <a:tabLst>
                <a:tab pos="345440" algn="l"/>
                <a:tab pos="813435" algn="l"/>
                <a:tab pos="1302385" algn="l"/>
                <a:tab pos="1489075" algn="l"/>
                <a:tab pos="2159000" algn="l"/>
                <a:tab pos="2597150" algn="l"/>
                <a:tab pos="2997835" algn="l"/>
                <a:tab pos="6207760" algn="l"/>
              </a:tabLst>
            </a:pP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กก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ศ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ษ</a:t>
            </a:r>
            <a:r>
              <a:rPr sz="2200" i="1" spc="-339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ึ		</a:t>
            </a:r>
            <a:r>
              <a:rPr sz="2200" i="1" spc="36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	</a:t>
            </a:r>
            <a:r>
              <a:rPr sz="22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sz="2175" spc="-89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2175" spc="-135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(max)</a:t>
            </a:r>
            <a:r>
              <a:rPr sz="2175" spc="202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spc="15" dirty="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sz="2175" spc="-165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k</a:t>
            </a:r>
            <a:r>
              <a:rPr sz="2175" spc="209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200" i="1" spc="-2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3300" i="1" spc="75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โ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-305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 </a:t>
            </a:r>
            <a:r>
              <a:rPr sz="2200" i="1" spc="36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spc="-102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	</a:t>
            </a:r>
            <a:r>
              <a:rPr sz="2200" i="1" spc="475" dirty="0">
                <a:solidFill>
                  <a:srgbClr val="FFFFFF"/>
                </a:solidFill>
                <a:latin typeface="Cordia New"/>
                <a:cs typeface="Cordia New"/>
              </a:rPr>
              <a:t>ผ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-226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ิ	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475" dirty="0">
                <a:solidFill>
                  <a:srgbClr val="FFFFFF"/>
                </a:solidFill>
                <a:latin typeface="Cordia New"/>
                <a:cs typeface="Cordia New"/>
              </a:rPr>
              <a:t>ผ</a:t>
            </a:r>
            <a:r>
              <a:rPr sz="2200" i="1" spc="-894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78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  </a:t>
            </a:r>
            <a:r>
              <a:rPr sz="2200" i="1" spc="-4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75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-16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	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ฉ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9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7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Normal</a:t>
            </a:r>
            <a:r>
              <a:rPr sz="22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forc</a:t>
            </a:r>
            <a:r>
              <a:rPr sz="22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50" dirty="0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sz="2200" i="1" spc="175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200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spcBef>
                <a:spcPts val="1565"/>
              </a:spcBef>
              <a:tabLst>
                <a:tab pos="379730" algn="l"/>
                <a:tab pos="2250440" algn="l"/>
              </a:tabLst>
            </a:pP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sz="2200" i="1" spc="-85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200" i="1" spc="-22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36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090" dirty="0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3300" i="1" spc="-405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endParaRPr sz="2200">
              <a:latin typeface="Cordia New"/>
              <a:cs typeface="Cordia New"/>
            </a:endParaRPr>
          </a:p>
          <a:p>
            <a:pPr marL="1177925">
              <a:lnSpc>
                <a:spcPct val="100000"/>
              </a:lnSpc>
              <a:spcBef>
                <a:spcPts val="700"/>
              </a:spcBef>
            </a:pPr>
            <a:r>
              <a:rPr sz="2000" spc="-300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000" spc="1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∝</a:t>
            </a:r>
            <a:r>
              <a:rPr sz="2000" spc="1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𝑵</a:t>
            </a:r>
            <a:endParaRPr sz="2000">
              <a:latin typeface="Cambria Math"/>
              <a:cs typeface="Cambria Math"/>
            </a:endParaRPr>
          </a:p>
          <a:p>
            <a:pPr marL="1184910">
              <a:lnSpc>
                <a:spcPct val="100000"/>
              </a:lnSpc>
              <a:spcBef>
                <a:spcPts val="1460"/>
              </a:spcBef>
            </a:pPr>
            <a:r>
              <a:rPr sz="2000" spc="-300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000" spc="1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000" spc="1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𝝁𝑵</a:t>
            </a:r>
            <a:endParaRPr sz="2000">
              <a:latin typeface="Cambria Math"/>
              <a:cs typeface="Cambria Math"/>
            </a:endParaRPr>
          </a:p>
          <a:p>
            <a:pPr>
              <a:lnSpc>
                <a:spcPts val="2200"/>
              </a:lnSpc>
              <a:spcBef>
                <a:spcPts val="6"/>
              </a:spcBef>
            </a:pPr>
            <a:endParaRPr sz="2200"/>
          </a:p>
          <a:p>
            <a:pPr marL="12700" marR="161290">
              <a:lnSpc>
                <a:spcPts val="2370"/>
              </a:lnSpc>
              <a:tabLst>
                <a:tab pos="1280795" algn="l"/>
                <a:tab pos="2769870" algn="l"/>
                <a:tab pos="3120390" algn="l"/>
                <a:tab pos="3209925" algn="l"/>
                <a:tab pos="3604895" algn="l"/>
                <a:tab pos="5592445" algn="l"/>
              </a:tabLst>
            </a:pP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𝝁</a:t>
            </a:r>
            <a:r>
              <a:rPr sz="2400" spc="6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200" i="1" spc="-2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นค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3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475" dirty="0">
                <a:solidFill>
                  <a:srgbClr val="FFFFFF"/>
                </a:solidFill>
                <a:latin typeface="Cordia New"/>
                <a:cs typeface="Cordia New"/>
              </a:rPr>
              <a:t>ผ</a:t>
            </a:r>
            <a:r>
              <a:rPr sz="2200" i="1" spc="-95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890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	</a:t>
            </a:r>
            <a:r>
              <a:rPr sz="2200" b="1" spc="-245" dirty="0">
                <a:solidFill>
                  <a:srgbClr val="FFFF00"/>
                </a:solidFill>
                <a:latin typeface="Tahoma"/>
                <a:cs typeface="Tahoma"/>
              </a:rPr>
              <a:t>ส</a:t>
            </a:r>
            <a:r>
              <a:rPr sz="2200" b="1" spc="50" dirty="0">
                <a:solidFill>
                  <a:srgbClr val="FFFF00"/>
                </a:solidFill>
                <a:latin typeface="Tahoma"/>
                <a:cs typeface="Tahoma"/>
              </a:rPr>
              <a:t>ั</a:t>
            </a:r>
            <a:r>
              <a:rPr sz="2200" b="1" spc="-254" dirty="0">
                <a:solidFill>
                  <a:srgbClr val="FFFF00"/>
                </a:solidFill>
                <a:latin typeface="Tahoma"/>
                <a:cs typeface="Tahoma"/>
              </a:rPr>
              <a:t>ม</a:t>
            </a:r>
            <a:r>
              <a:rPr sz="2200" b="1" spc="-140" dirty="0">
                <a:solidFill>
                  <a:srgbClr val="FFFF00"/>
                </a:solidFill>
                <a:latin typeface="Tahoma"/>
                <a:cs typeface="Tahoma"/>
              </a:rPr>
              <a:t>ประ</a:t>
            </a:r>
            <a:r>
              <a:rPr sz="2200" b="1" spc="-170" dirty="0">
                <a:solidFill>
                  <a:srgbClr val="FFFF00"/>
                </a:solidFill>
                <a:latin typeface="Tahoma"/>
                <a:cs typeface="Tahoma"/>
              </a:rPr>
              <a:t>ส</a:t>
            </a:r>
            <a:r>
              <a:rPr sz="2200" b="1" spc="-340" dirty="0">
                <a:solidFill>
                  <a:srgbClr val="FFFF00"/>
                </a:solidFill>
                <a:latin typeface="Tahoma"/>
                <a:cs typeface="Tahoma"/>
              </a:rPr>
              <a:t>ท</a:t>
            </a:r>
            <a:r>
              <a:rPr sz="2200" b="1" spc="-285" dirty="0">
                <a:solidFill>
                  <a:srgbClr val="FFFF00"/>
                </a:solidFill>
                <a:latin typeface="Tahoma"/>
                <a:cs typeface="Tahoma"/>
              </a:rPr>
              <a:t>ธ</a:t>
            </a:r>
            <a:r>
              <a:rPr sz="2200" b="1" spc="-195" dirty="0">
                <a:solidFill>
                  <a:srgbClr val="FFFF00"/>
                </a:solidFill>
                <a:latin typeface="Tahoma"/>
                <a:cs typeface="Tahoma"/>
              </a:rPr>
              <a:t>ความเ</a:t>
            </a:r>
            <a:r>
              <a:rPr sz="2200" b="1" spc="-305" dirty="0">
                <a:solidFill>
                  <a:srgbClr val="FFFF00"/>
                </a:solidFill>
                <a:latin typeface="Tahoma"/>
                <a:cs typeface="Tahoma"/>
              </a:rPr>
              <a:t>ส</a:t>
            </a:r>
            <a:r>
              <a:rPr sz="2200" b="1" spc="-6285" dirty="0">
                <a:solidFill>
                  <a:srgbClr val="FFFF00"/>
                </a:solidFill>
                <a:latin typeface="Tahoma"/>
                <a:cs typeface="Tahoma"/>
              </a:rPr>
              <a:t>ี</a:t>
            </a:r>
            <a:r>
              <a:rPr sz="2200" b="1" dirty="0">
                <a:solidFill>
                  <a:srgbClr val="FFFF00"/>
                </a:solidFill>
                <a:latin typeface="Tahoma"/>
                <a:cs typeface="Tahoma"/>
              </a:rPr>
              <a:t>ิ</a:t>
            </a:r>
            <a:r>
              <a:rPr sz="2200" b="1" spc="-2380" dirty="0">
                <a:solidFill>
                  <a:srgbClr val="FFFF00"/>
                </a:solidFill>
                <a:latin typeface="Tahoma"/>
                <a:cs typeface="Tahoma"/>
              </a:rPr>
              <a:t>์</a:t>
            </a:r>
            <a:r>
              <a:rPr sz="2200" b="1" dirty="0">
                <a:solidFill>
                  <a:srgbClr val="FFFF00"/>
                </a:solidFill>
                <a:latin typeface="Tahoma"/>
                <a:cs typeface="Tahoma"/>
              </a:rPr>
              <a:t>ิ	</a:t>
            </a:r>
            <a:r>
              <a:rPr sz="2200" b="1" spc="-300" dirty="0">
                <a:solidFill>
                  <a:srgbClr val="FFFF00"/>
                </a:solidFill>
                <a:latin typeface="Tahoma"/>
                <a:cs typeface="Tahoma"/>
              </a:rPr>
              <a:t>ยด</a:t>
            </a:r>
            <a:r>
              <a:rPr sz="2200" b="1" spc="-340" dirty="0">
                <a:solidFill>
                  <a:srgbClr val="FFFF00"/>
                </a:solidFill>
                <a:latin typeface="Tahoma"/>
                <a:cs typeface="Tahoma"/>
              </a:rPr>
              <a:t>ท</a:t>
            </a:r>
            <a:r>
              <a:rPr sz="2200" b="1" spc="-254" dirty="0">
                <a:solidFill>
                  <a:srgbClr val="FFFF00"/>
                </a:solidFill>
                <a:latin typeface="Tahoma"/>
                <a:cs typeface="Tahoma"/>
              </a:rPr>
              <a:t>าน</a:t>
            </a:r>
            <a:r>
              <a:rPr sz="2200" b="1" spc="-12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200" i="1" spc="130" dirty="0">
                <a:solidFill>
                  <a:srgbClr val="F79546"/>
                </a:solidFill>
                <a:latin typeface="Cordia New"/>
                <a:cs typeface="Cordia New"/>
              </a:rPr>
              <a:t>เ</a:t>
            </a:r>
            <a:r>
              <a:rPr sz="2200" i="1" spc="50" dirty="0">
                <a:solidFill>
                  <a:srgbClr val="F79546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็</a:t>
            </a:r>
            <a:r>
              <a:rPr sz="2200" i="1" spc="-220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79546"/>
                </a:solidFill>
                <a:latin typeface="Cordia New"/>
                <a:cs typeface="Cordia New"/>
              </a:rPr>
              <a:t>นค</a:t>
            </a:r>
            <a:r>
              <a:rPr sz="3300" i="1" spc="-7" baseline="-12626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ค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ง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ท</a:t>
            </a:r>
            <a:r>
              <a:rPr sz="2200" i="1" spc="280" dirty="0">
                <a:solidFill>
                  <a:srgbClr val="F79546"/>
                </a:solidFill>
                <a:latin typeface="Cordia New"/>
                <a:cs typeface="Cordia New"/>
              </a:rPr>
              <a:t>ส</a:t>
            </a:r>
            <a:r>
              <a:rPr sz="2200" i="1" spc="-1210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-25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ี	</a:t>
            </a:r>
            <a:r>
              <a:rPr sz="2200" i="1" spc="165" dirty="0">
                <a:solidFill>
                  <a:srgbClr val="F79546"/>
                </a:solidFill>
                <a:latin typeface="Cordia New"/>
                <a:cs typeface="Cordia New"/>
              </a:rPr>
              <a:t>า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ห</a:t>
            </a:r>
            <a:r>
              <a:rPr sz="2200" i="1" spc="315" dirty="0">
                <a:solidFill>
                  <a:srgbClr val="F79546"/>
                </a:solidFill>
                <a:latin typeface="Cordia New"/>
                <a:cs typeface="Cordia New"/>
              </a:rPr>
              <a:t>ร</a:t>
            </a:r>
            <a:r>
              <a:rPr sz="2200" i="1" spc="305" dirty="0">
                <a:solidFill>
                  <a:srgbClr val="F79546"/>
                </a:solidFill>
                <a:latin typeface="Cordia New"/>
                <a:cs typeface="Cordia New"/>
              </a:rPr>
              <a:t>บ</a:t>
            </a:r>
            <a:r>
              <a:rPr sz="2200" i="1" spc="360" dirty="0">
                <a:solidFill>
                  <a:srgbClr val="F79546"/>
                </a:solidFill>
                <a:latin typeface="Cordia New"/>
                <a:cs typeface="Cordia New"/>
              </a:rPr>
              <a:t>พ</a:t>
            </a:r>
            <a:r>
              <a:rPr sz="2200" i="1" spc="275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2200" i="1" spc="475" dirty="0">
                <a:solidFill>
                  <a:srgbClr val="F79546"/>
                </a:solidFill>
                <a:latin typeface="Cordia New"/>
                <a:cs typeface="Cordia New"/>
              </a:rPr>
              <a:t>ผ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ว</a:t>
            </a:r>
            <a:r>
              <a:rPr sz="2200" i="1" spc="265" dirty="0">
                <a:solidFill>
                  <a:srgbClr val="F79546"/>
                </a:solidFill>
                <a:latin typeface="Cordia New"/>
                <a:cs typeface="Cordia New"/>
              </a:rPr>
              <a:t>แ</a:t>
            </a:r>
            <a:r>
              <a:rPr sz="2200" i="1" spc="-3065" dirty="0">
                <a:solidFill>
                  <a:srgbClr val="F79546"/>
                </a:solidFill>
                <a:latin typeface="Cordia New"/>
                <a:cs typeface="Cordia New"/>
              </a:rPr>
              <a:t>ล</a:t>
            </a:r>
            <a:r>
              <a:rPr sz="2200" i="1" spc="-2695" dirty="0">
                <a:solidFill>
                  <a:srgbClr val="F79546"/>
                </a:solidFill>
                <a:latin typeface="Cordia New"/>
                <a:cs typeface="Cordia New"/>
              </a:rPr>
              <a:t>ิ</a:t>
            </a:r>
            <a:r>
              <a:rPr sz="2200" i="1" spc="-25" dirty="0">
                <a:solidFill>
                  <a:srgbClr val="F79546"/>
                </a:solidFill>
                <a:latin typeface="Cordia New"/>
                <a:cs typeface="Cordia New"/>
              </a:rPr>
              <a:t>้</a:t>
            </a:r>
            <a:r>
              <a:rPr sz="2200" i="1" spc="-2645" dirty="0">
                <a:solidFill>
                  <a:srgbClr val="F79546"/>
                </a:solidFill>
                <a:latin typeface="Cordia New"/>
                <a:cs typeface="Cordia New"/>
              </a:rPr>
              <a:t>ื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ั	</a:t>
            </a:r>
            <a:r>
              <a:rPr sz="2200" i="1" spc="-355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185" dirty="0">
                <a:solidFill>
                  <a:srgbClr val="F79546"/>
                </a:solidFill>
                <a:latin typeface="Cordia New"/>
                <a:cs typeface="Cordia New"/>
              </a:rPr>
              <a:t>ะ</a:t>
            </a:r>
            <a:r>
              <a:rPr sz="2200" i="1" spc="290" dirty="0">
                <a:solidFill>
                  <a:srgbClr val="F79546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79546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ั		</a:t>
            </a:r>
            <a:r>
              <a:rPr sz="2200" i="1" spc="340" dirty="0">
                <a:solidFill>
                  <a:srgbClr val="F79546"/>
                </a:solidFill>
                <a:latin typeface="Cordia New"/>
                <a:cs typeface="Cordia New"/>
              </a:rPr>
              <a:t>ถ</a:t>
            </a:r>
            <a:r>
              <a:rPr sz="2200" i="1" spc="295" dirty="0">
                <a:solidFill>
                  <a:srgbClr val="F79546"/>
                </a:solidFill>
                <a:latin typeface="Cordia New"/>
                <a:cs typeface="Cordia New"/>
              </a:rPr>
              <a:t>ค</a:t>
            </a:r>
            <a:r>
              <a:rPr sz="2200" i="1" spc="-635" dirty="0">
                <a:solidFill>
                  <a:srgbClr val="F79546"/>
                </a:solidFill>
                <a:latin typeface="Cordia New"/>
                <a:cs typeface="Cordia New"/>
              </a:rPr>
              <a:t>ใ</a:t>
            </a:r>
            <a:r>
              <a:rPr sz="3300" i="1" spc="-7" baseline="-12626" dirty="0">
                <a:solidFill>
                  <a:srgbClr val="F79546"/>
                </a:solidFill>
                <a:latin typeface="Cordia New"/>
                <a:cs typeface="Cordia New"/>
              </a:rPr>
              <a:t>่</a:t>
            </a:r>
            <a:r>
              <a:rPr sz="2200" i="1" spc="-1255" dirty="0">
                <a:solidFill>
                  <a:srgbClr val="F79546"/>
                </a:solidFill>
                <a:latin typeface="Cordia New"/>
                <a:cs typeface="Cordia New"/>
              </a:rPr>
              <a:t>ู</a:t>
            </a:r>
            <a:r>
              <a:rPr sz="2200" i="1" dirty="0">
                <a:solidFill>
                  <a:srgbClr val="F79546"/>
                </a:solidFill>
                <a:latin typeface="Cordia New"/>
                <a:cs typeface="Cordia New"/>
              </a:rPr>
              <a:t>ุ	</a:t>
            </a:r>
            <a:r>
              <a:rPr sz="2200" i="1" spc="-415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200" i="1" spc="340" dirty="0">
                <a:solidFill>
                  <a:srgbClr val="F79546"/>
                </a:solidFill>
                <a:latin typeface="Cordia New"/>
                <a:cs typeface="Cordia New"/>
              </a:rPr>
              <a:t>ด</a:t>
            </a:r>
            <a:r>
              <a:rPr sz="2200" i="1" spc="320" dirty="0">
                <a:solidFill>
                  <a:srgbClr val="F79546"/>
                </a:solidFill>
                <a:latin typeface="Cordia New"/>
                <a:cs typeface="Cordia New"/>
              </a:rPr>
              <a:t>ๆ</a:t>
            </a:r>
            <a:endParaRPr sz="2200">
              <a:latin typeface="Cordia New"/>
              <a:cs typeface="Cordia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29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5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27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5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Frictional</a:t>
            </a:r>
            <a:r>
              <a:rPr sz="2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force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spc="5" dirty="0"/>
              <a:t> </a:t>
            </a:r>
            <a:r>
              <a:rPr dirty="0"/>
              <a:t>:</a:t>
            </a:r>
            <a:r>
              <a:rPr spc="5" dirty="0"/>
              <a:t> @</a:t>
            </a:r>
            <a:r>
              <a:rPr spc="-5" dirty="0"/>
              <a:t>tum</a:t>
            </a:r>
            <a:r>
              <a:rPr spc="-10" dirty="0"/>
              <a:t>t</a:t>
            </a:r>
            <a:r>
              <a:rPr spc="-5" dirty="0"/>
              <a:t>ewphysics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58318" y="1105661"/>
            <a:ext cx="6161405" cy="36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i="1" spc="450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345" dirty="0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มประ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2200" i="1" spc="250" dirty="0">
                <a:solidFill>
                  <a:srgbClr val="FFFFFF"/>
                </a:solidFill>
                <a:latin typeface="Cordia New"/>
                <a:cs typeface="Cordia New"/>
              </a:rPr>
              <a:t>ความเ</a:t>
            </a:r>
            <a:r>
              <a:rPr sz="2200" i="1" spc="21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ยดท</a:t>
            </a:r>
            <a:r>
              <a:rPr sz="2200" i="1" spc="220" dirty="0">
                <a:solidFill>
                  <a:srgbClr val="FFFFFF"/>
                </a:solidFill>
                <a:latin typeface="Cordia New"/>
                <a:cs typeface="Cordia New"/>
              </a:rPr>
              <a:t>าน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7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Coefficient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of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</a:t>
            </a:r>
            <a:r>
              <a:rPr sz="2200" spc="-180" dirty="0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sz="2200" i="1" spc="175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9634" y="1661160"/>
            <a:ext cx="4368546" cy="5173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484" y="1621536"/>
            <a:ext cx="4510278" cy="6690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9514" y="1701647"/>
            <a:ext cx="4248785" cy="397510"/>
          </a:xfrm>
          <a:custGeom>
            <a:avLst/>
            <a:gdLst/>
            <a:ahLst/>
            <a:cxnLst/>
            <a:rect l="l" t="t" r="r" b="b"/>
            <a:pathLst>
              <a:path w="4248785" h="397510">
                <a:moveTo>
                  <a:pt x="0" y="397027"/>
                </a:moveTo>
                <a:lnTo>
                  <a:pt x="4248531" y="397027"/>
                </a:lnTo>
                <a:lnTo>
                  <a:pt x="4248531" y="0"/>
                </a:lnTo>
                <a:lnTo>
                  <a:pt x="0" y="0"/>
                </a:lnTo>
                <a:lnTo>
                  <a:pt x="0" y="39702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9514" y="1701647"/>
            <a:ext cx="4248785" cy="397510"/>
          </a:xfrm>
          <a:custGeom>
            <a:avLst/>
            <a:gdLst/>
            <a:ahLst/>
            <a:cxnLst/>
            <a:rect l="l" t="t" r="r" b="b"/>
            <a:pathLst>
              <a:path w="4248785" h="397510">
                <a:moveTo>
                  <a:pt x="0" y="397027"/>
                </a:moveTo>
                <a:lnTo>
                  <a:pt x="4248531" y="397027"/>
                </a:lnTo>
                <a:lnTo>
                  <a:pt x="4248531" y="0"/>
                </a:lnTo>
                <a:lnTo>
                  <a:pt x="0" y="0"/>
                </a:lnTo>
                <a:lnTo>
                  <a:pt x="0" y="397027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58318" y="1693926"/>
            <a:ext cx="4041775" cy="394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i="1" spc="345" dirty="0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มประ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2200" i="1" spc="250" dirty="0">
                <a:solidFill>
                  <a:srgbClr val="FFFFFF"/>
                </a:solidFill>
                <a:latin typeface="Cordia New"/>
                <a:cs typeface="Cordia New"/>
              </a:rPr>
              <a:t>ความเ</a:t>
            </a:r>
            <a:r>
              <a:rPr sz="2200" i="1" spc="21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ยด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ทานส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-1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355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spc="1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7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200" spc="-5" dirty="0">
                <a:solidFill>
                  <a:srgbClr val="FFFFFF"/>
                </a:solidFill>
                <a:latin typeface="Cambria Math"/>
                <a:cs typeface="Cambria Math"/>
              </a:rPr>
              <a:t>𝜇</a:t>
            </a:r>
            <a:r>
              <a:rPr sz="2400" spc="307" baseline="-15625" dirty="0">
                <a:solidFill>
                  <a:srgbClr val="FFFFFF"/>
                </a:solidFill>
                <a:latin typeface="Cambria Math"/>
                <a:cs typeface="Cambria Math"/>
              </a:rPr>
              <a:t>𝑠</a:t>
            </a:r>
            <a:r>
              <a:rPr sz="2200" i="1" spc="175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52322" y="2171700"/>
            <a:ext cx="2502407" cy="6172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68324" y="2183129"/>
            <a:ext cx="2581655" cy="7223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12621" y="2211654"/>
            <a:ext cx="2382520" cy="497840"/>
          </a:xfrm>
          <a:custGeom>
            <a:avLst/>
            <a:gdLst/>
            <a:ahLst/>
            <a:cxnLst/>
            <a:rect l="l" t="t" r="r" b="b"/>
            <a:pathLst>
              <a:path w="2382520" h="497839">
                <a:moveTo>
                  <a:pt x="0" y="497255"/>
                </a:moveTo>
                <a:lnTo>
                  <a:pt x="2382266" y="497255"/>
                </a:lnTo>
                <a:lnTo>
                  <a:pt x="2382266" y="0"/>
                </a:lnTo>
                <a:lnTo>
                  <a:pt x="0" y="0"/>
                </a:lnTo>
                <a:lnTo>
                  <a:pt x="0" y="497255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12621" y="2211654"/>
            <a:ext cx="2382520" cy="497840"/>
          </a:xfrm>
          <a:custGeom>
            <a:avLst/>
            <a:gdLst/>
            <a:ahLst/>
            <a:cxnLst/>
            <a:rect l="l" t="t" r="r" b="b"/>
            <a:pathLst>
              <a:path w="2382520" h="497839">
                <a:moveTo>
                  <a:pt x="0" y="497255"/>
                </a:moveTo>
                <a:lnTo>
                  <a:pt x="2382266" y="497255"/>
                </a:lnTo>
                <a:lnTo>
                  <a:pt x="2382266" y="0"/>
                </a:lnTo>
                <a:lnTo>
                  <a:pt x="0" y="0"/>
                </a:lnTo>
                <a:lnTo>
                  <a:pt x="0" y="497255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36472" y="2297429"/>
            <a:ext cx="2134235" cy="36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-547" baseline="11574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1750" spc="-420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1750" spc="-5" dirty="0">
                <a:solidFill>
                  <a:srgbClr val="FFFFFF"/>
                </a:solidFill>
                <a:latin typeface="Cambria Math"/>
                <a:cs typeface="Cambria Math"/>
              </a:rPr>
              <a:t>(</a:t>
            </a:r>
            <a:r>
              <a:rPr sz="1750" spc="245" dirty="0">
                <a:solidFill>
                  <a:srgbClr val="FFFFFF"/>
                </a:solidFill>
                <a:latin typeface="Cambria Math"/>
                <a:cs typeface="Cambria Math"/>
              </a:rPr>
              <a:t>�𝒂</a:t>
            </a:r>
            <a:r>
              <a:rPr sz="1750" spc="240" dirty="0">
                <a:solidFill>
                  <a:srgbClr val="FFFFFF"/>
                </a:solidFill>
                <a:latin typeface="Cambria Math"/>
                <a:cs typeface="Cambria Math"/>
              </a:rPr>
              <a:t>𝒙</a:t>
            </a:r>
            <a:r>
              <a:rPr sz="1750" dirty="0">
                <a:solidFill>
                  <a:srgbClr val="FFFFFF"/>
                </a:solidFill>
                <a:latin typeface="Cambria Math"/>
                <a:cs typeface="Cambria Math"/>
              </a:rPr>
              <a:t>) </a:t>
            </a:r>
            <a:r>
              <a:rPr sz="1750" spc="-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600" baseline="11574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3600" spc="195" baseline="1157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600" spc="-7" baseline="11574" dirty="0">
                <a:solidFill>
                  <a:srgbClr val="FFFFFF"/>
                </a:solidFill>
                <a:latin typeface="Cambria Math"/>
                <a:cs typeface="Cambria Math"/>
              </a:rPr>
              <a:t>𝝁</a:t>
            </a:r>
            <a:r>
              <a:rPr sz="1750" spc="-420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175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750" spc="-14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600" baseline="11574" dirty="0">
                <a:solidFill>
                  <a:srgbClr val="FFFFFF"/>
                </a:solidFill>
                <a:latin typeface="Cambria Math"/>
                <a:cs typeface="Cambria Math"/>
              </a:rPr>
              <a:t>∙ 𝑵</a:t>
            </a:r>
            <a:endParaRPr sz="3600" baseline="11574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9634" y="3150107"/>
            <a:ext cx="4368546" cy="5257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484" y="3110483"/>
            <a:ext cx="4524756" cy="6690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9514" y="3190252"/>
            <a:ext cx="4248785" cy="405765"/>
          </a:xfrm>
          <a:custGeom>
            <a:avLst/>
            <a:gdLst/>
            <a:ahLst/>
            <a:cxnLst/>
            <a:rect l="l" t="t" r="r" b="b"/>
            <a:pathLst>
              <a:path w="4248785" h="405764">
                <a:moveTo>
                  <a:pt x="0" y="405498"/>
                </a:moveTo>
                <a:lnTo>
                  <a:pt x="4248531" y="405498"/>
                </a:lnTo>
                <a:lnTo>
                  <a:pt x="4248531" y="0"/>
                </a:lnTo>
                <a:lnTo>
                  <a:pt x="0" y="0"/>
                </a:lnTo>
                <a:lnTo>
                  <a:pt x="0" y="40549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9514" y="3190252"/>
            <a:ext cx="4248785" cy="405765"/>
          </a:xfrm>
          <a:custGeom>
            <a:avLst/>
            <a:gdLst/>
            <a:ahLst/>
            <a:cxnLst/>
            <a:rect l="l" t="t" r="r" b="b"/>
            <a:pathLst>
              <a:path w="4248785" h="405764">
                <a:moveTo>
                  <a:pt x="0" y="405498"/>
                </a:moveTo>
                <a:lnTo>
                  <a:pt x="4248531" y="405498"/>
                </a:lnTo>
                <a:lnTo>
                  <a:pt x="4248531" y="0"/>
                </a:lnTo>
                <a:lnTo>
                  <a:pt x="0" y="0"/>
                </a:lnTo>
                <a:lnTo>
                  <a:pt x="0" y="40549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24355" y="3653790"/>
            <a:ext cx="1959101" cy="5821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72361" y="3640835"/>
            <a:ext cx="1975104" cy="7223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84300" y="3694252"/>
            <a:ext cx="1838960" cy="462280"/>
          </a:xfrm>
          <a:custGeom>
            <a:avLst/>
            <a:gdLst/>
            <a:ahLst/>
            <a:cxnLst/>
            <a:rect l="l" t="t" r="r" b="b"/>
            <a:pathLst>
              <a:path w="1838960" h="462279">
                <a:moveTo>
                  <a:pt x="0" y="461670"/>
                </a:moveTo>
                <a:lnTo>
                  <a:pt x="1838833" y="461670"/>
                </a:lnTo>
                <a:lnTo>
                  <a:pt x="1838833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84300" y="3694252"/>
            <a:ext cx="1838960" cy="462280"/>
          </a:xfrm>
          <a:custGeom>
            <a:avLst/>
            <a:gdLst/>
            <a:ahLst/>
            <a:cxnLst/>
            <a:rect l="l" t="t" r="r" b="b"/>
            <a:pathLst>
              <a:path w="1838960" h="462279">
                <a:moveTo>
                  <a:pt x="0" y="461670"/>
                </a:moveTo>
                <a:lnTo>
                  <a:pt x="1838833" y="461670"/>
                </a:lnTo>
                <a:lnTo>
                  <a:pt x="1838833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58318" y="3182620"/>
            <a:ext cx="4056379" cy="940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i="1" spc="450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sz="3300" i="1" spc="209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7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200" spc="-5" dirty="0">
                <a:solidFill>
                  <a:srgbClr val="FFFFFF"/>
                </a:solidFill>
                <a:latin typeface="Cambria Math"/>
                <a:cs typeface="Cambria Math"/>
              </a:rPr>
              <a:t>𝜇</a:t>
            </a:r>
            <a:r>
              <a:rPr sz="2400" spc="240" baseline="-15625" dirty="0">
                <a:solidFill>
                  <a:srgbClr val="FFFFFF"/>
                </a:solidFill>
                <a:latin typeface="Cambria Math"/>
                <a:cs typeface="Cambria Math"/>
              </a:rPr>
              <a:t>𝑘</a:t>
            </a:r>
            <a:r>
              <a:rPr sz="2400" spc="-307" baseline="-156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200" i="1" spc="175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200">
              <a:latin typeface="Cordia New"/>
              <a:cs typeface="Cordia New"/>
            </a:endParaRPr>
          </a:p>
          <a:p>
            <a:pPr marL="34925" algn="ctr">
              <a:lnSpc>
                <a:spcPct val="100000"/>
              </a:lnSpc>
              <a:spcBef>
                <a:spcPts val="1380"/>
              </a:spcBef>
            </a:pPr>
            <a:r>
              <a:rPr sz="2400" spc="-365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625" baseline="-15873" dirty="0">
                <a:solidFill>
                  <a:srgbClr val="FFFFFF"/>
                </a:solidFill>
                <a:latin typeface="Cambria Math"/>
                <a:cs typeface="Cambria Math"/>
              </a:rPr>
              <a:t>𝒌 </a:t>
            </a:r>
            <a:r>
              <a:rPr sz="2625" spc="-7" baseline="-15873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400" spc="13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mbria Math"/>
                <a:cs typeface="Cambria Math"/>
              </a:rPr>
              <a:t>𝝁</a:t>
            </a:r>
            <a:r>
              <a:rPr sz="2625" baseline="-15873" dirty="0">
                <a:solidFill>
                  <a:srgbClr val="FFFFFF"/>
                </a:solidFill>
                <a:latin typeface="Cambria Math"/>
                <a:cs typeface="Cambria Math"/>
              </a:rPr>
              <a:t>𝒌 </a:t>
            </a:r>
            <a:r>
              <a:rPr sz="2625" spc="-202" baseline="-15873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∙ 𝑵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588764" y="1570482"/>
            <a:ext cx="110489" cy="315086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44009" y="1591563"/>
            <a:ext cx="0" cy="3068955"/>
          </a:xfrm>
          <a:custGeom>
            <a:avLst/>
            <a:gdLst/>
            <a:ahLst/>
            <a:cxnLst/>
            <a:rect l="l" t="t" r="r" b="b"/>
            <a:pathLst>
              <a:path h="3068954">
                <a:moveTo>
                  <a:pt x="0" y="0"/>
                </a:moveTo>
                <a:lnTo>
                  <a:pt x="0" y="3068421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26202" y="1634489"/>
            <a:ext cx="2879598" cy="115443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39967" y="1590294"/>
            <a:ext cx="2127504" cy="129997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486400" y="1674787"/>
            <a:ext cx="2759075" cy="1034415"/>
          </a:xfrm>
          <a:custGeom>
            <a:avLst/>
            <a:gdLst/>
            <a:ahLst/>
            <a:cxnLst/>
            <a:rect l="l" t="t" r="r" b="b"/>
            <a:pathLst>
              <a:path w="2759075" h="1034414">
                <a:moveTo>
                  <a:pt x="0" y="1034122"/>
                </a:moveTo>
                <a:lnTo>
                  <a:pt x="2758821" y="1034122"/>
                </a:lnTo>
                <a:lnTo>
                  <a:pt x="2758821" y="0"/>
                </a:lnTo>
                <a:lnTo>
                  <a:pt x="0" y="0"/>
                </a:lnTo>
                <a:lnTo>
                  <a:pt x="0" y="1034122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86400" y="1674787"/>
            <a:ext cx="2759075" cy="1034415"/>
          </a:xfrm>
          <a:custGeom>
            <a:avLst/>
            <a:gdLst/>
            <a:ahLst/>
            <a:cxnLst/>
            <a:rect l="l" t="t" r="r" b="b"/>
            <a:pathLst>
              <a:path w="2759075" h="1034414">
                <a:moveTo>
                  <a:pt x="0" y="1034122"/>
                </a:moveTo>
                <a:lnTo>
                  <a:pt x="2758821" y="1034122"/>
                </a:lnTo>
                <a:lnTo>
                  <a:pt x="2758821" y="0"/>
                </a:lnTo>
                <a:lnTo>
                  <a:pt x="0" y="0"/>
                </a:lnTo>
                <a:lnTo>
                  <a:pt x="0" y="103412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036564" y="1662429"/>
            <a:ext cx="1658620" cy="998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505"/>
              </a:lnSpc>
            </a:pP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475" dirty="0">
                <a:solidFill>
                  <a:srgbClr val="FFFFFF"/>
                </a:solidFill>
                <a:latin typeface="Cordia New"/>
                <a:cs typeface="Cordia New"/>
              </a:rPr>
              <a:t>ผ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ู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204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endParaRPr sz="2200">
              <a:latin typeface="Cordia New"/>
              <a:cs typeface="Cordia New"/>
            </a:endParaRPr>
          </a:p>
          <a:p>
            <a:pPr marR="6350" algn="ctr">
              <a:lnSpc>
                <a:spcPts val="2605"/>
              </a:lnSpc>
            </a:pPr>
            <a:r>
              <a:rPr sz="2400" spc="-5" dirty="0">
                <a:solidFill>
                  <a:srgbClr val="FFFF00"/>
                </a:solidFill>
                <a:latin typeface="Cambria Math"/>
                <a:cs typeface="Cambria Math"/>
              </a:rPr>
              <a:t>𝝁</a:t>
            </a:r>
            <a:r>
              <a:rPr sz="2625" spc="-630" baseline="-15873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2625" baseline="-15873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625" spc="-15" baseline="-15873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FFFF00"/>
                </a:solidFill>
                <a:latin typeface="Cambria Math"/>
                <a:cs typeface="Cambria Math"/>
              </a:rPr>
              <a:t>&gt;</a:t>
            </a:r>
            <a:r>
              <a:rPr sz="2400" spc="140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Cambria Math"/>
                <a:cs typeface="Cambria Math"/>
              </a:rPr>
              <a:t>𝝁</a:t>
            </a:r>
            <a:r>
              <a:rPr sz="2625" baseline="-15873" dirty="0">
                <a:solidFill>
                  <a:srgbClr val="FFFF00"/>
                </a:solidFill>
                <a:latin typeface="Cambria Math"/>
                <a:cs typeface="Cambria Math"/>
              </a:rPr>
              <a:t>𝒌</a:t>
            </a:r>
            <a:endParaRPr sz="2625" baseline="-15873">
              <a:latin typeface="Cambria Math"/>
              <a:cs typeface="Cambria Math"/>
            </a:endParaRPr>
          </a:p>
          <a:p>
            <a:pPr algn="ctr">
              <a:lnSpc>
                <a:spcPts val="2495"/>
              </a:lnSpc>
            </a:pP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เสมอ</a:t>
            </a:r>
            <a:endParaRPr sz="2200">
              <a:latin typeface="Cordia New"/>
              <a:cs typeface="Cordia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3934" y="151638"/>
            <a:ext cx="5480685" cy="929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5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27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5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Frictional</a:t>
            </a:r>
            <a:r>
              <a:rPr sz="2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force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spc="5" dirty="0"/>
              <a:t> </a:t>
            </a:r>
            <a:r>
              <a:rPr dirty="0"/>
              <a:t>:</a:t>
            </a:r>
            <a:r>
              <a:rPr spc="5" dirty="0"/>
              <a:t> @</a:t>
            </a:r>
            <a:r>
              <a:rPr spc="-5" dirty="0"/>
              <a:t>tum</a:t>
            </a:r>
            <a:r>
              <a:rPr spc="-10" dirty="0"/>
              <a:t>t</a:t>
            </a:r>
            <a:r>
              <a:rPr spc="-5" dirty="0"/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323532" y="1606283"/>
            <a:ext cx="2782062" cy="11397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9245" y="1592059"/>
            <a:ext cx="2811145" cy="1168400"/>
          </a:xfrm>
          <a:custGeom>
            <a:avLst/>
            <a:gdLst/>
            <a:ahLst/>
            <a:cxnLst/>
            <a:rect l="l" t="t" r="r" b="b"/>
            <a:pathLst>
              <a:path w="2811145" h="1168400">
                <a:moveTo>
                  <a:pt x="0" y="1168285"/>
                </a:moveTo>
                <a:lnTo>
                  <a:pt x="2810637" y="1168285"/>
                </a:lnTo>
                <a:lnTo>
                  <a:pt x="2810637" y="0"/>
                </a:lnTo>
                <a:lnTo>
                  <a:pt x="0" y="0"/>
                </a:lnTo>
                <a:lnTo>
                  <a:pt x="0" y="1168285"/>
                </a:lnTo>
                <a:close/>
              </a:path>
            </a:pathLst>
          </a:custGeom>
          <a:ln w="28575">
            <a:solidFill>
              <a:srgbClr val="C0504D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9634" y="2963417"/>
            <a:ext cx="3303270" cy="11353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200" y="2919222"/>
            <a:ext cx="3467100" cy="12725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9514" y="3003791"/>
            <a:ext cx="3183255" cy="1015365"/>
          </a:xfrm>
          <a:custGeom>
            <a:avLst/>
            <a:gdLst/>
            <a:ahLst/>
            <a:cxnLst/>
            <a:rect l="l" t="t" r="r" b="b"/>
            <a:pathLst>
              <a:path w="3183254" h="1015364">
                <a:moveTo>
                  <a:pt x="0" y="1014895"/>
                </a:moveTo>
                <a:lnTo>
                  <a:pt x="3183255" y="1014895"/>
                </a:lnTo>
                <a:lnTo>
                  <a:pt x="3183255" y="0"/>
                </a:lnTo>
                <a:lnTo>
                  <a:pt x="0" y="0"/>
                </a:lnTo>
                <a:lnTo>
                  <a:pt x="0" y="1014895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9514" y="3003791"/>
            <a:ext cx="3183255" cy="1015365"/>
          </a:xfrm>
          <a:custGeom>
            <a:avLst/>
            <a:gdLst/>
            <a:ahLst/>
            <a:cxnLst/>
            <a:rect l="l" t="t" r="r" b="b"/>
            <a:pathLst>
              <a:path w="3183254" h="1015364">
                <a:moveTo>
                  <a:pt x="0" y="1014895"/>
                </a:moveTo>
                <a:lnTo>
                  <a:pt x="3183255" y="1014895"/>
                </a:lnTo>
                <a:lnTo>
                  <a:pt x="3183255" y="0"/>
                </a:lnTo>
                <a:lnTo>
                  <a:pt x="0" y="0"/>
                </a:lnTo>
                <a:lnTo>
                  <a:pt x="0" y="1014895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31335" y="1606270"/>
            <a:ext cx="4341495" cy="869950"/>
          </a:xfrm>
          <a:custGeom>
            <a:avLst/>
            <a:gdLst/>
            <a:ahLst/>
            <a:cxnLst/>
            <a:rect l="l" t="t" r="r" b="b"/>
            <a:pathLst>
              <a:path w="4341495" h="869950">
                <a:moveTo>
                  <a:pt x="0" y="869340"/>
                </a:moveTo>
                <a:lnTo>
                  <a:pt x="4340987" y="869340"/>
                </a:lnTo>
                <a:lnTo>
                  <a:pt x="4340987" y="0"/>
                </a:lnTo>
                <a:lnTo>
                  <a:pt x="0" y="0"/>
                </a:lnTo>
                <a:lnTo>
                  <a:pt x="0" y="869340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58318" y="1105661"/>
            <a:ext cx="7388225" cy="139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i="1" spc="330" dirty="0">
                <a:solidFill>
                  <a:srgbClr val="FFFFFF"/>
                </a:solidFill>
                <a:latin typeface="Cordia New"/>
                <a:cs typeface="Cordia New"/>
              </a:rPr>
              <a:t>7.</a:t>
            </a:r>
            <a:r>
              <a:rPr sz="2200" i="1" spc="445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400" dirty="0">
                <a:solidFill>
                  <a:srgbClr val="FFFFFF"/>
                </a:solidFill>
                <a:latin typeface="Cordia New"/>
                <a:cs typeface="Cordia New"/>
              </a:rPr>
              <a:t>ณ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300" i="1" spc="135" baseline="-12626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ออ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35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endParaRPr sz="2200">
              <a:latin typeface="Cordia New"/>
              <a:cs typeface="Cordia New"/>
            </a:endParaRPr>
          </a:p>
          <a:p>
            <a:pPr marL="3664585" marR="6350">
              <a:lnSpc>
                <a:spcPct val="118500"/>
              </a:lnSpc>
              <a:spcBef>
                <a:spcPts val="1120"/>
              </a:spcBef>
              <a:tabLst>
                <a:tab pos="4065270" algn="l"/>
              </a:tabLst>
            </a:pPr>
            <a:r>
              <a:rPr sz="2000" spc="-60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3000" i="1" spc="307" baseline="-11111" dirty="0">
                <a:solidFill>
                  <a:srgbClr val="FFFF00"/>
                </a:solidFill>
                <a:latin typeface="Cordia New"/>
                <a:cs typeface="Cordia New"/>
              </a:rPr>
              <a:t>ฉุด</a:t>
            </a:r>
            <a:r>
              <a:rPr sz="3000" i="1" spc="300" baseline="-11111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spc="-15" dirty="0">
                <a:solidFill>
                  <a:srgbClr val="FFFF00"/>
                </a:solidFill>
                <a:latin typeface="Cambria Math"/>
                <a:cs typeface="Cambria Math"/>
              </a:rPr>
              <a:t>&lt;</a:t>
            </a:r>
            <a:r>
              <a:rPr sz="2000" spc="120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000" spc="-300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2175" spc="-525" baseline="-15325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2175" baseline="-15325" dirty="0">
                <a:solidFill>
                  <a:srgbClr val="FFFF00"/>
                </a:solidFill>
                <a:latin typeface="Cambria Math"/>
                <a:cs typeface="Cambria Math"/>
              </a:rPr>
              <a:t>(</a:t>
            </a:r>
            <a:r>
              <a:rPr sz="2175" spc="322" baseline="-15325" dirty="0">
                <a:solidFill>
                  <a:srgbClr val="FFFF00"/>
                </a:solidFill>
                <a:latin typeface="Cambria Math"/>
                <a:cs typeface="Cambria Math"/>
              </a:rPr>
              <a:t>�𝒂</a:t>
            </a:r>
            <a:r>
              <a:rPr sz="2175" spc="315" baseline="-15325" dirty="0">
                <a:solidFill>
                  <a:srgbClr val="FFFF00"/>
                </a:solidFill>
                <a:latin typeface="Cambria Math"/>
                <a:cs typeface="Cambria Math"/>
              </a:rPr>
              <a:t>𝒙</a:t>
            </a:r>
            <a:r>
              <a:rPr sz="2175" baseline="-15325" dirty="0">
                <a:solidFill>
                  <a:srgbClr val="FFFF00"/>
                </a:solidFill>
                <a:latin typeface="Cambria Math"/>
                <a:cs typeface="Cambria Math"/>
              </a:rPr>
              <a:t>) </a:t>
            </a:r>
            <a:r>
              <a:rPr sz="2175" spc="-15" baseline="-15325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30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000" i="1" spc="-53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204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2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90" dirty="0">
                <a:solidFill>
                  <a:srgbClr val="FFFFFF"/>
                </a:solidFill>
                <a:latin typeface="Cordia New"/>
                <a:cs typeface="Cordia New"/>
              </a:rPr>
              <a:t>ลอ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-334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30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000" i="1" spc="21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-202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spc="-300" dirty="0">
                <a:solidFill>
                  <a:srgbClr val="F79546"/>
                </a:solidFill>
                <a:latin typeface="Cambria Math"/>
                <a:cs typeface="Cambria Math"/>
              </a:rPr>
              <a:t>�</a:t>
            </a:r>
            <a:r>
              <a:rPr sz="3000" i="1" spc="412" baseline="-34722" dirty="0">
                <a:solidFill>
                  <a:srgbClr val="F79546"/>
                </a:solidFill>
                <a:latin typeface="Cordia New"/>
                <a:cs typeface="Cordia New"/>
              </a:rPr>
              <a:t>ขณะ</a:t>
            </a:r>
            <a:r>
              <a:rPr sz="3000" i="1" spc="300" baseline="-34722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3000" i="1" baseline="-34722" dirty="0">
                <a:solidFill>
                  <a:srgbClr val="F79546"/>
                </a:solidFill>
                <a:latin typeface="Cordia New"/>
                <a:cs typeface="Cordia New"/>
              </a:rPr>
              <a:t>ั</a:t>
            </a:r>
            <a:r>
              <a:rPr sz="3000" i="1" spc="60" baseline="-34722" dirty="0">
                <a:solidFill>
                  <a:srgbClr val="F79546"/>
                </a:solidFill>
                <a:latin typeface="Cordia New"/>
                <a:cs typeface="Cordia New"/>
              </a:rPr>
              <a:t>้</a:t>
            </a:r>
            <a:r>
              <a:rPr sz="3000" i="1" spc="367" baseline="-34722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3000" i="1" spc="284" baseline="-34722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000" spc="-15" dirty="0">
                <a:solidFill>
                  <a:srgbClr val="F79546"/>
                </a:solidFill>
                <a:latin typeface="Cambria Math"/>
                <a:cs typeface="Cambria Math"/>
              </a:rPr>
              <a:t>=</a:t>
            </a:r>
            <a:r>
              <a:rPr sz="2000" spc="114" dirty="0">
                <a:solidFill>
                  <a:srgbClr val="F79546"/>
                </a:solidFill>
                <a:latin typeface="Cambria Math"/>
                <a:cs typeface="Cambria Math"/>
              </a:rPr>
              <a:t> </a:t>
            </a:r>
            <a:r>
              <a:rPr sz="2000" spc="-60" dirty="0">
                <a:solidFill>
                  <a:srgbClr val="F79546"/>
                </a:solidFill>
                <a:latin typeface="Cambria Math"/>
                <a:cs typeface="Cambria Math"/>
              </a:rPr>
              <a:t>�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2034" y="3029204"/>
            <a:ext cx="2998470" cy="977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algn="ctr">
              <a:lnSpc>
                <a:spcPts val="2380"/>
              </a:lnSpc>
            </a:pP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16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 </a:t>
            </a:r>
            <a:r>
              <a:rPr sz="2200" i="1" spc="8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05" dirty="0">
                <a:solidFill>
                  <a:srgbClr val="FFFFFF"/>
                </a:solidFill>
                <a:latin typeface="Cordia New"/>
                <a:cs typeface="Cordia New"/>
              </a:rPr>
              <a:t>ยบ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30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ฉ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345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200" i="1" spc="18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sz="2200" i="1" spc="2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2200" i="1" spc="1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spc="30" dirty="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sz="2175" spc="-89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s</a:t>
            </a:r>
            <a:r>
              <a:rPr sz="2175" spc="-135" baseline="-21072" dirty="0">
                <a:solidFill>
                  <a:srgbClr val="FFFFFF"/>
                </a:solidFill>
                <a:latin typeface="Lucida Sans Unicode"/>
                <a:cs typeface="Lucida Sans Unicode"/>
              </a:rPr>
              <a:t>(max)</a:t>
            </a:r>
            <a:endParaRPr sz="2175" baseline="-21072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31335" y="2571724"/>
            <a:ext cx="4341495" cy="869950"/>
          </a:xfrm>
          <a:custGeom>
            <a:avLst/>
            <a:gdLst/>
            <a:ahLst/>
            <a:cxnLst/>
            <a:rect l="l" t="t" r="r" b="b"/>
            <a:pathLst>
              <a:path w="4341495" h="869950">
                <a:moveTo>
                  <a:pt x="0" y="869340"/>
                </a:moveTo>
                <a:lnTo>
                  <a:pt x="4340987" y="869340"/>
                </a:lnTo>
                <a:lnTo>
                  <a:pt x="4340987" y="0"/>
                </a:lnTo>
                <a:lnTo>
                  <a:pt x="0" y="0"/>
                </a:lnTo>
                <a:lnTo>
                  <a:pt x="0" y="869340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910329" y="2605532"/>
            <a:ext cx="3832860" cy="856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60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3000" i="1" spc="307" baseline="-11111" dirty="0">
                <a:solidFill>
                  <a:srgbClr val="FFFF00"/>
                </a:solidFill>
                <a:latin typeface="Cordia New"/>
                <a:cs typeface="Cordia New"/>
              </a:rPr>
              <a:t>ฉุด</a:t>
            </a:r>
            <a:r>
              <a:rPr sz="3000" i="1" spc="292" baseline="-11111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dirty="0">
                <a:solidFill>
                  <a:srgbClr val="FFFF00"/>
                </a:solidFill>
                <a:latin typeface="Cambria Math"/>
                <a:cs typeface="Cambria Math"/>
              </a:rPr>
              <a:t>=</a:t>
            </a:r>
            <a:r>
              <a:rPr sz="2000" spc="125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000" spc="-300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2175" spc="-532" baseline="-15325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2175" baseline="-15325" dirty="0">
                <a:solidFill>
                  <a:srgbClr val="FFFF00"/>
                </a:solidFill>
                <a:latin typeface="Cambria Math"/>
                <a:cs typeface="Cambria Math"/>
              </a:rPr>
              <a:t>(</a:t>
            </a:r>
            <a:r>
              <a:rPr sz="2175" spc="322" baseline="-15325" dirty="0">
                <a:solidFill>
                  <a:srgbClr val="FFFF00"/>
                </a:solidFill>
                <a:latin typeface="Cambria Math"/>
                <a:cs typeface="Cambria Math"/>
              </a:rPr>
              <a:t>�𝒂</a:t>
            </a:r>
            <a:r>
              <a:rPr sz="2175" spc="307" baseline="-15325" dirty="0">
                <a:solidFill>
                  <a:srgbClr val="FFFF00"/>
                </a:solidFill>
                <a:latin typeface="Cambria Math"/>
                <a:cs typeface="Cambria Math"/>
              </a:rPr>
              <a:t>𝒙</a:t>
            </a:r>
            <a:r>
              <a:rPr sz="2175" baseline="-15325" dirty="0">
                <a:solidFill>
                  <a:srgbClr val="FFFF00"/>
                </a:solidFill>
                <a:latin typeface="Cambria Math"/>
                <a:cs typeface="Cambria Math"/>
              </a:rPr>
              <a:t>) </a:t>
            </a:r>
            <a:r>
              <a:rPr sz="2175" spc="-15" baseline="-15325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30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12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9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ิ่</a:t>
            </a:r>
            <a:r>
              <a:rPr sz="2000" i="1" spc="24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000" i="1" spc="2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1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4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spc="-295" dirty="0">
                <a:solidFill>
                  <a:srgbClr val="F79546"/>
                </a:solidFill>
                <a:latin typeface="Cambria Math"/>
                <a:cs typeface="Cambria Math"/>
              </a:rPr>
              <a:t>�</a:t>
            </a:r>
            <a:r>
              <a:rPr sz="3000" i="1" spc="412" baseline="-34722" dirty="0">
                <a:solidFill>
                  <a:srgbClr val="F79546"/>
                </a:solidFill>
                <a:latin typeface="Cordia New"/>
                <a:cs typeface="Cordia New"/>
              </a:rPr>
              <a:t>ขณะ</a:t>
            </a:r>
            <a:r>
              <a:rPr sz="3000" i="1" spc="300" baseline="-34722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3000" i="1" baseline="-34722" dirty="0">
                <a:solidFill>
                  <a:srgbClr val="F79546"/>
                </a:solidFill>
                <a:latin typeface="Cordia New"/>
                <a:cs typeface="Cordia New"/>
              </a:rPr>
              <a:t>ั</a:t>
            </a:r>
            <a:r>
              <a:rPr sz="3000" i="1" spc="60" baseline="-34722" dirty="0">
                <a:solidFill>
                  <a:srgbClr val="F79546"/>
                </a:solidFill>
                <a:latin typeface="Cordia New"/>
                <a:cs typeface="Cordia New"/>
              </a:rPr>
              <a:t>้</a:t>
            </a:r>
            <a:r>
              <a:rPr sz="3000" i="1" spc="367" baseline="-34722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3000" i="1" spc="284" baseline="-34722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000" spc="-15" dirty="0">
                <a:solidFill>
                  <a:srgbClr val="F79546"/>
                </a:solidFill>
                <a:latin typeface="Cambria Math"/>
                <a:cs typeface="Cambria Math"/>
              </a:rPr>
              <a:t>=</a:t>
            </a:r>
            <a:r>
              <a:rPr sz="2000" spc="114" dirty="0">
                <a:solidFill>
                  <a:srgbClr val="F79546"/>
                </a:solidFill>
                <a:latin typeface="Cambria Math"/>
                <a:cs typeface="Cambria Math"/>
              </a:rPr>
              <a:t> </a:t>
            </a:r>
            <a:r>
              <a:rPr sz="2000" spc="-300" dirty="0">
                <a:solidFill>
                  <a:srgbClr val="F79546"/>
                </a:solidFill>
                <a:latin typeface="Cambria Math"/>
                <a:cs typeface="Cambria Math"/>
              </a:rPr>
              <a:t>�</a:t>
            </a:r>
            <a:r>
              <a:rPr sz="2175" spc="-517" baseline="-15325" dirty="0">
                <a:solidFill>
                  <a:srgbClr val="F79546"/>
                </a:solidFill>
                <a:latin typeface="Cambria Math"/>
                <a:cs typeface="Cambria Math"/>
              </a:rPr>
              <a:t>�</a:t>
            </a:r>
            <a:r>
              <a:rPr sz="2175" baseline="-15325" dirty="0">
                <a:solidFill>
                  <a:srgbClr val="F79546"/>
                </a:solidFill>
                <a:latin typeface="Cambria Math"/>
                <a:cs typeface="Cambria Math"/>
              </a:rPr>
              <a:t>(</a:t>
            </a:r>
            <a:r>
              <a:rPr sz="2175" spc="322" baseline="-15325" dirty="0">
                <a:solidFill>
                  <a:srgbClr val="F79546"/>
                </a:solidFill>
                <a:latin typeface="Cambria Math"/>
                <a:cs typeface="Cambria Math"/>
              </a:rPr>
              <a:t>�𝒂</a:t>
            </a:r>
            <a:r>
              <a:rPr sz="2175" spc="315" baseline="-15325" dirty="0">
                <a:solidFill>
                  <a:srgbClr val="F79546"/>
                </a:solidFill>
                <a:latin typeface="Cambria Math"/>
                <a:cs typeface="Cambria Math"/>
              </a:rPr>
              <a:t>𝒙</a:t>
            </a:r>
            <a:r>
              <a:rPr sz="2175" baseline="-15325" dirty="0">
                <a:solidFill>
                  <a:srgbClr val="F79546"/>
                </a:solidFill>
                <a:latin typeface="Cambria Math"/>
                <a:cs typeface="Cambria Math"/>
              </a:rPr>
              <a:t>)</a:t>
            </a:r>
            <a:endParaRPr sz="2175" baseline="-15325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31335" y="3545916"/>
            <a:ext cx="4341495" cy="869950"/>
          </a:xfrm>
          <a:custGeom>
            <a:avLst/>
            <a:gdLst/>
            <a:ahLst/>
            <a:cxnLst/>
            <a:rect l="l" t="t" r="r" b="b"/>
            <a:pathLst>
              <a:path w="4341495" h="869950">
                <a:moveTo>
                  <a:pt x="0" y="869340"/>
                </a:moveTo>
                <a:lnTo>
                  <a:pt x="4340987" y="869340"/>
                </a:lnTo>
                <a:lnTo>
                  <a:pt x="4340987" y="0"/>
                </a:lnTo>
                <a:lnTo>
                  <a:pt x="0" y="0"/>
                </a:lnTo>
                <a:lnTo>
                  <a:pt x="0" y="869340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910329" y="3522929"/>
            <a:ext cx="3975735" cy="913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18600"/>
              </a:lnSpc>
            </a:pPr>
            <a:r>
              <a:rPr sz="2000" spc="-60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3000" i="1" spc="307" baseline="-11111" dirty="0">
                <a:solidFill>
                  <a:srgbClr val="FFFF00"/>
                </a:solidFill>
                <a:latin typeface="Cordia New"/>
                <a:cs typeface="Cordia New"/>
              </a:rPr>
              <a:t>ฉุด</a:t>
            </a:r>
            <a:r>
              <a:rPr sz="3000" i="1" spc="300" baseline="-11111" dirty="0">
                <a:solidFill>
                  <a:srgbClr val="FFFF00"/>
                </a:solidFill>
                <a:latin typeface="Cordia New"/>
                <a:cs typeface="Cordia New"/>
              </a:rPr>
              <a:t> </a:t>
            </a:r>
            <a:r>
              <a:rPr sz="2000" spc="-15" dirty="0">
                <a:solidFill>
                  <a:srgbClr val="FFFF00"/>
                </a:solidFill>
                <a:latin typeface="Cambria Math"/>
                <a:cs typeface="Cambria Math"/>
              </a:rPr>
              <a:t>&gt;</a:t>
            </a:r>
            <a:r>
              <a:rPr sz="2000" spc="120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000" spc="-300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2175" spc="-525" baseline="-15325" dirty="0">
                <a:solidFill>
                  <a:srgbClr val="FFFF00"/>
                </a:solidFill>
                <a:latin typeface="Cambria Math"/>
                <a:cs typeface="Cambria Math"/>
              </a:rPr>
              <a:t>�</a:t>
            </a:r>
            <a:r>
              <a:rPr sz="2175" baseline="-15325" dirty="0">
                <a:solidFill>
                  <a:srgbClr val="FFFF00"/>
                </a:solidFill>
                <a:latin typeface="Cambria Math"/>
                <a:cs typeface="Cambria Math"/>
              </a:rPr>
              <a:t>(</a:t>
            </a:r>
            <a:r>
              <a:rPr sz="2175" spc="322" baseline="-15325" dirty="0">
                <a:solidFill>
                  <a:srgbClr val="FFFF00"/>
                </a:solidFill>
                <a:latin typeface="Cambria Math"/>
                <a:cs typeface="Cambria Math"/>
              </a:rPr>
              <a:t>�𝒂</a:t>
            </a:r>
            <a:r>
              <a:rPr sz="2175" spc="315" baseline="-15325" dirty="0">
                <a:solidFill>
                  <a:srgbClr val="FFFF00"/>
                </a:solidFill>
                <a:latin typeface="Cambria Math"/>
                <a:cs typeface="Cambria Math"/>
              </a:rPr>
              <a:t>𝒙</a:t>
            </a:r>
            <a:r>
              <a:rPr sz="2175" baseline="-15325" dirty="0">
                <a:solidFill>
                  <a:srgbClr val="FFFF00"/>
                </a:solidFill>
                <a:latin typeface="Cambria Math"/>
                <a:cs typeface="Cambria Math"/>
              </a:rPr>
              <a:t>) </a:t>
            </a:r>
            <a:r>
              <a:rPr sz="2175" spc="-15" baseline="-15325" dirty="0">
                <a:solidFill>
                  <a:srgbClr val="FFFF00"/>
                </a:solidFill>
                <a:latin typeface="Cambria Math"/>
                <a:cs typeface="Cambria Math"/>
              </a:rPr>
              <a:t> </a:t>
            </a:r>
            <a:r>
              <a:rPr sz="2000" i="1" spc="315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000" i="1" spc="4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30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5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32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000" i="1" spc="31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000" i="1" spc="145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000" i="1" spc="27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000" i="1" spc="225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000" i="1" spc="-2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000" i="1" spc="-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000" i="1" spc="114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305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000" i="1" spc="140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000" i="1" spc="25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000" i="1" baseline="-1250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3000" i="1" spc="-7" baseline="-125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i="1" spc="254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2000" i="1" spc="2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215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000" i="1" spc="23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000" i="1" spc="40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000" i="1" spc="24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000" i="1" spc="1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000" spc="-295" dirty="0">
                <a:solidFill>
                  <a:srgbClr val="F79546"/>
                </a:solidFill>
                <a:latin typeface="Cambria Math"/>
                <a:cs typeface="Cambria Math"/>
              </a:rPr>
              <a:t>�</a:t>
            </a:r>
            <a:r>
              <a:rPr sz="3000" i="1" spc="412" baseline="-34722" dirty="0">
                <a:solidFill>
                  <a:srgbClr val="F79546"/>
                </a:solidFill>
                <a:latin typeface="Cordia New"/>
                <a:cs typeface="Cordia New"/>
              </a:rPr>
              <a:t>ขณะ</a:t>
            </a:r>
            <a:r>
              <a:rPr sz="3000" i="1" spc="300" baseline="-34722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3000" i="1" baseline="-34722" dirty="0">
                <a:solidFill>
                  <a:srgbClr val="F79546"/>
                </a:solidFill>
                <a:latin typeface="Cordia New"/>
                <a:cs typeface="Cordia New"/>
              </a:rPr>
              <a:t>ั</a:t>
            </a:r>
            <a:r>
              <a:rPr sz="3000" i="1" spc="60" baseline="-34722" dirty="0">
                <a:solidFill>
                  <a:srgbClr val="F79546"/>
                </a:solidFill>
                <a:latin typeface="Cordia New"/>
                <a:cs typeface="Cordia New"/>
              </a:rPr>
              <a:t>้</a:t>
            </a:r>
            <a:r>
              <a:rPr sz="3000" i="1" spc="367" baseline="-34722" dirty="0">
                <a:solidFill>
                  <a:srgbClr val="F79546"/>
                </a:solidFill>
                <a:latin typeface="Cordia New"/>
                <a:cs typeface="Cordia New"/>
              </a:rPr>
              <a:t>น</a:t>
            </a:r>
            <a:r>
              <a:rPr sz="3000" i="1" spc="284" baseline="-34722" dirty="0">
                <a:solidFill>
                  <a:srgbClr val="F79546"/>
                </a:solidFill>
                <a:latin typeface="Cordia New"/>
                <a:cs typeface="Cordia New"/>
              </a:rPr>
              <a:t> </a:t>
            </a:r>
            <a:r>
              <a:rPr sz="2000" spc="-15" dirty="0">
                <a:solidFill>
                  <a:srgbClr val="F79546"/>
                </a:solidFill>
                <a:latin typeface="Cambria Math"/>
                <a:cs typeface="Cambria Math"/>
              </a:rPr>
              <a:t>=</a:t>
            </a:r>
            <a:r>
              <a:rPr sz="2000" spc="114" dirty="0">
                <a:solidFill>
                  <a:srgbClr val="F79546"/>
                </a:solidFill>
                <a:latin typeface="Cambria Math"/>
                <a:cs typeface="Cambria Math"/>
              </a:rPr>
              <a:t> </a:t>
            </a:r>
            <a:r>
              <a:rPr sz="2000" spc="-300" dirty="0">
                <a:solidFill>
                  <a:srgbClr val="F79546"/>
                </a:solidFill>
                <a:latin typeface="Cambria Math"/>
                <a:cs typeface="Cambria Math"/>
              </a:rPr>
              <a:t>�</a:t>
            </a:r>
            <a:r>
              <a:rPr sz="2175" baseline="-15325" dirty="0">
                <a:solidFill>
                  <a:srgbClr val="F79546"/>
                </a:solidFill>
                <a:latin typeface="Cambria Math"/>
                <a:cs typeface="Cambria Math"/>
              </a:rPr>
              <a:t>𝒌</a:t>
            </a:r>
            <a:endParaRPr sz="2175" baseline="-15325">
              <a:latin typeface="Cambria Math"/>
              <a:cs typeface="Cambria Math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447" y="1467611"/>
            <a:ext cx="2928366" cy="5257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297" y="1423416"/>
            <a:ext cx="2686812" cy="669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5506" y="1507502"/>
            <a:ext cx="2808605" cy="405765"/>
          </a:xfrm>
          <a:custGeom>
            <a:avLst/>
            <a:gdLst/>
            <a:ahLst/>
            <a:cxnLst/>
            <a:rect l="l" t="t" r="r" b="b"/>
            <a:pathLst>
              <a:path w="2808605" h="405764">
                <a:moveTo>
                  <a:pt x="0" y="405498"/>
                </a:moveTo>
                <a:lnTo>
                  <a:pt x="2808351" y="405498"/>
                </a:lnTo>
                <a:lnTo>
                  <a:pt x="2808351" y="0"/>
                </a:lnTo>
                <a:lnTo>
                  <a:pt x="0" y="0"/>
                </a:lnTo>
                <a:lnTo>
                  <a:pt x="0" y="40549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5506" y="1507502"/>
            <a:ext cx="2808605" cy="405765"/>
          </a:xfrm>
          <a:custGeom>
            <a:avLst/>
            <a:gdLst/>
            <a:ahLst/>
            <a:cxnLst/>
            <a:rect l="l" t="t" r="r" b="b"/>
            <a:pathLst>
              <a:path w="2808605" h="405764">
                <a:moveTo>
                  <a:pt x="0" y="405498"/>
                </a:moveTo>
                <a:lnTo>
                  <a:pt x="2808351" y="405498"/>
                </a:lnTo>
                <a:lnTo>
                  <a:pt x="2808351" y="0"/>
                </a:lnTo>
                <a:lnTo>
                  <a:pt x="0" y="0"/>
                </a:lnTo>
                <a:lnTo>
                  <a:pt x="0" y="40549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4386" y="1495044"/>
            <a:ext cx="2217420" cy="36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i="1" spc="345" dirty="0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ตถุวางบ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ราบ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33934" y="151638"/>
            <a:ext cx="5480685" cy="132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5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27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5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Frictional</a:t>
            </a:r>
            <a:r>
              <a:rPr sz="2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force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459"/>
              </a:spcBef>
            </a:pPr>
            <a:r>
              <a:rPr sz="2200" i="1" spc="330" dirty="0">
                <a:solidFill>
                  <a:srgbClr val="FFFFFF"/>
                </a:solidFill>
                <a:latin typeface="Cordia New"/>
                <a:cs typeface="Cordia New"/>
              </a:rPr>
              <a:t>7.</a:t>
            </a:r>
            <a:r>
              <a:rPr sz="2200" i="1" spc="445" dirty="0">
                <a:solidFill>
                  <a:srgbClr val="FFFFFF"/>
                </a:solidFill>
                <a:latin typeface="Cordia New"/>
                <a:cs typeface="Cordia New"/>
              </a:rPr>
              <a:t>3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มุมของ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วามเ</a:t>
            </a:r>
            <a:r>
              <a:rPr sz="2200" i="1" spc="21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ยด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ทาน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spc="5" dirty="0"/>
              <a:t> </a:t>
            </a:r>
            <a:r>
              <a:rPr dirty="0"/>
              <a:t>:</a:t>
            </a:r>
            <a:r>
              <a:rPr spc="5" dirty="0"/>
              <a:t> @</a:t>
            </a:r>
            <a:r>
              <a:rPr spc="-5" dirty="0"/>
              <a:t>tum</a:t>
            </a:r>
            <a:r>
              <a:rPr spc="-10" dirty="0"/>
              <a:t>t</a:t>
            </a:r>
            <a:r>
              <a:rPr spc="-5" dirty="0"/>
              <a:t>ewphysics</a:t>
            </a:r>
          </a:p>
        </p:txBody>
      </p:sp>
      <p:sp>
        <p:nvSpPr>
          <p:cNvPr id="12" name="object 12"/>
          <p:cNvSpPr/>
          <p:nvPr/>
        </p:nvSpPr>
        <p:spPr>
          <a:xfrm>
            <a:off x="179514" y="2048535"/>
            <a:ext cx="2804795" cy="19697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50055" y="1747011"/>
            <a:ext cx="873125" cy="323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60" dirty="0">
                <a:solidFill>
                  <a:srgbClr val="FFFFFF"/>
                </a:solidFill>
                <a:latin typeface="Cambria Math"/>
                <a:cs typeface="Cambria Math"/>
              </a:rPr>
              <a:t>�𝒂�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𝜽</a:t>
            </a:r>
            <a:r>
              <a:rPr sz="2000" spc="1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69028" y="1554734"/>
            <a:ext cx="218440" cy="685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465">
              <a:lnSpc>
                <a:spcPct val="100000"/>
              </a:lnSpc>
            </a:pPr>
            <a:r>
              <a:rPr sz="2000" spc="-300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endParaRPr sz="20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𝑵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681346" y="1928241"/>
            <a:ext cx="193675" cy="0"/>
          </a:xfrm>
          <a:custGeom>
            <a:avLst/>
            <a:gdLst/>
            <a:ahLst/>
            <a:cxnLst/>
            <a:rect l="l" t="t" r="r" b="b"/>
            <a:pathLst>
              <a:path w="193675">
                <a:moveTo>
                  <a:pt x="0" y="0"/>
                </a:moveTo>
                <a:lnTo>
                  <a:pt x="193548" y="0"/>
                </a:lnTo>
              </a:path>
            </a:pathLst>
          </a:custGeom>
          <a:ln w="18033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102864" y="2338577"/>
            <a:ext cx="5269230" cy="45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651635" algn="l"/>
              </a:tabLst>
            </a:pP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10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𝜽</a:t>
            </a:r>
            <a:r>
              <a:rPr sz="2400" spc="8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200" i="1" spc="-2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9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	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2200" i="1" spc="-1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8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2200" i="1" spc="350" dirty="0">
                <a:solidFill>
                  <a:srgbClr val="FFFFFF"/>
                </a:solidFill>
                <a:latin typeface="Cordia New"/>
                <a:cs typeface="Cordia New"/>
              </a:rPr>
              <a:t>ตถ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ิ่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15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70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นท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8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2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48532" y="3050539"/>
            <a:ext cx="873760" cy="323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60" dirty="0">
                <a:solidFill>
                  <a:srgbClr val="FFFFFF"/>
                </a:solidFill>
                <a:latin typeface="Cambria Math"/>
                <a:cs typeface="Cambria Math"/>
              </a:rPr>
              <a:t>�𝒂�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𝜽</a:t>
            </a:r>
            <a:r>
              <a:rPr sz="2000" spc="1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67503" y="2858516"/>
            <a:ext cx="661035" cy="360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𝝁</a:t>
            </a:r>
            <a:r>
              <a:rPr sz="2175" spc="-525" baseline="-15325" dirty="0">
                <a:solidFill>
                  <a:srgbClr val="FFFFFF"/>
                </a:solidFill>
                <a:latin typeface="Cambria Math"/>
                <a:cs typeface="Cambria Math"/>
              </a:rPr>
              <a:t>� </a:t>
            </a:r>
            <a:r>
              <a:rPr sz="2175" spc="-157" baseline="-153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mbria Math"/>
                <a:cs typeface="Cambria Math"/>
              </a:rPr>
              <a:t>∙</a:t>
            </a:r>
            <a:r>
              <a:rPr sz="2000" spc="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𝑵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17440" y="3220466"/>
            <a:ext cx="218440" cy="323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𝑵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679822" y="3231642"/>
            <a:ext cx="693420" cy="0"/>
          </a:xfrm>
          <a:custGeom>
            <a:avLst/>
            <a:gdLst/>
            <a:ahLst/>
            <a:cxnLst/>
            <a:rect l="l" t="t" r="r" b="b"/>
            <a:pathLst>
              <a:path w="693420">
                <a:moveTo>
                  <a:pt x="0" y="0"/>
                </a:moveTo>
                <a:lnTo>
                  <a:pt x="693419" y="0"/>
                </a:lnTo>
              </a:path>
            </a:pathLst>
          </a:custGeom>
          <a:ln w="18033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793997" y="3579876"/>
            <a:ext cx="1548384" cy="5204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48100" y="3582161"/>
            <a:ext cx="1552194" cy="6156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53941" y="3620096"/>
            <a:ext cx="1428115" cy="400685"/>
          </a:xfrm>
          <a:custGeom>
            <a:avLst/>
            <a:gdLst/>
            <a:ahLst/>
            <a:cxnLst/>
            <a:rect l="l" t="t" r="r" b="b"/>
            <a:pathLst>
              <a:path w="1428114" h="400685">
                <a:moveTo>
                  <a:pt x="0" y="400113"/>
                </a:moveTo>
                <a:lnTo>
                  <a:pt x="1427861" y="400113"/>
                </a:lnTo>
                <a:lnTo>
                  <a:pt x="1427861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853941" y="3620096"/>
            <a:ext cx="1428115" cy="400685"/>
          </a:xfrm>
          <a:custGeom>
            <a:avLst/>
            <a:gdLst/>
            <a:ahLst/>
            <a:cxnLst/>
            <a:rect l="l" t="t" r="r" b="b"/>
            <a:pathLst>
              <a:path w="1428114" h="400685">
                <a:moveTo>
                  <a:pt x="0" y="400113"/>
                </a:moveTo>
                <a:lnTo>
                  <a:pt x="1427861" y="400113"/>
                </a:lnTo>
                <a:lnTo>
                  <a:pt x="1427861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962653" y="3623564"/>
            <a:ext cx="1210310" cy="360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Cambria Math"/>
                <a:cs typeface="Cambria Math"/>
              </a:rPr>
              <a:t>𝝁</a:t>
            </a:r>
            <a:r>
              <a:rPr sz="2175" spc="-525" baseline="-15325" dirty="0">
                <a:solidFill>
                  <a:srgbClr val="FFFFFF"/>
                </a:solidFill>
                <a:latin typeface="Cambria Math"/>
                <a:cs typeface="Cambria Math"/>
              </a:rPr>
              <a:t>� </a:t>
            </a:r>
            <a:r>
              <a:rPr sz="2175" spc="15" baseline="-153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000" spc="1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260" dirty="0">
                <a:solidFill>
                  <a:srgbClr val="FFFFFF"/>
                </a:solidFill>
                <a:latin typeface="Cambria Math"/>
                <a:cs typeface="Cambria Math"/>
              </a:rPr>
              <a:t>�𝒂</a:t>
            </a:r>
            <a:r>
              <a:rPr sz="2000" spc="-265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000" dirty="0">
                <a:solidFill>
                  <a:srgbClr val="FFFFFF"/>
                </a:solidFill>
                <a:latin typeface="Cambria Math"/>
                <a:cs typeface="Cambria Math"/>
              </a:rPr>
              <a:t>𝜽</a:t>
            </a:r>
            <a:endParaRPr sz="20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447" y="1467611"/>
            <a:ext cx="2928366" cy="5257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297" y="1423416"/>
            <a:ext cx="2797302" cy="6690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5506" y="1507502"/>
            <a:ext cx="2808605" cy="405765"/>
          </a:xfrm>
          <a:custGeom>
            <a:avLst/>
            <a:gdLst/>
            <a:ahLst/>
            <a:cxnLst/>
            <a:rect l="l" t="t" r="r" b="b"/>
            <a:pathLst>
              <a:path w="2808605" h="405764">
                <a:moveTo>
                  <a:pt x="0" y="405498"/>
                </a:moveTo>
                <a:lnTo>
                  <a:pt x="2808351" y="405498"/>
                </a:lnTo>
                <a:lnTo>
                  <a:pt x="2808351" y="0"/>
                </a:lnTo>
                <a:lnTo>
                  <a:pt x="0" y="0"/>
                </a:lnTo>
                <a:lnTo>
                  <a:pt x="0" y="40549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5506" y="1507502"/>
            <a:ext cx="2808605" cy="405765"/>
          </a:xfrm>
          <a:custGeom>
            <a:avLst/>
            <a:gdLst/>
            <a:ahLst/>
            <a:cxnLst/>
            <a:rect l="l" t="t" r="r" b="b"/>
            <a:pathLst>
              <a:path w="2808605" h="405764">
                <a:moveTo>
                  <a:pt x="0" y="405498"/>
                </a:moveTo>
                <a:lnTo>
                  <a:pt x="2808351" y="405498"/>
                </a:lnTo>
                <a:lnTo>
                  <a:pt x="2808351" y="0"/>
                </a:lnTo>
                <a:lnTo>
                  <a:pt x="0" y="0"/>
                </a:lnTo>
                <a:lnTo>
                  <a:pt x="0" y="40549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21352" y="2735452"/>
            <a:ext cx="793750" cy="0"/>
          </a:xfrm>
          <a:custGeom>
            <a:avLst/>
            <a:gdLst/>
            <a:ahLst/>
            <a:cxnLst/>
            <a:rect l="l" t="t" r="r" b="b"/>
            <a:pathLst>
              <a:path w="793750">
                <a:moveTo>
                  <a:pt x="0" y="0"/>
                </a:moveTo>
                <a:lnTo>
                  <a:pt x="793242" y="0"/>
                </a:lnTo>
              </a:path>
            </a:pathLst>
          </a:custGeom>
          <a:ln w="18034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33934" y="151638"/>
            <a:ext cx="8138159" cy="2210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5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27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5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Frictional</a:t>
            </a:r>
            <a:r>
              <a:rPr sz="2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force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73025" marR="3066415" indent="-36195">
              <a:lnSpc>
                <a:spcPct val="116100"/>
              </a:lnSpc>
              <a:spcBef>
                <a:spcPts val="35"/>
              </a:spcBef>
            </a:pPr>
            <a:r>
              <a:rPr sz="2200" i="1" spc="450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455" dirty="0">
                <a:solidFill>
                  <a:srgbClr val="FFFFFF"/>
                </a:solidFill>
                <a:latin typeface="Cordia New"/>
                <a:cs typeface="Cordia New"/>
              </a:rPr>
              <a:t>3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มุมของ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วามเ</a:t>
            </a:r>
            <a:r>
              <a:rPr sz="2200" i="1" spc="21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ยด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ทาน</a:t>
            </a:r>
            <a:r>
              <a:rPr sz="2200" i="1" spc="9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7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Angle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of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fricti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sz="2200" spc="-185" dirty="0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sz="2200" i="1" spc="175" dirty="0">
                <a:solidFill>
                  <a:srgbClr val="FFFFFF"/>
                </a:solidFill>
                <a:latin typeface="Cordia New"/>
                <a:cs typeface="Cordia New"/>
              </a:rPr>
              <a:t>) </a:t>
            </a:r>
            <a:r>
              <a:rPr sz="2200" i="1" spc="450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ตถุวางบ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36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นเ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-195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-309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-937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endParaRPr sz="2200">
              <a:latin typeface="Cordia New"/>
              <a:cs typeface="Cordia New"/>
            </a:endParaRPr>
          </a:p>
          <a:p>
            <a:pPr marL="2880995">
              <a:lnSpc>
                <a:spcPct val="100000"/>
              </a:lnSpc>
              <a:spcBef>
                <a:spcPts val="600"/>
              </a:spcBef>
              <a:tabLst>
                <a:tab pos="3543300" algn="l"/>
                <a:tab pos="4520565" algn="l"/>
                <a:tab pos="4949825" algn="l"/>
                <a:tab pos="5495925" algn="l"/>
                <a:tab pos="6927850" algn="l"/>
              </a:tabLst>
            </a:pP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9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	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𝜽</a:t>
            </a:r>
            <a:r>
              <a:rPr sz="2400" spc="8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200" i="1" spc="-2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9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	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ทท</a:t>
            </a:r>
            <a:r>
              <a:rPr sz="2200" i="1" spc="-78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-125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8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-20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u="sng" spc="13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u="sng" spc="145" dirty="0">
                <a:solidFill>
                  <a:srgbClr val="FFFF00"/>
                </a:solidFill>
                <a:latin typeface="Cordia New"/>
                <a:cs typeface="Cordia New"/>
              </a:rPr>
              <a:t>ริ่มเ</a:t>
            </a:r>
            <a:r>
              <a:rPr sz="2200" i="1" u="sng" spc="320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200" i="1" u="sng" spc="295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200" i="1" u="sng" spc="285" dirty="0">
                <a:solidFill>
                  <a:srgbClr val="FFFF00"/>
                </a:solidFill>
                <a:latin typeface="Cordia New"/>
                <a:cs typeface="Cordia New"/>
              </a:rPr>
              <a:t>อน</a:t>
            </a:r>
            <a:r>
              <a:rPr sz="2200" i="1" u="sng" spc="26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spc="-3679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u="sng" dirty="0">
                <a:solidFill>
                  <a:srgbClr val="FFFF00"/>
                </a:solidFill>
                <a:latin typeface="Cordia New"/>
                <a:cs typeface="Cordia New"/>
              </a:rPr>
              <a:t>ื่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	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2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790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3300" i="1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endParaRPr sz="3300" baseline="-12626">
              <a:latin typeface="Cordia New"/>
              <a:cs typeface="Cordia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spc="5" dirty="0"/>
              <a:t> </a:t>
            </a:r>
            <a:r>
              <a:rPr dirty="0"/>
              <a:t>:</a:t>
            </a:r>
            <a:r>
              <a:rPr spc="5" dirty="0"/>
              <a:t> @</a:t>
            </a:r>
            <a:r>
              <a:rPr spc="-5" dirty="0"/>
              <a:t>tum</a:t>
            </a:r>
            <a:r>
              <a:rPr spc="-10" dirty="0"/>
              <a:t>t</a:t>
            </a:r>
            <a:r>
              <a:rPr spc="-5" dirty="0"/>
              <a:t>ewphysics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111497" y="2554223"/>
            <a:ext cx="551815" cy="360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𝝁</a:t>
            </a:r>
            <a:r>
              <a:rPr sz="2175" spc="-525" baseline="-15325" dirty="0">
                <a:solidFill>
                  <a:srgbClr val="FFFFFF"/>
                </a:solidFill>
                <a:latin typeface="Cambria Math"/>
                <a:cs typeface="Cambria Math"/>
              </a:rPr>
              <a:t>� </a:t>
            </a:r>
            <a:r>
              <a:rPr sz="2175" spc="15" baseline="-153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08905" y="2400300"/>
            <a:ext cx="809625" cy="307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spc="-442" baseline="11111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1450" spc="-345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1450" dirty="0">
                <a:solidFill>
                  <a:srgbClr val="FFFFFF"/>
                </a:solidFill>
                <a:latin typeface="Cambria Math"/>
                <a:cs typeface="Cambria Math"/>
              </a:rPr>
              <a:t>(</a:t>
            </a:r>
            <a:r>
              <a:rPr sz="1450" spc="215" dirty="0">
                <a:solidFill>
                  <a:srgbClr val="FFFFFF"/>
                </a:solidFill>
                <a:latin typeface="Cambria Math"/>
                <a:cs typeface="Cambria Math"/>
              </a:rPr>
              <a:t>�𝒂</a:t>
            </a:r>
            <a:r>
              <a:rPr sz="1450" spc="210" dirty="0">
                <a:solidFill>
                  <a:srgbClr val="FFFFFF"/>
                </a:solidFill>
                <a:latin typeface="Cambria Math"/>
                <a:cs typeface="Cambria Math"/>
              </a:rPr>
              <a:t>𝒙</a:t>
            </a:r>
            <a:r>
              <a:rPr sz="1450" dirty="0">
                <a:solidFill>
                  <a:srgbClr val="FFFFFF"/>
                </a:solidFill>
                <a:latin typeface="Cambria Math"/>
                <a:cs typeface="Cambria Math"/>
              </a:rPr>
              <a:t>)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08626" y="2724150"/>
            <a:ext cx="218440" cy="323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𝑵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15506" y="1991461"/>
            <a:ext cx="2808351" cy="20194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13732" y="3452240"/>
            <a:ext cx="967105" cy="0"/>
          </a:xfrm>
          <a:custGeom>
            <a:avLst/>
            <a:gdLst/>
            <a:ahLst/>
            <a:cxnLst/>
            <a:rect l="l" t="t" r="r" b="b"/>
            <a:pathLst>
              <a:path w="967104">
                <a:moveTo>
                  <a:pt x="0" y="0"/>
                </a:moveTo>
                <a:lnTo>
                  <a:pt x="966977" y="0"/>
                </a:lnTo>
              </a:path>
            </a:pathLst>
          </a:custGeom>
          <a:ln w="18034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45458" y="3952494"/>
            <a:ext cx="1548384" cy="5204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99559" y="3954779"/>
            <a:ext cx="1552193" cy="6156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05402" y="3992498"/>
            <a:ext cx="1428115" cy="400685"/>
          </a:xfrm>
          <a:custGeom>
            <a:avLst/>
            <a:gdLst/>
            <a:ahLst/>
            <a:cxnLst/>
            <a:rect l="l" t="t" r="r" b="b"/>
            <a:pathLst>
              <a:path w="1428114" h="400685">
                <a:moveTo>
                  <a:pt x="0" y="400113"/>
                </a:moveTo>
                <a:lnTo>
                  <a:pt x="1427861" y="400113"/>
                </a:lnTo>
                <a:lnTo>
                  <a:pt x="1427861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05402" y="3992498"/>
            <a:ext cx="1428115" cy="400685"/>
          </a:xfrm>
          <a:custGeom>
            <a:avLst/>
            <a:gdLst/>
            <a:ahLst/>
            <a:cxnLst/>
            <a:rect l="l" t="t" r="r" b="b"/>
            <a:pathLst>
              <a:path w="1428114" h="400685">
                <a:moveTo>
                  <a:pt x="0" y="400113"/>
                </a:moveTo>
                <a:lnTo>
                  <a:pt x="1427861" y="400113"/>
                </a:lnTo>
                <a:lnTo>
                  <a:pt x="1427861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103878" y="3078988"/>
            <a:ext cx="1590040" cy="1276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7220">
              <a:lnSpc>
                <a:spcPct val="100000"/>
              </a:lnSpc>
            </a:pPr>
            <a:r>
              <a:rPr sz="2000" spc="60" dirty="0">
                <a:solidFill>
                  <a:srgbClr val="FFFFFF"/>
                </a:solidFill>
                <a:latin typeface="Cambria Math"/>
                <a:cs typeface="Cambria Math"/>
              </a:rPr>
              <a:t>���𝒊�𝜽</a:t>
            </a:r>
            <a:endParaRPr sz="20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3000" spc="-30" baseline="37500" dirty="0">
                <a:solidFill>
                  <a:srgbClr val="FFFFFF"/>
                </a:solidFill>
                <a:latin typeface="Cambria Math"/>
                <a:cs typeface="Cambria Math"/>
              </a:rPr>
              <a:t>𝝁</a:t>
            </a:r>
            <a:r>
              <a:rPr sz="2175" spc="-525" baseline="36398" dirty="0">
                <a:solidFill>
                  <a:srgbClr val="FFFFFF"/>
                </a:solidFill>
                <a:latin typeface="Cambria Math"/>
                <a:cs typeface="Cambria Math"/>
              </a:rPr>
              <a:t>� </a:t>
            </a:r>
            <a:r>
              <a:rPr sz="2175" spc="15" baseline="36398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000" spc="-22" baseline="375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3000" spc="172" baseline="3750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420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000" spc="415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000" spc="-285" dirty="0">
                <a:solidFill>
                  <a:srgbClr val="FFFFFF"/>
                </a:solidFill>
                <a:latin typeface="Cambria Math"/>
                <a:cs typeface="Cambria Math"/>
              </a:rPr>
              <a:t>𝒄��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𝜽</a:t>
            </a:r>
            <a:endParaRPr sz="2000">
              <a:latin typeface="Cambria Math"/>
              <a:cs typeface="Cambria Math"/>
            </a:endParaRPr>
          </a:p>
          <a:p>
            <a:pPr marL="122555">
              <a:lnSpc>
                <a:spcPct val="100000"/>
              </a:lnSpc>
              <a:spcBef>
                <a:spcPts val="1964"/>
              </a:spcBef>
            </a:pP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𝝁</a:t>
            </a:r>
            <a:r>
              <a:rPr sz="2175" spc="-525" baseline="-15325" dirty="0">
                <a:solidFill>
                  <a:srgbClr val="FFFFFF"/>
                </a:solidFill>
                <a:latin typeface="Cambria Math"/>
                <a:cs typeface="Cambria Math"/>
              </a:rPr>
              <a:t>� </a:t>
            </a:r>
            <a:r>
              <a:rPr sz="2175" spc="15" baseline="-153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000" spc="1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380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000" spc="-375" dirty="0">
                <a:solidFill>
                  <a:srgbClr val="FFFFFF"/>
                </a:solidFill>
                <a:latin typeface="Cambria Math"/>
                <a:cs typeface="Cambria Math"/>
              </a:rPr>
              <a:t>𝒂</a:t>
            </a:r>
            <a:r>
              <a:rPr sz="2000" spc="-45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𝜽</a:t>
            </a:r>
            <a:endParaRPr sz="2000">
              <a:latin typeface="Cambria Math"/>
              <a:cs typeface="Cambria Math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447" y="1467611"/>
            <a:ext cx="2928366" cy="5257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297" y="1423416"/>
            <a:ext cx="2797302" cy="6690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5506" y="1507502"/>
            <a:ext cx="2808605" cy="405765"/>
          </a:xfrm>
          <a:custGeom>
            <a:avLst/>
            <a:gdLst/>
            <a:ahLst/>
            <a:cxnLst/>
            <a:rect l="l" t="t" r="r" b="b"/>
            <a:pathLst>
              <a:path w="2808605" h="405764">
                <a:moveTo>
                  <a:pt x="0" y="405498"/>
                </a:moveTo>
                <a:lnTo>
                  <a:pt x="2808351" y="405498"/>
                </a:lnTo>
                <a:lnTo>
                  <a:pt x="2808351" y="0"/>
                </a:lnTo>
                <a:lnTo>
                  <a:pt x="0" y="0"/>
                </a:lnTo>
                <a:lnTo>
                  <a:pt x="0" y="40549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5506" y="1507502"/>
            <a:ext cx="2808605" cy="405765"/>
          </a:xfrm>
          <a:custGeom>
            <a:avLst/>
            <a:gdLst/>
            <a:ahLst/>
            <a:cxnLst/>
            <a:rect l="l" t="t" r="r" b="b"/>
            <a:pathLst>
              <a:path w="2808605" h="405764">
                <a:moveTo>
                  <a:pt x="0" y="405498"/>
                </a:moveTo>
                <a:lnTo>
                  <a:pt x="2808351" y="405498"/>
                </a:lnTo>
                <a:lnTo>
                  <a:pt x="2808351" y="0"/>
                </a:lnTo>
                <a:lnTo>
                  <a:pt x="0" y="0"/>
                </a:lnTo>
                <a:lnTo>
                  <a:pt x="0" y="40549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38115" y="2721736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4">
                <a:moveTo>
                  <a:pt x="0" y="0"/>
                </a:moveTo>
                <a:lnTo>
                  <a:pt x="265938" y="0"/>
                </a:lnTo>
              </a:path>
            </a:pathLst>
          </a:custGeom>
          <a:ln w="18033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33934" y="151638"/>
            <a:ext cx="7688580" cy="2210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i="1" spc="32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3000" i="1" spc="420" dirty="0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400" dirty="0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sz="3000" i="1" spc="16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3000" i="1" spc="370" dirty="0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sz="3000" i="1" spc="34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3000" i="1" spc="3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90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3000" i="1" spc="39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sz="3000" i="1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3000" i="1" spc="-10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sz="3000" i="1" spc="36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3000" i="1" spc="60" dirty="0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sz="3000" i="1" spc="40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000" i="1" spc="409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3000" i="1" spc="45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sz="3000" i="1" spc="385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</a:pPr>
            <a:r>
              <a:rPr sz="2400" i="1" spc="495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400" i="1" spc="22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250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400" i="1" spc="270" dirty="0">
                <a:solidFill>
                  <a:srgbClr val="FFFFFF"/>
                </a:solidFill>
                <a:latin typeface="Cordia New"/>
                <a:cs typeface="Cordia New"/>
              </a:rPr>
              <a:t>รงเ</a:t>
            </a:r>
            <a:r>
              <a:rPr sz="2400" i="1" spc="32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400" i="1" spc="5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400" i="1" spc="300" dirty="0">
                <a:solidFill>
                  <a:srgbClr val="FFFFFF"/>
                </a:solidFill>
                <a:latin typeface="Cordia New"/>
                <a:cs typeface="Cordia New"/>
              </a:rPr>
              <a:t>ยดทาน</a:t>
            </a:r>
            <a:r>
              <a:rPr sz="2400" i="1" spc="13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4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Frictional</a:t>
            </a:r>
            <a:r>
              <a:rPr sz="24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force</a:t>
            </a:r>
            <a:r>
              <a:rPr sz="2400" i="1" spc="190" dirty="0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73025" marR="2616200" indent="-36195">
              <a:lnSpc>
                <a:spcPct val="116100"/>
              </a:lnSpc>
              <a:spcBef>
                <a:spcPts val="35"/>
              </a:spcBef>
            </a:pPr>
            <a:r>
              <a:rPr sz="2200" i="1" spc="450" dirty="0">
                <a:solidFill>
                  <a:srgbClr val="FFFFFF"/>
                </a:solidFill>
                <a:latin typeface="Cordia New"/>
                <a:cs typeface="Cordia New"/>
              </a:rPr>
              <a:t>7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455" dirty="0">
                <a:solidFill>
                  <a:srgbClr val="FFFFFF"/>
                </a:solidFill>
                <a:latin typeface="Cordia New"/>
                <a:cs typeface="Cordia New"/>
              </a:rPr>
              <a:t>3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มุมของ</a:t>
            </a:r>
            <a:r>
              <a:rPr sz="2200" i="1" spc="295" dirty="0">
                <a:solidFill>
                  <a:srgbClr val="FFFFFF"/>
                </a:solidFill>
                <a:latin typeface="Cordia New"/>
                <a:cs typeface="Cordia New"/>
              </a:rPr>
              <a:t>ค</a:t>
            </a:r>
            <a:r>
              <a:rPr sz="2200" i="1" spc="240" dirty="0">
                <a:solidFill>
                  <a:srgbClr val="FFFFFF"/>
                </a:solidFill>
                <a:latin typeface="Cordia New"/>
                <a:cs typeface="Cordia New"/>
              </a:rPr>
              <a:t>วามเ</a:t>
            </a:r>
            <a:r>
              <a:rPr sz="2200" i="1" spc="210" dirty="0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sz="2200" i="1" spc="45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spc="315" dirty="0">
                <a:solidFill>
                  <a:srgbClr val="FFFFFF"/>
                </a:solidFill>
                <a:latin typeface="Cordia New"/>
                <a:cs typeface="Cordia New"/>
              </a:rPr>
              <a:t>ยด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ทาน</a:t>
            </a:r>
            <a:r>
              <a:rPr sz="2200" i="1" spc="95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170" dirty="0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Angle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of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fricti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sz="2200" spc="-185" dirty="0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sz="2200" i="1" spc="175" dirty="0">
                <a:solidFill>
                  <a:srgbClr val="FFFFFF"/>
                </a:solidFill>
                <a:latin typeface="Cordia New"/>
                <a:cs typeface="Cordia New"/>
              </a:rPr>
              <a:t>) </a:t>
            </a:r>
            <a:r>
              <a:rPr sz="2200" i="1" spc="450" dirty="0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sz="2200" i="1" spc="200" dirty="0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sz="2200" i="1" spc="10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245" dirty="0">
                <a:solidFill>
                  <a:srgbClr val="FFFFFF"/>
                </a:solidFill>
                <a:latin typeface="Cordia New"/>
                <a:cs typeface="Cordia New"/>
              </a:rPr>
              <a:t>ตถุวางบ</a:t>
            </a:r>
            <a:r>
              <a:rPr sz="2200" i="1" spc="31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360" dirty="0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sz="2200" i="1" spc="235" dirty="0">
                <a:solidFill>
                  <a:srgbClr val="FFFFFF"/>
                </a:solidFill>
                <a:latin typeface="Cordia New"/>
                <a:cs typeface="Cordia New"/>
              </a:rPr>
              <a:t>นเ</a:t>
            </a:r>
            <a:r>
              <a:rPr sz="2200" i="1" spc="285" dirty="0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sz="2200" i="1" spc="-1950" dirty="0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sz="2200" i="1" spc="-3090" dirty="0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sz="2200" i="1" spc="-9375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endParaRPr sz="2200">
              <a:latin typeface="Cordia New"/>
              <a:cs typeface="Cordia New"/>
            </a:endParaRPr>
          </a:p>
          <a:p>
            <a:pPr marL="2880995">
              <a:lnSpc>
                <a:spcPct val="100000"/>
              </a:lnSpc>
              <a:spcBef>
                <a:spcPts val="600"/>
              </a:spcBef>
              <a:tabLst>
                <a:tab pos="3543300" algn="l"/>
                <a:tab pos="4520565" algn="l"/>
                <a:tab pos="4949825" algn="l"/>
                <a:tab pos="5495925" algn="l"/>
                <a:tab pos="7019925" algn="l"/>
              </a:tabLst>
            </a:pPr>
            <a:r>
              <a:rPr sz="2200" i="1" spc="32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965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	</a:t>
            </a:r>
            <a:r>
              <a:rPr sz="2400" dirty="0">
                <a:solidFill>
                  <a:srgbClr val="FFFFFF"/>
                </a:solidFill>
                <a:latin typeface="Cambria Math"/>
                <a:cs typeface="Cambria Math"/>
              </a:rPr>
              <a:t>𝜽</a:t>
            </a:r>
            <a:r>
              <a:rPr sz="2400" spc="8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200" i="1" spc="130" dirty="0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sz="2200" i="1" spc="50" dirty="0">
                <a:solidFill>
                  <a:srgbClr val="FFFFFF"/>
                </a:solidFill>
                <a:latin typeface="Cordia New"/>
                <a:cs typeface="Cordia New"/>
              </a:rPr>
              <a:t>ป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็</a:t>
            </a:r>
            <a:r>
              <a:rPr sz="2200" i="1" spc="-22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sz="2200" i="1" spc="2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spc="-960" dirty="0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ุ	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ทท</a:t>
            </a:r>
            <a:r>
              <a:rPr sz="2200" i="1" spc="-78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sz="2200" i="1" spc="-1250" dirty="0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sz="2200" i="1" spc="-25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ี	</a:t>
            </a:r>
            <a:r>
              <a:rPr sz="2200" i="1" spc="80" dirty="0">
                <a:solidFill>
                  <a:srgbClr val="FFFFFF"/>
                </a:solidFill>
                <a:latin typeface="Cordia New"/>
                <a:cs typeface="Cordia New"/>
              </a:rPr>
              <a:t>ใ</a:t>
            </a:r>
            <a:r>
              <a:rPr sz="2200" i="1" spc="280" dirty="0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2200" i="1" spc="-950" dirty="0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sz="2200" i="1" dirty="0">
                <a:solidFill>
                  <a:srgbClr val="FFFFFF"/>
                </a:solidFill>
                <a:latin typeface="Cordia New"/>
                <a:cs typeface="Cordia New"/>
              </a:rPr>
              <a:t>ั	</a:t>
            </a:r>
            <a:r>
              <a:rPr sz="2200" i="1" spc="340" dirty="0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sz="2200" i="1" spc="-20" dirty="0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sz="2200" i="1" spc="150" dirty="0">
                <a:solidFill>
                  <a:srgbClr val="FFFF00"/>
                </a:solidFill>
                <a:latin typeface="Cordia New"/>
                <a:cs typeface="Cordia New"/>
              </a:rPr>
              <a:t>เ</a:t>
            </a:r>
            <a:r>
              <a:rPr sz="2200" i="1" spc="300" dirty="0">
                <a:solidFill>
                  <a:srgbClr val="FFFF00"/>
                </a:solidFill>
                <a:latin typeface="Cordia New"/>
                <a:cs typeface="Cordia New"/>
              </a:rPr>
              <a:t>ค</a:t>
            </a:r>
            <a:r>
              <a:rPr sz="2200" i="1" spc="320" dirty="0">
                <a:solidFill>
                  <a:srgbClr val="FFFF00"/>
                </a:solidFill>
                <a:latin typeface="Cordia New"/>
                <a:cs typeface="Cordia New"/>
              </a:rPr>
              <a:t>ล</a:t>
            </a:r>
            <a:r>
              <a:rPr sz="2200" i="1" spc="310" dirty="0">
                <a:solidFill>
                  <a:srgbClr val="FFFF00"/>
                </a:solidFill>
                <a:latin typeface="Cordia New"/>
                <a:cs typeface="Cordia New"/>
              </a:rPr>
              <a:t>อ</a:t>
            </a:r>
            <a:r>
              <a:rPr sz="2200" i="1" spc="260" dirty="0">
                <a:solidFill>
                  <a:srgbClr val="FFFF00"/>
                </a:solidFill>
                <a:latin typeface="Cordia New"/>
                <a:cs typeface="Cordia New"/>
              </a:rPr>
              <a:t>น</a:t>
            </a:r>
            <a:r>
              <a:rPr sz="2200" i="1" spc="275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spc="335" dirty="0">
                <a:solidFill>
                  <a:srgbClr val="FFFF00"/>
                </a:solidFill>
                <a:latin typeface="Cordia New"/>
                <a:cs typeface="Cordia New"/>
              </a:rPr>
              <a:t>ด</a:t>
            </a:r>
            <a:r>
              <a:rPr sz="2200" i="1" spc="290" dirty="0">
                <a:solidFill>
                  <a:srgbClr val="FFFF00"/>
                </a:solidFill>
                <a:latin typeface="Cordia New"/>
                <a:cs typeface="Cordia New"/>
              </a:rPr>
              <a:t>ว</a:t>
            </a:r>
            <a:r>
              <a:rPr sz="2200" i="1" spc="-2000" dirty="0">
                <a:solidFill>
                  <a:srgbClr val="FFFF00"/>
                </a:solidFill>
                <a:latin typeface="Cordia New"/>
                <a:cs typeface="Cordia New"/>
              </a:rPr>
              <a:t>ย</a:t>
            </a:r>
            <a:r>
              <a:rPr sz="3300" i="1" spc="-1875" baseline="-12626" dirty="0">
                <a:solidFill>
                  <a:srgbClr val="FFFF00"/>
                </a:solidFill>
                <a:latin typeface="Cordia New"/>
                <a:cs typeface="Cordia New"/>
              </a:rPr>
              <a:t>้</a:t>
            </a:r>
            <a:r>
              <a:rPr sz="2200" i="1" spc="-2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spc="-3685" dirty="0">
                <a:solidFill>
                  <a:srgbClr val="FFFF00"/>
                </a:solidFill>
                <a:latin typeface="Cordia New"/>
                <a:cs typeface="Cordia New"/>
              </a:rPr>
              <a:t>ี</a:t>
            </a:r>
            <a:r>
              <a:rPr sz="2200" i="1" spc="-25" dirty="0">
                <a:solidFill>
                  <a:srgbClr val="FFFF00"/>
                </a:solidFill>
                <a:latin typeface="Cordia New"/>
                <a:cs typeface="Cordia New"/>
              </a:rPr>
              <a:t>่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ื	</a:t>
            </a:r>
            <a:r>
              <a:rPr sz="2200" spc="-50" dirty="0">
                <a:solidFill>
                  <a:srgbClr val="FFFF00"/>
                </a:solidFill>
                <a:latin typeface="Lucida Sans Unicode"/>
                <a:cs typeface="Lucida Sans Unicode"/>
              </a:rPr>
              <a:t>v</a:t>
            </a:r>
            <a:r>
              <a:rPr sz="2200" spc="-95" dirty="0">
                <a:solidFill>
                  <a:srgbClr val="FFFF00"/>
                </a:solidFill>
                <a:latin typeface="Lucida Sans Unicode"/>
                <a:cs typeface="Lucida Sans Unicode"/>
              </a:rPr>
              <a:t> </a:t>
            </a:r>
            <a:r>
              <a:rPr sz="2200" i="1" spc="280" dirty="0">
                <a:solidFill>
                  <a:srgbClr val="FFFF00"/>
                </a:solidFill>
                <a:latin typeface="Cordia New"/>
                <a:cs typeface="Cordia New"/>
              </a:rPr>
              <a:t>คง</a:t>
            </a:r>
            <a:r>
              <a:rPr sz="2200" i="1" spc="310" dirty="0">
                <a:solidFill>
                  <a:srgbClr val="FFFF00"/>
                </a:solidFill>
                <a:latin typeface="Cordia New"/>
                <a:cs typeface="Cordia New"/>
              </a:rPr>
              <a:t>ท</a:t>
            </a:r>
            <a:r>
              <a:rPr sz="2200" i="1" dirty="0">
                <a:solidFill>
                  <a:srgbClr val="FFFF00"/>
                </a:solidFill>
                <a:latin typeface="Cordia New"/>
                <a:cs typeface="Cordia New"/>
              </a:rPr>
              <a:t>ี่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spc="5" dirty="0"/>
              <a:t> </a:t>
            </a:r>
            <a:r>
              <a:rPr dirty="0"/>
              <a:t>:</a:t>
            </a:r>
            <a:r>
              <a:rPr spc="5" dirty="0"/>
              <a:t> @</a:t>
            </a:r>
            <a:r>
              <a:rPr spc="-5" dirty="0"/>
              <a:t>tum</a:t>
            </a:r>
            <a:r>
              <a:rPr spc="-10" dirty="0"/>
              <a:t>t</a:t>
            </a:r>
            <a:r>
              <a:rPr spc="-5" dirty="0"/>
              <a:t>ewphysics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109211" y="2540507"/>
            <a:ext cx="870585" cy="493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𝝁</a:t>
            </a:r>
            <a:r>
              <a:rPr sz="2175" spc="-30" baseline="-15325" dirty="0">
                <a:solidFill>
                  <a:srgbClr val="FFFFFF"/>
                </a:solidFill>
                <a:latin typeface="Cambria Math"/>
                <a:cs typeface="Cambria Math"/>
              </a:rPr>
              <a:t>𝒌 </a:t>
            </a:r>
            <a:r>
              <a:rPr sz="2175" spc="-15" baseline="-153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00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000" spc="-30" baseline="-37500" dirty="0">
                <a:solidFill>
                  <a:srgbClr val="FFFFFF"/>
                </a:solidFill>
                <a:latin typeface="Cambria Math"/>
                <a:cs typeface="Cambria Math"/>
              </a:rPr>
              <a:t>𝑵</a:t>
            </a:r>
            <a:endParaRPr sz="3000" baseline="-375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25670" y="2348483"/>
            <a:ext cx="282575" cy="360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95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175" baseline="-15325" dirty="0">
                <a:solidFill>
                  <a:srgbClr val="FFFFFF"/>
                </a:solidFill>
                <a:latin typeface="Cambria Math"/>
                <a:cs typeface="Cambria Math"/>
              </a:rPr>
              <a:t>𝒌</a:t>
            </a:r>
            <a:endParaRPr sz="2175" baseline="-15325">
              <a:latin typeface="Cambria Math"/>
              <a:cs typeface="Cambria Math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885941" y="2238755"/>
            <a:ext cx="2022475" cy="0"/>
          </a:xfrm>
          <a:custGeom>
            <a:avLst/>
            <a:gdLst/>
            <a:ahLst/>
            <a:cxnLst/>
            <a:rect l="l" t="t" r="r" b="b"/>
            <a:pathLst>
              <a:path w="2022475">
                <a:moveTo>
                  <a:pt x="0" y="0"/>
                </a:moveTo>
                <a:lnTo>
                  <a:pt x="2022348" y="0"/>
                </a:lnTo>
              </a:path>
            </a:pathLst>
          </a:custGeom>
          <a:ln w="8128">
            <a:solidFill>
              <a:srgbClr val="FFFF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102864" y="2232914"/>
            <a:ext cx="1223010" cy="430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i="1" spc="265" dirty="0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sz="2200" i="1" spc="325" dirty="0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sz="2200" i="1" spc="190" dirty="0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sz="2200" i="1" spc="155" dirty="0">
                <a:solidFill>
                  <a:srgbClr val="FFFFFF"/>
                </a:solidFill>
                <a:latin typeface="Cordia New"/>
                <a:cs typeface="Cordia New"/>
              </a:rPr>
              <a:t>ไ</a:t>
            </a:r>
            <a:r>
              <a:rPr sz="2200" i="1" spc="290" dirty="0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sz="3300" i="1" spc="44" baseline="-12626" dirty="0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sz="2200" i="1" spc="275" dirty="0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sz="3300" i="1" spc="-7" baseline="-12626" dirty="0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sz="2200" i="1" spc="165" dirty="0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endParaRPr sz="2200">
              <a:latin typeface="Cordia New"/>
              <a:cs typeface="Cordia New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15506" y="1991461"/>
            <a:ext cx="2808351" cy="20194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13732" y="3452240"/>
            <a:ext cx="967105" cy="0"/>
          </a:xfrm>
          <a:custGeom>
            <a:avLst/>
            <a:gdLst/>
            <a:ahLst/>
            <a:cxnLst/>
            <a:rect l="l" t="t" r="r" b="b"/>
            <a:pathLst>
              <a:path w="967104">
                <a:moveTo>
                  <a:pt x="0" y="0"/>
                </a:moveTo>
                <a:lnTo>
                  <a:pt x="966977" y="0"/>
                </a:lnTo>
              </a:path>
            </a:pathLst>
          </a:custGeom>
          <a:ln w="18034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45458" y="3952494"/>
            <a:ext cx="1567434" cy="5204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99559" y="3954779"/>
            <a:ext cx="1571243" cy="6156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05402" y="3992498"/>
            <a:ext cx="1447165" cy="400685"/>
          </a:xfrm>
          <a:custGeom>
            <a:avLst/>
            <a:gdLst/>
            <a:ahLst/>
            <a:cxnLst/>
            <a:rect l="l" t="t" r="r" b="b"/>
            <a:pathLst>
              <a:path w="1447164" h="400685">
                <a:moveTo>
                  <a:pt x="0" y="400113"/>
                </a:moveTo>
                <a:lnTo>
                  <a:pt x="1447038" y="400113"/>
                </a:lnTo>
                <a:lnTo>
                  <a:pt x="1447038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05402" y="3992498"/>
            <a:ext cx="1447165" cy="400685"/>
          </a:xfrm>
          <a:custGeom>
            <a:avLst/>
            <a:gdLst/>
            <a:ahLst/>
            <a:cxnLst/>
            <a:rect l="l" t="t" r="r" b="b"/>
            <a:pathLst>
              <a:path w="1447164" h="400685">
                <a:moveTo>
                  <a:pt x="0" y="400113"/>
                </a:moveTo>
                <a:lnTo>
                  <a:pt x="1447038" y="400113"/>
                </a:lnTo>
                <a:lnTo>
                  <a:pt x="1447038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103878" y="3078988"/>
            <a:ext cx="1590040" cy="1276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7220">
              <a:lnSpc>
                <a:spcPct val="100000"/>
              </a:lnSpc>
            </a:pPr>
            <a:r>
              <a:rPr sz="2000" spc="60" dirty="0">
                <a:solidFill>
                  <a:srgbClr val="FFFFFF"/>
                </a:solidFill>
                <a:latin typeface="Cambria Math"/>
                <a:cs typeface="Cambria Math"/>
              </a:rPr>
              <a:t>���𝒊�𝜽</a:t>
            </a:r>
            <a:endParaRPr sz="20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3000" spc="-30" baseline="37500" dirty="0">
                <a:solidFill>
                  <a:srgbClr val="FFFFFF"/>
                </a:solidFill>
                <a:latin typeface="Cambria Math"/>
                <a:cs typeface="Cambria Math"/>
              </a:rPr>
              <a:t>𝝁</a:t>
            </a:r>
            <a:r>
              <a:rPr sz="2175" spc="-525" baseline="36398" dirty="0">
                <a:solidFill>
                  <a:srgbClr val="FFFFFF"/>
                </a:solidFill>
                <a:latin typeface="Cambria Math"/>
                <a:cs typeface="Cambria Math"/>
              </a:rPr>
              <a:t>� </a:t>
            </a:r>
            <a:r>
              <a:rPr sz="2175" spc="15" baseline="36398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3000" spc="-22" baseline="375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3000" spc="172" baseline="3750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420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000" spc="415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000" spc="-285" dirty="0">
                <a:solidFill>
                  <a:srgbClr val="FFFFFF"/>
                </a:solidFill>
                <a:latin typeface="Cambria Math"/>
                <a:cs typeface="Cambria Math"/>
              </a:rPr>
              <a:t>𝒄��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𝜽</a:t>
            </a:r>
            <a:endParaRPr sz="2000">
              <a:latin typeface="Cambria Math"/>
              <a:cs typeface="Cambria Math"/>
            </a:endParaRPr>
          </a:p>
          <a:p>
            <a:pPr marL="122555">
              <a:lnSpc>
                <a:spcPct val="100000"/>
              </a:lnSpc>
              <a:spcBef>
                <a:spcPts val="1964"/>
              </a:spcBef>
            </a:pP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𝝁</a:t>
            </a:r>
            <a:r>
              <a:rPr sz="2175" spc="-30" baseline="-15325" dirty="0">
                <a:solidFill>
                  <a:srgbClr val="FFFFFF"/>
                </a:solidFill>
                <a:latin typeface="Cambria Math"/>
                <a:cs typeface="Cambria Math"/>
              </a:rPr>
              <a:t>𝒌 </a:t>
            </a:r>
            <a:r>
              <a:rPr sz="2175" spc="-7" baseline="-153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2000" spc="11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000" spc="-380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000" spc="-375" dirty="0">
                <a:solidFill>
                  <a:srgbClr val="FFFFFF"/>
                </a:solidFill>
                <a:latin typeface="Cambria Math"/>
                <a:cs typeface="Cambria Math"/>
              </a:rPr>
              <a:t>𝒂</a:t>
            </a:r>
            <a:r>
              <a:rPr sz="2000" spc="-45" dirty="0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sz="2000" spc="-20" dirty="0">
                <a:solidFill>
                  <a:srgbClr val="FFFFFF"/>
                </a:solidFill>
                <a:latin typeface="Cambria Math"/>
                <a:cs typeface="Cambria Math"/>
              </a:rPr>
              <a:t>𝜽</a:t>
            </a:r>
            <a:endParaRPr sz="2000">
              <a:latin typeface="Cambria Math"/>
              <a:cs typeface="Cambria Math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726</Words>
  <Application>Microsoft Office PowerPoint</Application>
  <PresentationFormat>นำเสนอทางหน้าจอ (16:9)</PresentationFormat>
  <Paragraphs>110</Paragraphs>
  <Slides>12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20" baseType="lpstr">
      <vt:lpstr>Browallia New</vt:lpstr>
      <vt:lpstr>Calibri</vt:lpstr>
      <vt:lpstr>Cambria Math</vt:lpstr>
      <vt:lpstr>Cordia New</vt:lpstr>
      <vt:lpstr>Lucida Sans Unicode</vt:lpstr>
      <vt:lpstr>Tahoma</vt:lpstr>
      <vt:lpstr>Trebuchet MS</vt:lpstr>
      <vt:lpstr>Office Theme</vt:lpstr>
      <vt:lpstr>งานนำเสนอ PowerPoint</vt:lpstr>
      <vt:lpstr>LINE : @tumtewphysics</vt:lpstr>
      <vt:lpstr>งานนำเสนอ PowerPoint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  <vt:lpstr>LINE : @tumtewphysics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potogus</dc:creator>
  <cp:lastModifiedBy>OFFAE201</cp:lastModifiedBy>
  <cp:revision>1</cp:revision>
  <dcterms:created xsi:type="dcterms:W3CDTF">2017-06-22T09:09:44Z</dcterms:created>
  <dcterms:modified xsi:type="dcterms:W3CDTF">2020-06-26T08:06:42Z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2016-05-14T00:00:00Z</vt:filetime>
  </property>
  <property fmtid="{D5CDD505-2E9C-101B-9397-08002B2CF9AE}" pid="3" name="LastSaved">
    <vt:filetime>2017-06-22T00:00:00Z</vt:filetime>
  </property>
</Properties>
</file>