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5"/>
  </p:notesMasterIdLst>
  <p:sldIdLst>
    <p:sldId id="258" r:id="rId2"/>
    <p:sldId id="319" r:id="rId3"/>
    <p:sldId id="348" r:id="rId4"/>
    <p:sldId id="349" r:id="rId5"/>
    <p:sldId id="350" r:id="rId6"/>
    <p:sldId id="328" r:id="rId7"/>
    <p:sldId id="329" r:id="rId8"/>
    <p:sldId id="318" r:id="rId9"/>
    <p:sldId id="330" r:id="rId10"/>
    <p:sldId id="331" r:id="rId11"/>
    <p:sldId id="332" r:id="rId12"/>
    <p:sldId id="338" r:id="rId13"/>
    <p:sldId id="339" r:id="rId14"/>
    <p:sldId id="333" r:id="rId15"/>
    <p:sldId id="334" r:id="rId16"/>
    <p:sldId id="335" r:id="rId17"/>
    <p:sldId id="280" r:id="rId18"/>
    <p:sldId id="272" r:id="rId19"/>
    <p:sldId id="291" r:id="rId20"/>
    <p:sldId id="306" r:id="rId21"/>
    <p:sldId id="263" r:id="rId22"/>
    <p:sldId id="304" r:id="rId23"/>
    <p:sldId id="325" r:id="rId24"/>
  </p:sldIdLst>
  <p:sldSz cx="9144000" cy="5143500" type="screen16x9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DF0"/>
    <a:srgbClr val="FFFF99"/>
    <a:srgbClr val="00FF99"/>
    <a:srgbClr val="D4FCD9"/>
    <a:srgbClr val="FF7C80"/>
    <a:srgbClr val="CC9900"/>
    <a:srgbClr val="0EC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7371" autoAdjust="0"/>
  </p:normalViewPr>
  <p:slideViewPr>
    <p:cSldViewPr>
      <p:cViewPr varScale="1">
        <p:scale>
          <a:sx n="107" d="100"/>
          <a:sy n="107" d="100"/>
        </p:scale>
        <p:origin x="84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w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e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2.wmf"/><Relationship Id="rId1" Type="http://schemas.openxmlformats.org/officeDocument/2006/relationships/image" Target="../media/image35.e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e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32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E6FD0-5293-4A9D-8C3E-7ABA27DA7275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D161F-12E8-426F-A49C-C54567B2D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09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88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81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929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72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8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7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032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480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023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5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80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505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239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08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22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91F9-BF05-4F7D-8F3D-1B0673926B97}" type="datetimeFigureOut">
              <a:rPr lang="th-TH" smtClean="0"/>
              <a:t>27/06/63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80A3-6CA0-4A02-A68A-4545C2803D2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773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8.bin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20.png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5.wmf"/><Relationship Id="rId22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4.w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10" Type="http://schemas.openxmlformats.org/officeDocument/2006/relationships/image" Target="../media/image31.w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7.wmf"/><Relationship Id="rId4" Type="http://schemas.openxmlformats.org/officeDocument/2006/relationships/image" Target="../media/image35.e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39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6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43.w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4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51.wmf"/><Relationship Id="rId3" Type="http://schemas.openxmlformats.org/officeDocument/2006/relationships/image" Target="../media/image53.jpeg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0.wmf"/><Relationship Id="rId5" Type="http://schemas.openxmlformats.org/officeDocument/2006/relationships/image" Target="../media/image32.wmf"/><Relationship Id="rId15" Type="http://schemas.openxmlformats.org/officeDocument/2006/relationships/image" Target="../media/image52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5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5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5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59632" y="1203598"/>
            <a:ext cx="4032448" cy="9943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th-TH" sz="7000" dirty="0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อาจารย์ผู้สอน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1880" y="2931790"/>
            <a:ext cx="5472608" cy="197676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th-TH" sz="5200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นาย</a:t>
            </a:r>
            <a:r>
              <a:rPr lang="th-TH" sz="5200" dirty="0" err="1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พัทธ</a:t>
            </a:r>
            <a:r>
              <a:rPr lang="th-TH" sz="5200" dirty="0">
                <a:solidFill>
                  <a:srgbClr val="FFFF00"/>
                </a:solidFill>
                <a:latin typeface="LilyUPC" pitchFamily="34" charset="-34"/>
                <a:cs typeface="LilyUPC" pitchFamily="34" charset="-34"/>
              </a:rPr>
              <a:t>พงศ์ มนต์อรุณโรจน์</a:t>
            </a:r>
          </a:p>
          <a:p>
            <a:pPr algn="l"/>
            <a:r>
              <a:rPr lang="th-TH" sz="4600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ศษ.บ</a:t>
            </a:r>
            <a:r>
              <a:rPr lang="th-TH" sz="4600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.สาขาการมัธยมศึกษาวิชาเอก </a:t>
            </a:r>
            <a:r>
              <a:rPr lang="th-TH" sz="4600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ฟิสิกส์-ชีวะ 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4600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</a:p>
          <a:p>
            <a:pPr algn="l"/>
            <a:r>
              <a:rPr lang="th-TH" sz="4600" dirty="0" err="1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ศษ</a:t>
            </a:r>
            <a:r>
              <a:rPr lang="th-TH" sz="4600" dirty="0">
                <a:solidFill>
                  <a:srgbClr val="92D050"/>
                </a:solidFill>
                <a:latin typeface="LilyUPC" pitchFamily="34" charset="-34"/>
                <a:cs typeface="LilyUPC" pitchFamily="34" charset="-34"/>
              </a:rPr>
              <a:t>.ม. </a:t>
            </a:r>
            <a:r>
              <a:rPr lang="th-TH" sz="4600" dirty="0">
                <a:solidFill>
                  <a:schemeClr val="accent5">
                    <a:lumMod val="40000"/>
                    <a:lumOff val="60000"/>
                  </a:schemeClr>
                </a:solidFill>
                <a:latin typeface="LilyUPC" pitchFamily="34" charset="-34"/>
                <a:cs typeface="LilyUPC" pitchFamily="34" charset="-34"/>
              </a:rPr>
              <a:t>หลักสูตรและการสอน 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(</a:t>
            </a:r>
            <a:r>
              <a:rPr lang="th-TH" sz="4600" dirty="0" err="1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ม.ข</a:t>
            </a:r>
            <a:r>
              <a:rPr lang="th-TH" sz="4600" dirty="0">
                <a:solidFill>
                  <a:srgbClr val="FFC000"/>
                </a:solidFill>
                <a:latin typeface="LilyUPC" pitchFamily="34" charset="-34"/>
                <a:cs typeface="LilyUPC" pitchFamily="34" charset="-34"/>
              </a:rPr>
              <a:t>.)</a:t>
            </a:r>
            <a:endParaRPr lang="th-TH" sz="4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0032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95536" y="125219"/>
            <a:ext cx="8388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1. ปริมาณ</a:t>
            </a:r>
            <a:r>
              <a:rPr lang="en-US" dirty="0">
                <a:solidFill>
                  <a:srgbClr val="FFFF00"/>
                </a:solidFill>
              </a:rPr>
              <a:t>(Quantity)</a:t>
            </a:r>
            <a:r>
              <a:rPr lang="th-TH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ปริมาณทางวิทยาศาสตร์อาจจำแนกได้ 2 แบบ คือ</a:t>
            </a:r>
            <a:endParaRPr lang="en-US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403648" y="1059582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(1.1) ปริมาณมูลฐาน</a:t>
            </a:r>
            <a:r>
              <a:rPr lang="th-TH" sz="32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en-US" sz="2400" dirty="0">
                <a:solidFill>
                  <a:srgbClr val="FFFF00"/>
                </a:solidFill>
              </a:rPr>
              <a:t>(Basic units)</a:t>
            </a:r>
            <a:r>
              <a:rPr lang="th-TH" sz="2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คือปริมาณที่เกิดจากการนิยาม หรือการตกลงร่วมกันกำหนดขึ้น  เพื่อเป็นค่า  </a:t>
            </a:r>
            <a:r>
              <a:rPr lang="th-TH" sz="32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มาตรฐาน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เดียวกัน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55576" y="2187148"/>
            <a:ext cx="7740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ปัจจุบันใช้หน่วย </a:t>
            </a:r>
            <a:r>
              <a:rPr lang="th-TH" dirty="0" err="1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เอส</a:t>
            </a:r>
            <a:r>
              <a:rPr lang="th-TH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ไอ </a:t>
            </a:r>
            <a:r>
              <a:rPr lang="en-US" sz="2000" dirty="0"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(S.I. Unit) </a:t>
            </a:r>
            <a:r>
              <a:rPr lang="th-TH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หรือ </a:t>
            </a:r>
            <a:r>
              <a:rPr lang="en-US" sz="2000" dirty="0">
                <a:latin typeface="Times New Roman" panose="02020603050405020304" pitchFamily="18" charset="0"/>
                <a:ea typeface="Angsana New" panose="02020603050405020304" pitchFamily="18" charset="-34"/>
                <a:cs typeface="Times New Roman" panose="02020603050405020304" pitchFamily="18" charset="0"/>
              </a:rPr>
              <a:t>International System of Unit</a:t>
            </a:r>
            <a:r>
              <a:rPr lang="th-TH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มี </a:t>
            </a:r>
            <a:r>
              <a:rPr lang="en-US" b="1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7</a:t>
            </a:r>
            <a:r>
              <a:rPr lang="en-US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 </a:t>
            </a:r>
            <a:r>
              <a:rPr lang="th-TH" dirty="0">
                <a:latin typeface="Cordia New" panose="020B0304020202020204" pitchFamily="34" charset="-34"/>
                <a:ea typeface="Angsana New" panose="02020603050405020304" pitchFamily="18" charset="-34"/>
                <a:cs typeface="LilyUPC" panose="020B0604020202020204" pitchFamily="34" charset="-34"/>
              </a:rPr>
              <a:t>หน่วย คือ</a:t>
            </a:r>
            <a:endParaRPr lang="en-US" sz="2400" dirty="0"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31640" y="627534"/>
            <a:ext cx="3663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(1) การจำแนกปริมาณตามคำนิยาม</a:t>
            </a:r>
            <a:endParaRPr lang="en-US" sz="32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232211"/>
              </p:ext>
            </p:extLst>
          </p:nvPr>
        </p:nvGraphicFramePr>
        <p:xfrm>
          <a:off x="1259632" y="2715766"/>
          <a:ext cx="5734050" cy="2225040"/>
        </p:xfrm>
        <a:graphic>
          <a:graphicData uri="http://schemas.openxmlformats.org/drawingml/2006/table">
            <a:tbl>
              <a:tblPr/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36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t"/>
                      <a:r>
                        <a:rPr lang="th-TH" sz="2000" b="1" dirty="0">
                          <a:solidFill>
                            <a:srgbClr val="FFFF00"/>
                          </a:solidFill>
                          <a:effectLst/>
                          <a:cs typeface="LilyUPC" panose="020B0604020202020204" pitchFamily="34" charset="-34"/>
                        </a:rPr>
                        <a:t>ปริมาณมูลฐาน</a:t>
                      </a:r>
                      <a:endParaRPr lang="th-TH" sz="1800" dirty="0">
                        <a:solidFill>
                          <a:srgbClr val="FFFF00"/>
                        </a:solidFill>
                        <a:effectLst/>
                        <a:cs typeface="LilyUPC" panose="020B0604020202020204" pitchFamily="34" charset="-3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000" b="1" dirty="0">
                          <a:solidFill>
                            <a:srgbClr val="FFFF00"/>
                          </a:solidFill>
                          <a:effectLst/>
                          <a:cs typeface="LilyUPC" panose="020B0604020202020204" pitchFamily="34" charset="-34"/>
                        </a:rPr>
                        <a:t>หน่วยมูลฐาน</a:t>
                      </a:r>
                      <a:endParaRPr lang="th-TH" sz="2000" dirty="0">
                        <a:solidFill>
                          <a:srgbClr val="FFFF00"/>
                        </a:solidFill>
                        <a:effectLst/>
                        <a:cs typeface="LilyUPC" panose="020B0604020202020204" pitchFamily="34" charset="-3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1. ความยาว</a:t>
                      </a:r>
                      <a:r>
                        <a:rPr lang="th-TH" sz="16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(length ; l)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2. เวลา</a:t>
                      </a:r>
                      <a:r>
                        <a:rPr lang="th-TH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(time ; t 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3. มวล</a:t>
                      </a:r>
                      <a:r>
                        <a:rPr lang="th-TH" sz="16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(mass ; m 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kg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4. อุณหภูมิ</a:t>
                      </a:r>
                      <a:r>
                        <a:rPr lang="th-TH" sz="16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(temperature ;T)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K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5. กระแสไฟฟ้า</a:t>
                      </a:r>
                      <a:r>
                        <a:rPr lang="th-TH" sz="16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(electric current ; I 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A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</a:t>
                      </a:r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6. จำนวนอนุภาค</a:t>
                      </a:r>
                      <a:r>
                        <a:rPr lang="th-TH" sz="16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(number of particles ; n)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mol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   7.ความเข้มแห่งการส่องสว่าง</a:t>
                      </a:r>
                      <a:r>
                        <a:rPr lang="th-TH" sz="1600" dirty="0">
                          <a:solidFill>
                            <a:srgbClr val="002060"/>
                          </a:solidFill>
                          <a:effectLst/>
                          <a:cs typeface="LilyUPC" panose="020B0604020202020204" pitchFamily="34" charset="-34"/>
                        </a:rPr>
                        <a:t> 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(luminous intensity ; lv)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cd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93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683568" y="14418"/>
            <a:ext cx="3414717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หน่วยมูลฐาน</a:t>
            </a:r>
            <a:r>
              <a:rPr lang="en-US" sz="36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</a:t>
            </a:r>
            <a:r>
              <a:rPr lang="en-US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(Base Unit)  </a:t>
            </a:r>
            <a:endParaRPr lang="en-US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28677" y="555526"/>
            <a:ext cx="7011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1. </a:t>
            </a:r>
            <a:r>
              <a:rPr lang="th-TH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เมตร (</a:t>
            </a:r>
            <a:r>
              <a:rPr lang="en-US" sz="24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Metre</a:t>
            </a: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) 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r>
              <a:rPr lang="th-TH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คือ ความยาวของทางเดินของแสงใน</a:t>
            </a:r>
          </a:p>
          <a:p>
            <a:r>
              <a:rPr lang="th-TH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สุญญากาศในช่วงเวลา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1/299 792 458 </a:t>
            </a:r>
            <a:r>
              <a:rPr lang="th-TH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ของหนึ่งวินาที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  </a:t>
            </a:r>
            <a:endParaRPr lang="th-TH" sz="3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3568" y="1563638"/>
            <a:ext cx="77048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2. </a:t>
            </a:r>
            <a:r>
              <a:rPr lang="th-TH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กิโลกรัม</a:t>
            </a:r>
            <a:r>
              <a:rPr lang="th-TH" sz="32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Kilogram) </a:t>
            </a:r>
            <a:r>
              <a:rPr lang="th-TH" sz="3200" b="1" dirty="0">
                <a:solidFill>
                  <a:srgbClr val="D3FD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คือ หน่วยมวลสาร ซึ่งมีค่าเท่ากับมวลสารต้นแบบระหว่างประเทศ </a:t>
            </a:r>
            <a:r>
              <a:rPr lang="en-US" sz="2400" b="1" dirty="0">
                <a:solidFill>
                  <a:srgbClr val="D3FDF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 </a:t>
            </a:r>
            <a:r>
              <a:rPr lang="th-TH" sz="3200" b="1" dirty="0">
                <a:solidFill>
                  <a:srgbClr val="D3FD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กิโลกรัม </a:t>
            </a:r>
            <a:r>
              <a:rPr lang="th-TH" sz="3200" dirty="0">
                <a:solidFill>
                  <a:srgbClr val="D3FD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400" dirty="0">
                <a:solidFill>
                  <a:srgbClr val="D3FDF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the international prototype of the kilogram) </a:t>
            </a:r>
            <a:endParaRPr lang="th-TH" sz="3200" dirty="0">
              <a:solidFill>
                <a:srgbClr val="D3FDF0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83568" y="2931790"/>
            <a:ext cx="8064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3. </a:t>
            </a:r>
            <a:r>
              <a:rPr lang="th-TH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วินาที </a:t>
            </a:r>
            <a:r>
              <a:rPr lang="th-TH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Second)</a:t>
            </a: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r>
              <a:rPr lang="th-TH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คือ ช่วงระยะเวลาเท่ากับ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9 192 631 770 </a:t>
            </a:r>
            <a:r>
              <a:rPr lang="th-TH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คาบของคลื่นของการแผ่รังสีที่สมนัยกับการเปลี่ยน</a:t>
            </a:r>
            <a:r>
              <a:rPr lang="th-TH" sz="3200" b="1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ระดับไฮเปอร์ไฟน์</a:t>
            </a:r>
            <a:r>
              <a:rPr lang="th-TH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th-TH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hyperfine levels) 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2 </a:t>
            </a:r>
            <a:r>
              <a:rPr lang="th-TH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ระดับของอะตอมซีเซียม-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133 </a:t>
            </a:r>
            <a:r>
              <a:rPr lang="th-TH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ของสถานะพื้นฐาน </a:t>
            </a:r>
            <a:r>
              <a:rPr lang="th-TH" sz="32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4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the ground state of the cesium 133 atom)  </a:t>
            </a:r>
            <a:endParaRPr lang="th-TH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0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39552" y="411510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4. </a:t>
            </a:r>
            <a:r>
              <a:rPr lang="th-T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แอมแปร์ (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Ampere) </a:t>
            </a:r>
            <a:r>
              <a:rPr lang="th-T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คือ ค่ากระแสไฟฟ้าคงที่ และรักษาให้คงที่เมื่อปล่อยค่ากระแสไฟฟ้าดังกล่าวเข้าตัวนำเส้นตรงจำนวน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2 </a:t>
            </a:r>
            <a:r>
              <a:rPr lang="th-T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เส้นที่ขนานกันและมีความยาวอนันต์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 </a:t>
            </a:r>
            <a:r>
              <a:rPr lang="th-T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อีกทั้งมีพื้นที่หน้าตัดขวางเล็กมากจนถือว่าไม่คำนึงถึง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 </a:t>
            </a:r>
            <a:r>
              <a:rPr lang="th-T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และวางห่างกัน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 </a:t>
            </a:r>
            <a:r>
              <a:rPr lang="th-T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เมตรในสุญญากาศแล้วจะทำให้เกิดแรงระหว่างตัวนำเส้นตรงทั้งสองเท่ากับ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2 x 10-7 </a:t>
            </a:r>
            <a:r>
              <a:rPr lang="th-T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นิว</a:t>
            </a:r>
            <a:r>
              <a:rPr lang="th-T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ตันต่อความยาวหนึ่งเมตร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th-TH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45631" y="2678996"/>
            <a:ext cx="78488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5. </a:t>
            </a:r>
            <a:r>
              <a:rPr lang="th-TH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เคลวิน</a:t>
            </a:r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Kelvin)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r>
              <a:rPr lang="th-TH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เป็นหน่วยของอุณหภูมิ</a:t>
            </a:r>
            <a:r>
              <a:rPr lang="th-TH" sz="3200" b="1" dirty="0" err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เทอร์</a:t>
            </a:r>
            <a:r>
              <a:rPr lang="th-TH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โมไดนามิกส์ (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Thermodynamic temperature) </a:t>
            </a:r>
            <a:r>
              <a:rPr lang="th-TH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มีค่าเท่ากับ 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1/273.16 </a:t>
            </a:r>
            <a:r>
              <a:rPr lang="th-TH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ของอุณหภูมิ</a:t>
            </a:r>
            <a:r>
              <a:rPr lang="th-TH" sz="3200" b="1" dirty="0" err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เทอร์</a:t>
            </a:r>
            <a:r>
              <a:rPr lang="th-TH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โมไดนามิกส์ของจุดที่ 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3 </a:t>
            </a:r>
            <a:r>
              <a:rPr lang="th-TH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สถานะของน้ำบรรจบกัน (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Thermodynamic temperature of the triple point of water)</a:t>
            </a:r>
            <a:endParaRPr lang="th-TH" sz="32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116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32467" y="195486"/>
            <a:ext cx="86764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6. </a:t>
            </a:r>
            <a:r>
              <a:rPr lang="th-TH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โมล</a:t>
            </a:r>
            <a:r>
              <a:rPr lang="th-T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Mole)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คือ ปริมาณมวลสารย่อย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amount of substance)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ของระบบที่ประกอบด้วยองค์ประกอบมูลฐาน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elementary entities)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หลายองค์ประกอบ มีจำนวนเท่ากับจำนวนอะตอมของคาร์บอน-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12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หนัก 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0.012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กิโลกรัม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จะใช้</a:t>
            </a:r>
            <a:r>
              <a:rPr lang="th-TH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โมล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ก็ต่อเมื่อมีการกำหนดองค์ประกอบมูลฐาน และอาจเป็น อะตอม(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atoms),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โมเลกุล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molecules),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ไอออน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ions),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อิเล็กตรอน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electrons),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อนุภาคอื่นๆ (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other particles) </a:t>
            </a:r>
            <a:r>
              <a:rPr lang="th-TH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หรือ กลุ่มจำเพาะเจาะจงของอนุภาคดังกล่าว</a:t>
            </a: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 </a:t>
            </a:r>
            <a:endParaRPr lang="th-TH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32467" y="2860895"/>
            <a:ext cx="84249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7. </a:t>
            </a:r>
            <a:r>
              <a:rPr lang="th-TH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แคนเดลา (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Candela)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คือ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 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ความเข้มการส่องแสง (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luminous intensity) 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ในทิศทางที่กำหนด ความเข้มการส่องแสงของแหล่งกำเนิดซึ่งปลดปล่อยรังสีเอ</a:t>
            </a:r>
            <a:r>
              <a:rPr lang="th-TH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กรงค์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monochromatic radiation)  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ด้วยความถี่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540 x  1012 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เฮิรตซ์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 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และมีความเข้มของการแผ่รังสีในทิศทางดังกล่าวเท่ากับ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1/683 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วัตต์</a:t>
            </a:r>
            <a:r>
              <a:rPr lang="th-TH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ต่อสเตอเรเดียน</a:t>
            </a:r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watt per </a:t>
            </a:r>
            <a:r>
              <a:rPr lang="en-US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steradian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)   </a:t>
            </a:r>
            <a:endParaRPr lang="th-TH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61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187624" y="1115983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คือปริมาณที่เกิดจากความสัมพันธ์ของปริมาณมูลฐาน</a:t>
            </a:r>
            <a:endParaRPr lang="en-US" sz="32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304343"/>
              </p:ext>
            </p:extLst>
          </p:nvPr>
        </p:nvGraphicFramePr>
        <p:xfrm>
          <a:off x="1950244" y="2024062"/>
          <a:ext cx="5235575" cy="2217420"/>
        </p:xfrm>
        <a:graphic>
          <a:graphicData uri="http://schemas.openxmlformats.org/drawingml/2006/table">
            <a:tbl>
              <a:tblPr/>
              <a:tblGrid>
                <a:gridCol w="1517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00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85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1664">
                <a:tc>
                  <a:txBody>
                    <a:bodyPr/>
                    <a:lstStyle/>
                    <a:p>
                      <a:pPr algn="ctr" fontAlgn="t"/>
                      <a:r>
                        <a:rPr lang="th-TH" sz="2800" b="0" dirty="0">
                          <a:solidFill>
                            <a:srgbClr val="FFFF00"/>
                          </a:solidFill>
                          <a:effectLst/>
                          <a:cs typeface="LilyUPC" panose="020B0604020202020204" pitchFamily="34" charset="-34"/>
                        </a:rPr>
                        <a:t>ชื่อหน่วยอนุพันธ์</a:t>
                      </a:r>
                      <a:endParaRPr lang="th-TH" sz="2400" b="0" dirty="0">
                        <a:solidFill>
                          <a:srgbClr val="FFFF00"/>
                        </a:solidFill>
                        <a:effectLst/>
                        <a:cs typeface="LilyUPC" panose="020B0604020202020204" pitchFamily="34" charset="-3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LilyUPC" panose="020B0604020202020204" pitchFamily="34" charset="-34"/>
                        </a:rPr>
                        <a:t>สัญลักษณ์ของหน่วย</a:t>
                      </a:r>
                      <a:endParaRPr lang="th-TH" sz="2400" b="0" dirty="0">
                        <a:solidFill>
                          <a:schemeClr val="tx1"/>
                        </a:solidFill>
                        <a:effectLst/>
                        <a:cs typeface="LilyUPC" panose="020B0604020202020204" pitchFamily="34" charset="-3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8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เทียบเป็นหน่วยหลัก</a:t>
                      </a:r>
                      <a:endParaRPr lang="th-TH" sz="2400" b="0" dirty="0">
                        <a:solidFill>
                          <a:srgbClr val="FFC000"/>
                        </a:solidFill>
                        <a:effectLst/>
                        <a:cs typeface="LilyUPC" panose="020B0604020202020204" pitchFamily="34" charset="-3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t"/>
                      <a:r>
                        <a:rPr lang="th-TH" sz="20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เฮิรตซ์ </a:t>
                      </a:r>
                      <a:r>
                        <a:rPr lang="en-US" b="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(hertz 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Hz</a:t>
                      </a:r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b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Hz  = 1 s</a:t>
                      </a:r>
                      <a:r>
                        <a:rPr lang="en-US" b="0" baseline="300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en-US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t"/>
                      <a:r>
                        <a:rPr lang="th-TH" sz="2000" b="0" dirty="0" err="1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นิว</a:t>
                      </a:r>
                      <a:r>
                        <a:rPr lang="th-TH" sz="20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ตัน </a:t>
                      </a:r>
                      <a:r>
                        <a:rPr lang="en-US" b="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(Newton 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N  =  1 kg.m / s</a:t>
                      </a:r>
                      <a:r>
                        <a:rPr lang="pt-BR" b="0" baseline="300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t"/>
                      <a:r>
                        <a:rPr lang="th-TH" sz="2000" b="0" dirty="0" err="1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จูล</a:t>
                      </a:r>
                      <a:r>
                        <a:rPr lang="th-TH" sz="20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 </a:t>
                      </a:r>
                      <a:r>
                        <a:rPr lang="en-US" b="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(joule 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b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US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J  = 1 </a:t>
                      </a:r>
                      <a:r>
                        <a:rPr lang="en-US" b="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N.m</a:t>
                      </a:r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พลาส</a:t>
                      </a:r>
                      <a:r>
                        <a:rPr lang="th-TH" sz="2000" b="0" dirty="0" err="1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คาล</a:t>
                      </a:r>
                      <a:r>
                        <a:rPr lang="th-TH" sz="20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 </a:t>
                      </a:r>
                      <a:r>
                        <a:rPr lang="en-US" b="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(Pascal 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</a:t>
                      </a:r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Pa  = 1 N/m</a:t>
                      </a:r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0" dirty="0">
                          <a:solidFill>
                            <a:srgbClr val="FFC000"/>
                          </a:solidFill>
                          <a:effectLst/>
                          <a:cs typeface="LilyUPC" panose="020B0604020202020204" pitchFamily="34" charset="-34"/>
                        </a:rPr>
                        <a:t>วัตต์ </a:t>
                      </a:r>
                      <a:r>
                        <a:rPr lang="th-TH" sz="1400" b="1" dirty="0">
                          <a:solidFill>
                            <a:srgbClr val="FFC000"/>
                          </a:solidFill>
                          <a:effectLst/>
                          <a:cs typeface="Angsana New" panose="02020603050405020304" pitchFamily="18" charset="-34"/>
                        </a:rPr>
                        <a:t> </a:t>
                      </a:r>
                      <a:r>
                        <a:rPr lang="en-US" b="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(Watt 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W  = 1 J / s</a:t>
                      </a:r>
                      <a:endParaRPr lang="pl-PL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t"/>
                      <a:endParaRPr lang="en-US" b="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pl-PL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827584" y="341809"/>
            <a:ext cx="50626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1.2 ปริมาณอนุพันธ์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(derived  units)</a:t>
            </a:r>
            <a:endParaRPr lang="th-TH" sz="3200" dirty="0">
              <a:solidFill>
                <a:srgbClr val="FFFF00"/>
              </a:solidFill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673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1006266" y="3315637"/>
            <a:ext cx="7814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(2.2) ปริมาณเวคเตอร์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(Vector)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คือ ปริมาณที่ต้องระบุทั้ง</a:t>
            </a:r>
            <a:r>
              <a:rPr lang="th-TH" sz="36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ขนาด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และ</a:t>
            </a:r>
            <a:r>
              <a:rPr lang="th-TH" sz="36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ทิศทาง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จึงจะสมบูรณ์ เช่น การกระจัด แรง ความเร็ว ความเร่ง ฯลฯ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972938" y="321022"/>
            <a:ext cx="38090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th-TH" sz="4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(2) ปริมาณตามลักษณะเฉพาะ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52536" y="1393488"/>
            <a:ext cx="73265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(2.1) ปริมาณสเกลลาร์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(Scalar)</a:t>
            </a:r>
            <a:r>
              <a:rPr lang="th-TH" dirty="0">
                <a:solidFill>
                  <a:schemeClr val="accent3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คือ ปริมาณที่ระบุ </a:t>
            </a:r>
            <a:r>
              <a:rPr lang="th-TH" sz="36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เฉพาะขนาด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lyUPC" panose="020B0604020202020204" pitchFamily="34" charset="-34"/>
              </a:rPr>
              <a:t>ก็เพียงพอแล้วเช่น </a:t>
            </a:r>
            <a:r>
              <a:rPr lang="th-TH" sz="3600" dirty="0">
                <a:solidFill>
                  <a:schemeClr val="accent3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 เช่น มวล , อัตราเร็ว , อัตราเร่ง, พลังงาน,งาน ความดัน ฯลฯ</a:t>
            </a:r>
          </a:p>
        </p:txBody>
      </p:sp>
    </p:spTree>
    <p:extLst>
      <p:ext uri="{BB962C8B-B14F-4D97-AF65-F5344CB8AC3E}">
        <p14:creationId xmlns:p14="http://schemas.microsoft.com/office/powerpoint/2010/main" val="203172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1043965" y="232082"/>
            <a:ext cx="27461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4000" b="1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2. </a:t>
            </a:r>
            <a:r>
              <a:rPr lang="th-TH" sz="40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เวคเตอร์</a:t>
            </a:r>
            <a:r>
              <a:rPr lang="en-US" sz="2400" dirty="0">
                <a:solidFill>
                  <a:srgbClr val="FFFF00"/>
                </a:solidFill>
                <a:cs typeface="LilyUPC" panose="020B0604020202020204" pitchFamily="34" charset="-34"/>
              </a:rPr>
              <a:t>(Vector)</a:t>
            </a:r>
            <a:endParaRPr lang="en-US" sz="2400" dirty="0">
              <a:solidFill>
                <a:srgbClr val="FFFF00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331640" y="921881"/>
            <a:ext cx="25282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600" b="1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(1)</a:t>
            </a:r>
            <a:r>
              <a:rPr lang="th-TH" sz="3600" b="1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การเขียนเวคเตอร์</a:t>
            </a:r>
            <a:endParaRPr lang="en-US" sz="3600" dirty="0">
              <a:solidFill>
                <a:srgbClr val="FFC000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893747" y="1491630"/>
            <a:ext cx="23903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D4FCD9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(1.1) </a:t>
            </a:r>
            <a:r>
              <a:rPr lang="th-TH" sz="3200" dirty="0">
                <a:solidFill>
                  <a:srgbClr val="D4FCD9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ใช้ตัวอักษร เช่น </a:t>
            </a:r>
            <a:endParaRPr lang="en-US" sz="3200" dirty="0">
              <a:solidFill>
                <a:srgbClr val="D4FCD9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951913" y="2211710"/>
            <a:ext cx="19720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(1.2) </a:t>
            </a:r>
            <a:r>
              <a:rPr lang="th-TH" sz="32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ใช้ลูกศรแทน</a:t>
            </a:r>
            <a:endParaRPr lang="en-US" sz="320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3923928" y="2211710"/>
            <a:ext cx="4464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โดย </a:t>
            </a:r>
            <a:r>
              <a:rPr lang="th-TH" sz="3200" i="1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ความยาวลูกศร </a:t>
            </a:r>
            <a:r>
              <a:rPr lang="th-TH" sz="32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จะแสดงขนาด และ</a:t>
            </a:r>
          </a:p>
          <a:p>
            <a:r>
              <a:rPr lang="th-TH" sz="32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     </a:t>
            </a:r>
            <a:r>
              <a:rPr lang="th-TH" sz="3200" i="1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หัวลูกศร </a:t>
            </a:r>
            <a:r>
              <a:rPr lang="th-TH" sz="3200" dirty="0">
                <a:latin typeface="Calibri" panose="020F0502020204030204" pitchFamily="34" charset="0"/>
                <a:ea typeface="Calibri" panose="020F0502020204030204" pitchFamily="34" charset="0"/>
                <a:cs typeface="LilyUPC" panose="020B0604020202020204" pitchFamily="34" charset="-34"/>
              </a:rPr>
              <a:t>แสดงทิศทางของเวกเตอร์ เช่น</a:t>
            </a:r>
            <a:endParaRPr lang="th-TH" sz="3200" dirty="0">
              <a:cs typeface="LilyUPC" panose="020B0604020202020204" pitchFamily="34" charset="-34"/>
            </a:endParaRPr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909387"/>
              </p:ext>
            </p:extLst>
          </p:nvPr>
        </p:nvGraphicFramePr>
        <p:xfrm>
          <a:off x="4355976" y="1563638"/>
          <a:ext cx="792088" cy="385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5" name="Equation" r:id="rId3" imgW="469800" imgH="228600" progId="Equation.DSMT4">
                  <p:embed/>
                </p:oleObj>
              </mc:Choice>
              <mc:Fallback>
                <p:oleObj name="Equation" r:id="rId3" imgW="469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5976" y="1563638"/>
                        <a:ext cx="792088" cy="38534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476125"/>
              </p:ext>
            </p:extLst>
          </p:nvPr>
        </p:nvGraphicFramePr>
        <p:xfrm>
          <a:off x="2387393" y="2791524"/>
          <a:ext cx="1798255" cy="1798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6" name="Visio" r:id="rId5" imgW="1690222" imgH="1690200" progId="Visio.Drawing.11">
                  <p:embed/>
                </p:oleObj>
              </mc:Choice>
              <mc:Fallback>
                <p:oleObj name="Visio" r:id="rId5" imgW="1690222" imgH="1690200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393" y="2791524"/>
                        <a:ext cx="1798255" cy="179825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กล่องข้อความ 11"/>
          <p:cNvSpPr txBox="1"/>
          <p:nvPr/>
        </p:nvSpPr>
        <p:spPr>
          <a:xfrm>
            <a:off x="4447368" y="3194789"/>
            <a:ext cx="30572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เวคเตอร์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ขนาด 4 หน่วย </a:t>
            </a:r>
          </a:p>
          <a:p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ทิศทำมุม 45</a:t>
            </a:r>
            <a:r>
              <a:rPr lang="th-TH" sz="3200" baseline="40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0</a:t>
            </a:r>
            <a:r>
              <a:rPr lang="th-TH" sz="3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กับแกน </a:t>
            </a:r>
            <a:r>
              <a:rPr lang="en-US" sz="2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+</a:t>
            </a:r>
            <a:r>
              <a:rPr lang="en-US" sz="3200" i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LilyUPC" panose="020B0604020202020204" pitchFamily="34" charset="-34"/>
              </a:rPr>
              <a:t>x</a:t>
            </a:r>
            <a:endParaRPr lang="th-TH" sz="3200" i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93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11560" y="267494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3.2 การหาเวคเตอร์ลัพธ์ </a:t>
            </a:r>
            <a:r>
              <a:rPr lang="th-TH" sz="3600" i="1" dirty="0">
                <a:solidFill>
                  <a:srgbClr val="FFFF00"/>
                </a:solidFill>
                <a:cs typeface="LilyUPC" panose="020B0604020202020204" pitchFamily="34" charset="-34"/>
              </a:rPr>
              <a:t>(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การบวกหรือลบเวคเตอร์)</a:t>
            </a:r>
            <a:endParaRPr lang="en-US" sz="3600" i="1" dirty="0">
              <a:solidFill>
                <a:srgbClr val="FFFF00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1600" y="771550"/>
            <a:ext cx="7024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cs typeface="LilyUPC" panose="020B0604020202020204" pitchFamily="34" charset="-34"/>
              </a:rPr>
              <a:t>3.2.1 การหาแรงลัพธ์โดยวิธีเขียนเวคเตอร์ของแรง กระทำได้ 2 วิธี คือ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99592" y="1216978"/>
            <a:ext cx="77043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(ก)แบบหางต่อหัว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เขียนเวกเตอร์แรกก่อน จากนั้น</a:t>
            </a:r>
            <a:r>
              <a:rPr lang="th-TH" sz="3200" i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เอาหางของเวคเตอร์ ที่ 2 </a:t>
            </a:r>
          </a:p>
          <a:p>
            <a:r>
              <a:rPr lang="th-TH" sz="3200" i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มาต่อที่หัวของเวคเตอร์แรก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 และทำต่อไปเรื่อยๆ </a:t>
            </a:r>
            <a:r>
              <a:rPr lang="th-TH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ผลลัพธ์ที่ได้ </a:t>
            </a:r>
            <a:r>
              <a:rPr lang="th-TH" sz="32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คือ </a:t>
            </a:r>
            <a:r>
              <a:rPr lang="th-TH" sz="3200" i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เวกเตอร์ที่ลาก</a:t>
            </a:r>
          </a:p>
          <a:p>
            <a:r>
              <a:rPr lang="th-TH" sz="3200" i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ilyUPC" panose="020B0604020202020204" pitchFamily="34" charset="-34"/>
              </a:rPr>
              <a:t>จากหางของเวคเตอร์แรกไปสิ้นสุดที่หัวของเวคเตอร์สุดท้าย</a:t>
            </a:r>
            <a:endParaRPr lang="en-US" sz="3200" i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ilyUPC" panose="020B0604020202020204" pitchFamily="34" charset="-34"/>
            </a:endParaRPr>
          </a:p>
        </p:txBody>
      </p:sp>
      <p:pic>
        <p:nvPicPr>
          <p:cNvPr id="7" name="Picture 5" descr="font color= : Thummech.com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77" r="42423"/>
          <a:stretch/>
        </p:blipFill>
        <p:spPr bwMode="auto">
          <a:xfrm>
            <a:off x="3452635" y="2826402"/>
            <a:ext cx="3180715" cy="18364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5" descr="font color= : Thummech.com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08" t="817" r="423" b="-545"/>
          <a:stretch/>
        </p:blipFill>
        <p:spPr bwMode="auto">
          <a:xfrm>
            <a:off x="6804248" y="2354648"/>
            <a:ext cx="1584176" cy="264375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กล่องข้อความ 8"/>
          <p:cNvSpPr txBox="1"/>
          <p:nvPr/>
        </p:nvSpPr>
        <p:spPr>
          <a:xfrm>
            <a:off x="359538" y="2841779"/>
            <a:ext cx="30748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FF00"/>
                </a:solidFill>
              </a:rPr>
              <a:t>ตัวอย่าง </a:t>
            </a:r>
            <a:r>
              <a:rPr lang="th-TH" b="1" dirty="0"/>
              <a:t>จงหาเวคเตอร์</a:t>
            </a:r>
          </a:p>
          <a:p>
            <a:r>
              <a:rPr lang="th-TH" b="1" dirty="0"/>
              <a:t>ลัพธ์ของ เวคเตอร์ </a:t>
            </a:r>
            <a:r>
              <a:rPr lang="en-US" sz="2000" dirty="0"/>
              <a:t>B+A+C</a:t>
            </a:r>
            <a:endParaRPr lang="th-TH" sz="2000" dirty="0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345228"/>
              </p:ext>
            </p:extLst>
          </p:nvPr>
        </p:nvGraphicFramePr>
        <p:xfrm>
          <a:off x="899592" y="3823011"/>
          <a:ext cx="1775242" cy="47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9" name="Equation" r:id="rId4" imgW="850680" imgH="228600" progId="Equation.DSMT4">
                  <p:embed/>
                </p:oleObj>
              </mc:Choice>
              <mc:Fallback>
                <p:oleObj name="Equation" r:id="rId4" imgW="8506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9592" y="3823011"/>
                        <a:ext cx="1775242" cy="476931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2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83568" y="267494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(ข)แบบหางต่อหาง</a:t>
            </a:r>
            <a:endParaRPr lang="en-US" sz="3600" dirty="0">
              <a:solidFill>
                <a:srgbClr val="FFFF00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843558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0"/>
              </a:spcBef>
              <a:spcAft>
                <a:spcPts val="1500"/>
              </a:spcAft>
            </a:pPr>
            <a:r>
              <a:rPr lang="th-TH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Sarabun"/>
                <a:ea typeface="Times New Roman" panose="02020603050405020304" pitchFamily="18" charset="0"/>
                <a:cs typeface="LilyUPC" panose="020B0604020202020204" pitchFamily="34" charset="-34"/>
              </a:rPr>
              <a:t>    กระทำได้โดยการ นำหางของทั้งสองเวกเตอร์มาต่อชนกันแล้วสร้างรูปสี่เหลี่ยมด้านขนาน ผลลัพธ์ที่ได้คือ เวกเตอร์ที่ลากจากจุดที่ หางต่อกัน ไปจนถึงมุม ทแยงตรงข้ามของรูปสี่เหลี่ยมด้านขนานนั้น เช่น...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ea typeface="Times New Roman" panose="02020603050405020304" pitchFamily="18" charset="0"/>
              <a:cs typeface="LilyUPC" panose="020B0604020202020204" pitchFamily="34" charset="-34"/>
            </a:endParaRPr>
          </a:p>
        </p:txBody>
      </p:sp>
      <p:pic>
        <p:nvPicPr>
          <p:cNvPr id="5" name="Picture 5" descr="Hello Physics: บทนำและเวกเตอร์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014" y="2110569"/>
            <a:ext cx="2789798" cy="1848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graphicFrame>
        <p:nvGraphicFramePr>
          <p:cNvPr id="6" name="วัตถุ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229198"/>
              </p:ext>
            </p:extLst>
          </p:nvPr>
        </p:nvGraphicFramePr>
        <p:xfrm>
          <a:off x="4259263" y="2413000"/>
          <a:ext cx="129857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8" name="Equation" r:id="rId4" imgW="622080" imgH="228600" progId="Equation.DSMT4">
                  <p:embed/>
                </p:oleObj>
              </mc:Choice>
              <mc:Fallback>
                <p:oleObj name="Equation" r:id="rId4" imgW="622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9263" y="2413000"/>
                        <a:ext cx="1298575" cy="477838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กล่องข้อความ 3"/>
          <p:cNvSpPr txBox="1"/>
          <p:nvPr/>
        </p:nvSpPr>
        <p:spPr>
          <a:xfrm>
            <a:off x="755576" y="2989282"/>
            <a:ext cx="48622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000" dirty="0">
                <a:solidFill>
                  <a:srgbClr val="FFFF00"/>
                </a:solidFill>
                <a:cs typeface="LilyUPC" panose="020B0604020202020204" pitchFamily="34" charset="-34"/>
              </a:rPr>
              <a:t>การรวมเวคเตอร์โดยการเขียนรูป</a:t>
            </a:r>
          </a:p>
          <a:p>
            <a:r>
              <a:rPr lang="th-TH" sz="30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1.ขนาดของเวคเตอร์ลัพธ์ หาได้จากการ</a:t>
            </a:r>
          </a:p>
          <a:p>
            <a:r>
              <a:rPr lang="th-TH" sz="3000" dirty="0">
                <a:solidFill>
                  <a:srgbClr val="FFC000"/>
                </a:solidFill>
                <a:cs typeface="LilyUPC" panose="020B0604020202020204" pitchFamily="34" charset="-34"/>
              </a:rPr>
              <a:t>วัดความยาว</a:t>
            </a:r>
            <a:r>
              <a:rPr lang="th-TH" sz="30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ของเส้นลูกศร(อาจต้องเทียบอัตราส่วน)</a:t>
            </a:r>
          </a:p>
          <a:p>
            <a:r>
              <a:rPr lang="th-TH" sz="3000" dirty="0">
                <a:solidFill>
                  <a:schemeClr val="accent6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   2.ทิศทางของเวคเตอร์ลัพธ์ ได้จาก</a:t>
            </a:r>
            <a:r>
              <a:rPr lang="th-TH" sz="3000" dirty="0">
                <a:solidFill>
                  <a:srgbClr val="FFC000"/>
                </a:solidFill>
                <a:cs typeface="LilyUPC" panose="020B0604020202020204" pitchFamily="34" charset="-34"/>
              </a:rPr>
              <a:t>การวัดมุม</a:t>
            </a:r>
          </a:p>
        </p:txBody>
      </p:sp>
    </p:spTree>
    <p:extLst>
      <p:ext uri="{BB962C8B-B14F-4D97-AF65-F5344CB8AC3E}">
        <p14:creationId xmlns:p14="http://schemas.microsoft.com/office/powerpoint/2010/main" val="415567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049998"/>
              </p:ext>
            </p:extLst>
          </p:nvPr>
        </p:nvGraphicFramePr>
        <p:xfrm>
          <a:off x="727836" y="2450052"/>
          <a:ext cx="2370715" cy="2085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3" name="Visio" r:id="rId3" imgW="2049499" imgH="1809810" progId="Visio.Drawing.11">
                  <p:embed/>
                </p:oleObj>
              </mc:Choice>
              <mc:Fallback>
                <p:oleObj name="Visio" r:id="rId3" imgW="2049499" imgH="180981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36" y="2450052"/>
                        <a:ext cx="2370715" cy="2085773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998614"/>
              </p:ext>
            </p:extLst>
          </p:nvPr>
        </p:nvGraphicFramePr>
        <p:xfrm>
          <a:off x="3754579" y="2450051"/>
          <a:ext cx="2017387" cy="2085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4" name="Visio" r:id="rId5" imgW="1742898" imgH="1809810" progId="Visio.Drawing.11">
                  <p:embed/>
                </p:oleObj>
              </mc:Choice>
              <mc:Fallback>
                <p:oleObj name="Visio" r:id="rId5" imgW="1742898" imgH="180981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579" y="2450051"/>
                        <a:ext cx="2017387" cy="2085773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472756"/>
              </p:ext>
            </p:extLst>
          </p:nvPr>
        </p:nvGraphicFramePr>
        <p:xfrm>
          <a:off x="6721290" y="2450051"/>
          <a:ext cx="1615140" cy="2126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5" name="Visio" r:id="rId7" imgW="1369034" imgH="1809810" progId="Visio.Drawing.11">
                  <p:embed/>
                </p:oleObj>
              </mc:Choice>
              <mc:Fallback>
                <p:oleObj name="Visio" r:id="rId7" imgW="1369034" imgH="180981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1290" y="2450051"/>
                        <a:ext cx="1615140" cy="212640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สี่เหลี่ยมผืนผ้า 8"/>
          <p:cNvSpPr/>
          <p:nvPr/>
        </p:nvSpPr>
        <p:spPr>
          <a:xfrm>
            <a:off x="629820" y="1704240"/>
            <a:ext cx="2566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1.กรณีทำมุมแหลมต่อกัน</a:t>
            </a:r>
            <a:endParaRPr lang="th-TH" sz="3200" dirty="0">
              <a:solidFill>
                <a:srgbClr val="FFC000"/>
              </a:solidFill>
              <a:cs typeface="LilyUPC" panose="020B0604020202020204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419872" y="1704240"/>
            <a:ext cx="2710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2.กรณีทำมุมมุมป้านต่อกัน</a:t>
            </a:r>
            <a:endParaRPr lang="en-US" sz="3200" dirty="0">
              <a:solidFill>
                <a:srgbClr val="FFC000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372200" y="1685648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th-TH" sz="32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3. กรณีมุมฉากกัน</a:t>
            </a:r>
            <a:r>
              <a:rPr lang="en-US" sz="32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20645" y="272544"/>
            <a:ext cx="6515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3.2.2 การหาขนาดและทิศทางของแรงลัพธ์โดยการคำนวณ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458753" y="896872"/>
            <a:ext cx="3791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D3FDF0"/>
                </a:solidFill>
                <a:cs typeface="LilyUPC" panose="020B0604020202020204" pitchFamily="34" charset="-34"/>
              </a:rPr>
              <a:t>แยกพิจารณาได้เป็น 3 ลักษณะคือ</a:t>
            </a:r>
          </a:p>
        </p:txBody>
      </p:sp>
    </p:spTree>
    <p:extLst>
      <p:ext uri="{BB962C8B-B14F-4D97-AF65-F5344CB8AC3E}">
        <p14:creationId xmlns:p14="http://schemas.microsoft.com/office/powerpoint/2010/main" val="111486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3FDF0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3" name="วัตถุ 22"/>
          <p:cNvGraphicFramePr>
            <a:graphicFrameLocks noChangeAspect="1"/>
          </p:cNvGraphicFramePr>
          <p:nvPr/>
        </p:nvGraphicFramePr>
        <p:xfrm>
          <a:off x="0" y="0"/>
          <a:ext cx="1619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2" name="Equation" r:id="rId3" imgW="164957" imgH="190335" progId="Equation.DSMT4">
                  <p:embed/>
                </p:oleObj>
              </mc:Choice>
              <mc:Fallback>
                <p:oleObj name="Equation" r:id="rId3" imgW="164957" imgH="1903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สี่เหลี่ยมผืนผ้า 23"/>
          <p:cNvSpPr/>
          <p:nvPr/>
        </p:nvSpPr>
        <p:spPr>
          <a:xfrm>
            <a:off x="748526" y="238569"/>
            <a:ext cx="45720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ตัวอย่างที่1</a:t>
            </a:r>
            <a:r>
              <a:rPr lang="th-TH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จากรูป </a:t>
            </a:r>
            <a:r>
              <a:rPr lang="en-US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          และ    ต่างก็เป็นเวคเตอร์บอกตำแหน่งอยากทราบว่า ข้อไหนให้ความสัมพันธ์ที่ </a:t>
            </a:r>
            <a:r>
              <a:rPr lang="th-TH" sz="3600" i="1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ถูกต้อง</a:t>
            </a:r>
            <a:endParaRPr lang="en-US" sz="3600" dirty="0">
              <a:solidFill>
                <a:schemeClr val="bg1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pic>
        <p:nvPicPr>
          <p:cNvPr id="5144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104" y="614109"/>
            <a:ext cx="2827274" cy="22703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173207" y="107159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6" name="วัตถุ 25"/>
          <p:cNvGraphicFramePr>
            <a:graphicFrameLocks noChangeAspect="1"/>
          </p:cNvGraphicFramePr>
          <p:nvPr/>
        </p:nvGraphicFramePr>
        <p:xfrm>
          <a:off x="4809866" y="336779"/>
          <a:ext cx="312821" cy="36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3" name="Equation" r:id="rId6" imgW="164957" imgH="190335" progId="Equation.DSMT4">
                  <p:embed/>
                </p:oleObj>
              </mc:Choice>
              <mc:Fallback>
                <p:oleObj name="Equation" r:id="rId6" imgW="164957" imgH="19033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9866" y="336779"/>
                        <a:ext cx="312821" cy="368025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วัตถุ 26"/>
          <p:cNvGraphicFramePr>
            <a:graphicFrameLocks noChangeAspect="1"/>
          </p:cNvGraphicFramePr>
          <p:nvPr/>
        </p:nvGraphicFramePr>
        <p:xfrm>
          <a:off x="0" y="457200"/>
          <a:ext cx="67627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4" name="Equation" r:id="rId7" imgW="672808" imgH="190417" progId="Equation.DSMT4">
                  <p:embed/>
                </p:oleObj>
              </mc:Choice>
              <mc:Fallback>
                <p:oleObj name="Equation" r:id="rId7" imgW="672808" imgH="19041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67627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วัตถุ 27"/>
          <p:cNvGraphicFramePr>
            <a:graphicFrameLocks noChangeAspect="1"/>
          </p:cNvGraphicFramePr>
          <p:nvPr/>
        </p:nvGraphicFramePr>
        <p:xfrm>
          <a:off x="3297948" y="2656494"/>
          <a:ext cx="1824739" cy="485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5" name="Equation" r:id="rId9" imgW="863280" imgH="228600" progId="Equation.DSMT4">
                  <p:embed/>
                </p:oleObj>
              </mc:Choice>
              <mc:Fallback>
                <p:oleObj name="Equation" r:id="rId9" imgW="863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948" y="2656494"/>
                        <a:ext cx="1824739" cy="485698"/>
                      </a:xfrm>
                      <a:prstGeom prst="rect">
                        <a:avLst/>
                      </a:prstGeom>
                      <a:solidFill>
                        <a:srgbClr val="D3FDF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วัตถุ 28"/>
          <p:cNvGraphicFramePr>
            <a:graphicFrameLocks noChangeAspect="1"/>
          </p:cNvGraphicFramePr>
          <p:nvPr/>
        </p:nvGraphicFramePr>
        <p:xfrm>
          <a:off x="0" y="1295400"/>
          <a:ext cx="6572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6" name="Equation" r:id="rId11" imgW="660113" imgH="190417" progId="Equation.DSMT4">
                  <p:embed/>
                </p:oleObj>
              </mc:Choice>
              <mc:Fallback>
                <p:oleObj name="Equation" r:id="rId11" imgW="660113" imgH="19041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95400"/>
                        <a:ext cx="65722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วัตถุ 29"/>
          <p:cNvGraphicFramePr>
            <a:graphicFrameLocks noChangeAspect="1"/>
          </p:cNvGraphicFramePr>
          <p:nvPr/>
        </p:nvGraphicFramePr>
        <p:xfrm>
          <a:off x="0" y="1485900"/>
          <a:ext cx="67627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7" name="Equation" r:id="rId13" imgW="672808" imgH="203112" progId="Equation.DSMT4">
                  <p:embed/>
                </p:oleObj>
              </mc:Choice>
              <mc:Fallback>
                <p:oleObj name="Equation" r:id="rId13" imgW="672808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85900"/>
                        <a:ext cx="67627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5"/>
          <p:cNvSpPr>
            <a:spLocks noChangeArrowheads="1"/>
          </p:cNvSpPr>
          <p:nvPr/>
        </p:nvSpPr>
        <p:spPr bwMode="auto">
          <a:xfrm>
            <a:off x="9602" y="2324431"/>
            <a:ext cx="20313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ordia New" panose="020B0304020202020204" pitchFamily="34" charset="-34"/>
              </a:rPr>
              <a:t>		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36" name="วัตถุ 35"/>
          <p:cNvGraphicFramePr>
            <a:graphicFrameLocks noChangeAspect="1"/>
          </p:cNvGraphicFramePr>
          <p:nvPr/>
        </p:nvGraphicFramePr>
        <p:xfrm>
          <a:off x="804507" y="3696917"/>
          <a:ext cx="1684574" cy="44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8" name="Equation" r:id="rId15" imgW="863280" imgH="228600" progId="Equation.DSMT4">
                  <p:embed/>
                </p:oleObj>
              </mc:Choice>
              <mc:Fallback>
                <p:oleObj name="Equation" r:id="rId15" imgW="863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507" y="3696917"/>
                        <a:ext cx="1684574" cy="447562"/>
                      </a:xfrm>
                      <a:prstGeom prst="rect">
                        <a:avLst/>
                      </a:prstGeom>
                      <a:solidFill>
                        <a:srgbClr val="D3FDF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4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40" name="วัตถุ 39"/>
          <p:cNvGraphicFramePr>
            <a:graphicFrameLocks noChangeAspect="1"/>
          </p:cNvGraphicFramePr>
          <p:nvPr/>
        </p:nvGraphicFramePr>
        <p:xfrm>
          <a:off x="3329597" y="3694343"/>
          <a:ext cx="1793090" cy="458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09" name="Equation" r:id="rId17" imgW="876240" imgH="228600" progId="Equation.DSMT4">
                  <p:embed/>
                </p:oleObj>
              </mc:Choice>
              <mc:Fallback>
                <p:oleObj name="Equation" r:id="rId17" imgW="876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9597" y="3694343"/>
                        <a:ext cx="1793090" cy="458772"/>
                      </a:xfrm>
                      <a:prstGeom prst="rect">
                        <a:avLst/>
                      </a:prstGeom>
                      <a:solidFill>
                        <a:srgbClr val="D3FDF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42" name="วัตถุ 41"/>
          <p:cNvGraphicFramePr>
            <a:graphicFrameLocks noChangeAspect="1"/>
          </p:cNvGraphicFramePr>
          <p:nvPr/>
        </p:nvGraphicFramePr>
        <p:xfrm>
          <a:off x="804507" y="2704935"/>
          <a:ext cx="1592443" cy="419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10" name="Equation" r:id="rId19" imgW="863280" imgH="228600" progId="Equation.DSMT4">
                  <p:embed/>
                </p:oleObj>
              </mc:Choice>
              <mc:Fallback>
                <p:oleObj name="Equation" r:id="rId19" imgW="863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507" y="2704935"/>
                        <a:ext cx="1592443" cy="419985"/>
                      </a:xfrm>
                      <a:prstGeom prst="rect">
                        <a:avLst/>
                      </a:prstGeom>
                      <a:solidFill>
                        <a:srgbClr val="D3FDF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วัตถุ 20"/>
          <p:cNvGraphicFramePr>
            <a:graphicFrameLocks noChangeAspect="1"/>
          </p:cNvGraphicFramePr>
          <p:nvPr/>
        </p:nvGraphicFramePr>
        <p:xfrm>
          <a:off x="2910653" y="358617"/>
          <a:ext cx="1375799" cy="381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11" name="Equation" r:id="rId21" imgW="787058" imgH="215806" progId="Equation.DSMT4">
                  <p:embed/>
                </p:oleObj>
              </mc:Choice>
              <mc:Fallback>
                <p:oleObj name="Equation" r:id="rId21" imgW="787058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0653" y="358617"/>
                        <a:ext cx="1375799" cy="381246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454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693054" y="235188"/>
            <a:ext cx="80554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ตัวอย่างที่ 2  แรง 2 แรงขนาด 3 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N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  และ   4 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LilyUPC" panose="020B0604020202020204" pitchFamily="34" charset="-34"/>
              </a:rPr>
              <a:t>N</a:t>
            </a:r>
            <a:r>
              <a:rPr lang="en-US" sz="3600" dirty="0">
                <a:solidFill>
                  <a:srgbClr val="FFFF00"/>
                </a:solidFill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จงหาผลรวมของแรง</a:t>
            </a:r>
          </a:p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               หรือแรงลัพธ์ เมื่อ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827584" y="1451542"/>
            <a:ext cx="2048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1. ทำมุมกัน 0</a:t>
            </a:r>
            <a:r>
              <a:rPr lang="th-TH" sz="3600" baseline="46000" dirty="0">
                <a:solidFill>
                  <a:srgbClr val="FFC000"/>
                </a:solidFill>
                <a:cs typeface="LilyUPC" panose="020B0604020202020204" pitchFamily="34" charset="-34"/>
              </a:rPr>
              <a:t>0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 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3203848" y="1421465"/>
            <a:ext cx="2145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2. ทำมุมกัน 90</a:t>
            </a:r>
            <a:r>
              <a:rPr lang="th-TH" sz="3600" baseline="46000" dirty="0">
                <a:solidFill>
                  <a:srgbClr val="FFC000"/>
                </a:solidFill>
                <a:cs typeface="LilyUPC" panose="020B0604020202020204" pitchFamily="34" charset="-34"/>
              </a:rPr>
              <a:t>0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6071332" y="1421464"/>
            <a:ext cx="2350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3. ทำมุมกัน 180</a:t>
            </a:r>
            <a:r>
              <a:rPr lang="th-TH" sz="3600" baseline="46000" dirty="0">
                <a:solidFill>
                  <a:srgbClr val="FFC000"/>
                </a:solidFill>
                <a:cs typeface="LilyUPC" panose="020B0604020202020204" pitchFamily="34" charset="-34"/>
              </a:rPr>
              <a:t>0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407511"/>
              </p:ext>
            </p:extLst>
          </p:nvPr>
        </p:nvGraphicFramePr>
        <p:xfrm>
          <a:off x="3508442" y="2148676"/>
          <a:ext cx="1876425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1" name="Visio" r:id="rId3" imgW="1873642" imgH="1765800" progId="Visio.Drawing.11">
                  <p:embed/>
                </p:oleObj>
              </mc:Choice>
              <mc:Fallback>
                <p:oleObj name="Visio" r:id="rId3" imgW="1873642" imgH="176580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442" y="2148676"/>
                        <a:ext cx="1876425" cy="176212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573452"/>
              </p:ext>
            </p:extLst>
          </p:nvPr>
        </p:nvGraphicFramePr>
        <p:xfrm>
          <a:off x="5796136" y="2113762"/>
          <a:ext cx="2535692" cy="915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2" name="Visio" r:id="rId5" imgW="2164305" imgH="783810" progId="Visio.Drawing.11">
                  <p:embed/>
                </p:oleObj>
              </mc:Choice>
              <mc:Fallback>
                <p:oleObj name="Visio" r:id="rId5" imgW="2164305" imgH="78381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113762"/>
                        <a:ext cx="2535692" cy="91597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372983"/>
              </p:ext>
            </p:extLst>
          </p:nvPr>
        </p:nvGraphicFramePr>
        <p:xfrm>
          <a:off x="644028" y="2148676"/>
          <a:ext cx="245745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3" name="Visio" r:id="rId7" imgW="2456049" imgH="1074870" progId="Visio.Drawing.11">
                  <p:embed/>
                </p:oleObj>
              </mc:Choice>
              <mc:Fallback>
                <p:oleObj name="Visio" r:id="rId7" imgW="2456049" imgH="107487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028" y="2148676"/>
                        <a:ext cx="2457450" cy="10763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242427"/>
              </p:ext>
            </p:extLst>
          </p:nvPr>
        </p:nvGraphicFramePr>
        <p:xfrm>
          <a:off x="1187624" y="3435846"/>
          <a:ext cx="1181007" cy="514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4" name="Equation" r:id="rId9" imgW="533169" imgH="228501" progId="Equation.DSMT4">
                  <p:embed/>
                </p:oleObj>
              </mc:Choice>
              <mc:Fallback>
                <p:oleObj name="Equation" r:id="rId9" imgW="533169" imgH="228501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435846"/>
                        <a:ext cx="1181007" cy="514797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5" name="วัตถุ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34028"/>
              </p:ext>
            </p:extLst>
          </p:nvPr>
        </p:nvGraphicFramePr>
        <p:xfrm>
          <a:off x="3843077" y="4083918"/>
          <a:ext cx="1207153" cy="540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5" name="Equation" r:id="rId11" imgW="520700" imgH="228600" progId="Equation.DSMT4">
                  <p:embed/>
                </p:oleObj>
              </mc:Choice>
              <mc:Fallback>
                <p:oleObj name="Equation" r:id="rId11" imgW="52070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3077" y="4083918"/>
                        <a:ext cx="1207153" cy="540042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7" name="วัตถุ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061775"/>
              </p:ext>
            </p:extLst>
          </p:nvPr>
        </p:nvGraphicFramePr>
        <p:xfrm>
          <a:off x="6452670" y="3248768"/>
          <a:ext cx="1222623" cy="54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6" name="Equation" r:id="rId13" imgW="520700" imgH="228600" progId="Equation.DSMT4">
                  <p:embed/>
                </p:oleObj>
              </mc:Choice>
              <mc:Fallback>
                <p:oleObj name="Equation" r:id="rId13" imgW="5207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2670" y="3248768"/>
                        <a:ext cx="1222623" cy="54696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วัตถุ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612173"/>
              </p:ext>
            </p:extLst>
          </p:nvPr>
        </p:nvGraphicFramePr>
        <p:xfrm>
          <a:off x="6440163" y="4014760"/>
          <a:ext cx="19367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7" name="Equation" r:id="rId15" imgW="825480" imgH="228600" progId="Equation.DSMT4">
                  <p:embed/>
                </p:oleObj>
              </mc:Choice>
              <mc:Fallback>
                <p:oleObj name="Equation" r:id="rId15" imgW="825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0163" y="4014760"/>
                        <a:ext cx="1936750" cy="547687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76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539552" y="12347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th-TH" sz="3600" dirty="0">
                <a:solidFill>
                  <a:srgbClr val="FFFF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3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จงหาเวกเตอร์ลัพธ์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(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แรงลัพธ์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)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โดยการการเขียนรูปและคำนวณ ถ้ามีแรง </a:t>
            </a: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แรง คือ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en-US" sz="3600" b="1" dirty="0">
                <a:solidFill>
                  <a:srgbClr val="FFC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F</a:t>
            </a:r>
            <a:r>
              <a:rPr lang="en-US" sz="3600" b="1" baseline="-25000" dirty="0">
                <a:solidFill>
                  <a:srgbClr val="FFC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1</a:t>
            </a:r>
            <a:r>
              <a:rPr lang="en-US" sz="3600" b="1" dirty="0">
                <a:solidFill>
                  <a:srgbClr val="FFC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=  5 N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 </a:t>
            </a:r>
            <a:r>
              <a:rPr lang="en-US" sz="3600" b="1" dirty="0">
                <a:solidFill>
                  <a:srgbClr val="FFC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F</a:t>
            </a:r>
            <a:r>
              <a:rPr lang="en-US" sz="3600" b="1" baseline="-25000" dirty="0">
                <a:solidFill>
                  <a:srgbClr val="FFC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2</a:t>
            </a:r>
            <a:r>
              <a:rPr lang="en-US" sz="3600" b="1" dirty="0">
                <a:solidFill>
                  <a:srgbClr val="FFC000"/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= 6 N </a:t>
            </a:r>
            <a:r>
              <a:rPr lang="th-TH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ngsana New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กระทำวัตถุ โดยทำมุมกันดังนี้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ngsana New" panose="02020603050405020304" pitchFamily="18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084302" y="1333032"/>
            <a:ext cx="11079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th-TH" sz="40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ก.</a:t>
            </a:r>
            <a:r>
              <a:rPr lang="en-US" sz="40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 90</a:t>
            </a:r>
            <a:r>
              <a:rPr lang="en-US" sz="36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  <a:sym typeface="Symbol" panose="05050102010706020507" pitchFamily="18" charset="2"/>
              </a:rPr>
              <a:t></a:t>
            </a:r>
            <a:r>
              <a:rPr lang="en-US" sz="40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endParaRPr lang="en-US" sz="3600" dirty="0">
              <a:solidFill>
                <a:srgbClr val="FFFF00"/>
              </a:solidFill>
              <a:effectLst/>
              <a:latin typeface="AngsanaUPC" panose="02020603050405020304" pitchFamily="18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/>
        </p:nvGraphicFramePr>
        <p:xfrm>
          <a:off x="760381" y="2177300"/>
          <a:ext cx="2408621" cy="2167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8" name="Visio" r:id="rId3" imgW="1431164" imgH="1285200" progId="Visio.Drawing.11">
                  <p:embed/>
                </p:oleObj>
              </mc:Choice>
              <mc:Fallback>
                <p:oleObj name="Visio" r:id="rId3" imgW="1431164" imgH="12852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381" y="2177300"/>
                        <a:ext cx="2408621" cy="2167758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6" name="วัตถุ 15"/>
          <p:cNvGraphicFramePr>
            <a:graphicFrameLocks noChangeAspect="1"/>
          </p:cNvGraphicFramePr>
          <p:nvPr/>
        </p:nvGraphicFramePr>
        <p:xfrm>
          <a:off x="4470981" y="3017783"/>
          <a:ext cx="112077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9" name="Equation" r:id="rId5" imgW="622080" imgH="228600" progId="Equation.DSMT4">
                  <p:embed/>
                </p:oleObj>
              </mc:Choice>
              <mc:Fallback>
                <p:oleObj name="Equation" r:id="rId5" imgW="622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981" y="3017783"/>
                        <a:ext cx="1120775" cy="40481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206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8" name="วัตถุ 17"/>
          <p:cNvGraphicFramePr>
            <a:graphicFrameLocks noChangeAspect="1"/>
          </p:cNvGraphicFramePr>
          <p:nvPr/>
        </p:nvGraphicFramePr>
        <p:xfrm>
          <a:off x="4466292" y="3619305"/>
          <a:ext cx="3380418" cy="667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0" name="Equation" r:id="rId7" imgW="2273040" imgH="444240" progId="Equation.DSMT4">
                  <p:embed/>
                </p:oleObj>
              </mc:Choice>
              <mc:Fallback>
                <p:oleObj name="Equation" r:id="rId7" imgW="22730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6292" y="3619305"/>
                        <a:ext cx="3380418" cy="667108"/>
                      </a:xfrm>
                      <a:prstGeom prst="rect">
                        <a:avLst/>
                      </a:prstGeom>
                      <a:solidFill>
                        <a:schemeClr val="tx2">
                          <a:lumMod val="9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4" name="วัตถุ 23"/>
          <p:cNvGraphicFramePr>
            <a:graphicFrameLocks noChangeAspect="1"/>
          </p:cNvGraphicFramePr>
          <p:nvPr/>
        </p:nvGraphicFramePr>
        <p:xfrm>
          <a:off x="0" y="0"/>
          <a:ext cx="16383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1" name="Equation" r:id="rId9" imgW="1638300" imgH="279400" progId="Equation.DSMT4">
                  <p:embed/>
                </p:oleObj>
              </mc:Choice>
              <mc:Fallback>
                <p:oleObj name="Equation" r:id="rId9" imgW="16383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3830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วัตถุ 25"/>
          <p:cNvGraphicFramePr>
            <a:graphicFrameLocks noChangeAspect="1"/>
          </p:cNvGraphicFramePr>
          <p:nvPr/>
        </p:nvGraphicFramePr>
        <p:xfrm>
          <a:off x="4425196" y="1707654"/>
          <a:ext cx="3248522" cy="494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2" name="Equation" r:id="rId11" imgW="1892160" imgH="291960" progId="Equation.DSMT4">
                  <p:embed/>
                </p:oleObj>
              </mc:Choice>
              <mc:Fallback>
                <p:oleObj name="Equation" r:id="rId11" imgW="1892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196" y="1707654"/>
                        <a:ext cx="3248522" cy="49410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206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27" name="วัตถุ 26"/>
          <p:cNvGraphicFramePr>
            <a:graphicFrameLocks noChangeAspect="1"/>
          </p:cNvGraphicFramePr>
          <p:nvPr/>
        </p:nvGraphicFramePr>
        <p:xfrm>
          <a:off x="4470981" y="2342240"/>
          <a:ext cx="3615520" cy="517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3" name="Equation" r:id="rId13" imgW="1930320" imgH="279360" progId="Equation.DSMT4">
                  <p:embed/>
                </p:oleObj>
              </mc:Choice>
              <mc:Fallback>
                <p:oleObj name="Equation" r:id="rId13" imgW="19303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981" y="2342240"/>
                        <a:ext cx="3615520" cy="517541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00206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3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31" name="วัตถุ 30"/>
          <p:cNvGraphicFramePr>
            <a:graphicFrameLocks noChangeAspect="1"/>
          </p:cNvGraphicFramePr>
          <p:nvPr/>
        </p:nvGraphicFramePr>
        <p:xfrm>
          <a:off x="4470981" y="4403550"/>
          <a:ext cx="2596182" cy="436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4" name="Equation" r:id="rId15" imgW="1371600" imgH="228600" progId="Equation.DSMT4">
                  <p:embed/>
                </p:oleObj>
              </mc:Choice>
              <mc:Fallback>
                <p:oleObj name="Equation" r:id="rId15" imgW="1371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981" y="4403550"/>
                        <a:ext cx="2596182" cy="43659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9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กล่องข้อความ 29"/>
          <p:cNvSpPr txBox="1"/>
          <p:nvPr/>
        </p:nvSpPr>
        <p:spPr>
          <a:xfrm>
            <a:off x="3448492" y="1631539"/>
            <a:ext cx="784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ขนาด</a:t>
            </a:r>
          </a:p>
        </p:txBody>
      </p:sp>
      <p:sp>
        <p:nvSpPr>
          <p:cNvPr id="33" name="กล่องข้อความ 32"/>
          <p:cNvSpPr txBox="1"/>
          <p:nvPr/>
        </p:nvSpPr>
        <p:spPr>
          <a:xfrm>
            <a:off x="3365936" y="3579862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ทิศทาง</a:t>
            </a:r>
          </a:p>
        </p:txBody>
      </p:sp>
    </p:spTree>
    <p:extLst>
      <p:ext uri="{BB962C8B-B14F-4D97-AF65-F5344CB8AC3E}">
        <p14:creationId xmlns:p14="http://schemas.microsoft.com/office/powerpoint/2010/main" val="70212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732026" y="369071"/>
            <a:ext cx="12961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dirty="0">
                <a:solidFill>
                  <a:srgbClr val="FFFF00"/>
                </a:solidFill>
                <a:ea typeface="Cordia New" panose="020B0304020202020204" pitchFamily="34" charset="-34"/>
                <a:cs typeface="LilyUPC" panose="020B0604020202020204" pitchFamily="34" charset="-34"/>
              </a:rPr>
              <a:t>ข</a:t>
            </a:r>
            <a:r>
              <a:rPr lang="en-US" sz="44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. 53</a:t>
            </a:r>
            <a:r>
              <a:rPr lang="en-US" sz="40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  <a:sym typeface="Symbol" panose="05050102010706020507" pitchFamily="18" charset="2"/>
              </a:rPr>
              <a:t></a:t>
            </a:r>
            <a:endParaRPr lang="th-TH" sz="4400" dirty="0">
              <a:solidFill>
                <a:srgbClr val="FFFF00"/>
              </a:solidFill>
              <a:cs typeface="LilyUPC" panose="020B0604020202020204" pitchFamily="34" charset="-34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/>
        </p:nvGraphicFramePr>
        <p:xfrm>
          <a:off x="827584" y="1265123"/>
          <a:ext cx="2401170" cy="1755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4" name="Visio" r:id="rId3" imgW="1484651" imgH="1085940" progId="Visio.Drawing.11">
                  <p:embed/>
                </p:oleObj>
              </mc:Choice>
              <mc:Fallback>
                <p:oleObj name="Visio" r:id="rId3" imgW="1484651" imgH="10859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265123"/>
                        <a:ext cx="2401170" cy="1755218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6" name="วัตถุ 5"/>
          <p:cNvGraphicFramePr>
            <a:graphicFrameLocks noChangeAspect="1"/>
          </p:cNvGraphicFramePr>
          <p:nvPr/>
        </p:nvGraphicFramePr>
        <p:xfrm>
          <a:off x="3874480" y="720835"/>
          <a:ext cx="3377168" cy="513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5" name="Equation" r:id="rId5" imgW="1892160" imgH="291960" progId="Equation.DSMT4">
                  <p:embed/>
                </p:oleObj>
              </mc:Choice>
              <mc:Fallback>
                <p:oleObj name="Equation" r:id="rId5" imgW="1892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4480" y="720835"/>
                        <a:ext cx="3377168" cy="513669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/>
        </p:nvGraphicFramePr>
        <p:xfrm>
          <a:off x="3874480" y="1419622"/>
          <a:ext cx="3561101" cy="50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6" name="Equation" r:id="rId7" imgW="1942920" imgH="279360" progId="Equation.DSMT4">
                  <p:embed/>
                </p:oleObj>
              </mc:Choice>
              <mc:Fallback>
                <p:oleObj name="Equation" r:id="rId7" imgW="194292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4480" y="1419622"/>
                        <a:ext cx="3561101" cy="506405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/>
        </p:nvGraphicFramePr>
        <p:xfrm>
          <a:off x="3886219" y="2104645"/>
          <a:ext cx="2671049" cy="491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7" name="Equation" r:id="rId9" imgW="1295280" imgH="241200" progId="Equation.DSMT4">
                  <p:embed/>
                </p:oleObj>
              </mc:Choice>
              <mc:Fallback>
                <p:oleObj name="Equation" r:id="rId9" imgW="12952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19" y="2104645"/>
                        <a:ext cx="2671049" cy="491432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2" name="วัตถุ 11"/>
          <p:cNvGraphicFramePr>
            <a:graphicFrameLocks noChangeAspect="1"/>
          </p:cNvGraphicFramePr>
          <p:nvPr/>
        </p:nvGraphicFramePr>
        <p:xfrm>
          <a:off x="3851920" y="2944167"/>
          <a:ext cx="4412088" cy="740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8" name="Equation" r:id="rId11" imgW="2869920" imgH="482400" progId="Equation.DSMT4">
                  <p:embed/>
                </p:oleObj>
              </mc:Choice>
              <mc:Fallback>
                <p:oleObj name="Equation" r:id="rId11" imgW="28699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944167"/>
                        <a:ext cx="4412088" cy="740703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4" name="วัตถุ 13"/>
          <p:cNvGraphicFramePr>
            <a:graphicFrameLocks noChangeAspect="1"/>
          </p:cNvGraphicFramePr>
          <p:nvPr/>
        </p:nvGraphicFramePr>
        <p:xfrm>
          <a:off x="3861505" y="3995300"/>
          <a:ext cx="4095015" cy="62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9" name="Equation" r:id="rId13" imgW="2730240" imgH="419040" progId="Equation.DSMT4">
                  <p:embed/>
                </p:oleObj>
              </mc:Choice>
              <mc:Fallback>
                <p:oleObj name="Equation" r:id="rId13" imgW="27302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1505" y="3995300"/>
                        <a:ext cx="4095015" cy="626204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6" name="กล่องข้อความ 25"/>
          <p:cNvSpPr txBox="1"/>
          <p:nvPr/>
        </p:nvSpPr>
        <p:spPr>
          <a:xfrm>
            <a:off x="2864902" y="618791"/>
            <a:ext cx="849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C000"/>
                </a:solidFill>
                <a:cs typeface="LilyUPC" panose="020B0604020202020204" pitchFamily="34" charset="-34"/>
              </a:rPr>
              <a:t>ขนาด</a:t>
            </a:r>
          </a:p>
        </p:txBody>
      </p:sp>
      <p:sp>
        <p:nvSpPr>
          <p:cNvPr id="28" name="กล่องข้อความ 27"/>
          <p:cNvSpPr txBox="1"/>
          <p:nvPr/>
        </p:nvSpPr>
        <p:spPr>
          <a:xfrm>
            <a:off x="2782346" y="2991352"/>
            <a:ext cx="1034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C000"/>
                </a:solidFill>
                <a:cs typeface="LilyUPC" panose="020B0604020202020204" pitchFamily="34" charset="-34"/>
              </a:rPr>
              <a:t>ทิศทาง</a:t>
            </a:r>
          </a:p>
        </p:txBody>
      </p:sp>
    </p:spTree>
    <p:extLst>
      <p:ext uri="{BB962C8B-B14F-4D97-AF65-F5344CB8AC3E}">
        <p14:creationId xmlns:p14="http://schemas.microsoft.com/office/powerpoint/2010/main" val="286079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27584" y="267494"/>
            <a:ext cx="13644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th-TH" sz="44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ค.</a:t>
            </a:r>
            <a:r>
              <a:rPr lang="en-US" sz="44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</a:rPr>
              <a:t> 150</a:t>
            </a:r>
            <a:r>
              <a:rPr lang="en-US" sz="4000" dirty="0">
                <a:solidFill>
                  <a:srgbClr val="FFFF00"/>
                </a:solidFill>
                <a:latin typeface="AngsanaUPC" panose="02020603050405020304" pitchFamily="18" charset="-34"/>
                <a:ea typeface="Cordia New" panose="020B0304020202020204" pitchFamily="34" charset="-34"/>
                <a:cs typeface="LilyUPC" panose="020B0604020202020204" pitchFamily="34" charset="-34"/>
                <a:sym typeface="Symbol" panose="05050102010706020507" pitchFamily="18" charset="2"/>
              </a:rPr>
              <a:t></a:t>
            </a:r>
            <a:endParaRPr lang="en-US" sz="3600" dirty="0">
              <a:solidFill>
                <a:srgbClr val="FFFF00"/>
              </a:solidFill>
              <a:effectLst/>
              <a:latin typeface="AngsanaUPC" panose="02020603050405020304" pitchFamily="18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/>
        </p:nvGraphicFramePr>
        <p:xfrm>
          <a:off x="723641" y="1203598"/>
          <a:ext cx="2333849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99" name="Visio" r:id="rId3" imgW="1552454" imgH="1200690" progId="Visio.Drawing.11">
                  <p:embed/>
                </p:oleObj>
              </mc:Choice>
              <mc:Fallback>
                <p:oleObj name="Visio" r:id="rId3" imgW="1552454" imgH="120069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41" y="1203598"/>
                        <a:ext cx="2333849" cy="18002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วัตถุ 4"/>
          <p:cNvGraphicFramePr>
            <a:graphicFrameLocks noChangeAspect="1"/>
          </p:cNvGraphicFramePr>
          <p:nvPr/>
        </p:nvGraphicFramePr>
        <p:xfrm>
          <a:off x="3851920" y="699542"/>
          <a:ext cx="3744416" cy="569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0" name="Equation" r:id="rId5" imgW="1892160" imgH="291960" progId="Equation.DSMT4">
                  <p:embed/>
                </p:oleObj>
              </mc:Choice>
              <mc:Fallback>
                <p:oleObj name="Equation" r:id="rId5" imgW="1892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699542"/>
                        <a:ext cx="3744416" cy="569528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วัตถุ 5"/>
          <p:cNvGraphicFramePr>
            <a:graphicFrameLocks noChangeAspect="1"/>
          </p:cNvGraphicFramePr>
          <p:nvPr/>
        </p:nvGraphicFramePr>
        <p:xfrm>
          <a:off x="3844141" y="1419622"/>
          <a:ext cx="3968219" cy="546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1" name="Equation" r:id="rId7" imgW="2006280" imgH="279360" progId="Equation.DSMT4">
                  <p:embed/>
                </p:oleObj>
              </mc:Choice>
              <mc:Fallback>
                <p:oleObj name="Equation" r:id="rId7" imgW="200628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141" y="1419622"/>
                        <a:ext cx="3968219" cy="546576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วัตถุ 6"/>
          <p:cNvGraphicFramePr>
            <a:graphicFrameLocks noChangeAspect="1"/>
          </p:cNvGraphicFramePr>
          <p:nvPr/>
        </p:nvGraphicFramePr>
        <p:xfrm>
          <a:off x="4283968" y="2067694"/>
          <a:ext cx="2376264" cy="540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2" name="Equation" r:id="rId9" imgW="1041120" imgH="241200" progId="Equation.DSMT4">
                  <p:embed/>
                </p:oleObj>
              </mc:Choice>
              <mc:Fallback>
                <p:oleObj name="Equation" r:id="rId9" imgW="104112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2067694"/>
                        <a:ext cx="2376264" cy="540142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/>
        </p:nvGraphicFramePr>
        <p:xfrm>
          <a:off x="3851914" y="2873290"/>
          <a:ext cx="4597480" cy="696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3" name="Equation" r:id="rId11" imgW="3187440" imgH="482400" progId="Equation.DSMT4">
                  <p:embed/>
                </p:oleObj>
              </mc:Choice>
              <mc:Fallback>
                <p:oleObj name="Equation" r:id="rId11" imgW="31874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14" y="2873290"/>
                        <a:ext cx="4597480" cy="696414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92D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กล่องข้อความ 8"/>
          <p:cNvSpPr txBox="1"/>
          <p:nvPr/>
        </p:nvSpPr>
        <p:spPr>
          <a:xfrm>
            <a:off x="2915816" y="524351"/>
            <a:ext cx="784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ขนาด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902615" y="2938222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ทิศทาง</a:t>
            </a:r>
          </a:p>
        </p:txBody>
      </p:sp>
      <p:graphicFrame>
        <p:nvGraphicFramePr>
          <p:cNvPr id="11" name="วัตถุ 10"/>
          <p:cNvGraphicFramePr>
            <a:graphicFrameLocks noChangeAspect="1"/>
          </p:cNvGraphicFramePr>
          <p:nvPr/>
        </p:nvGraphicFramePr>
        <p:xfrm>
          <a:off x="3864419" y="3624930"/>
          <a:ext cx="3583807" cy="67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4" name="Equation" r:id="rId13" imgW="2438280" imgH="457200" progId="Equation.DSMT4">
                  <p:embed/>
                </p:oleObj>
              </mc:Choice>
              <mc:Fallback>
                <p:oleObj name="Equation" r:id="rId13" imgW="24382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4419" y="3624930"/>
                        <a:ext cx="3583807" cy="675012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92D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/>
          <p:cNvGraphicFramePr>
            <a:graphicFrameLocks noChangeAspect="1"/>
          </p:cNvGraphicFramePr>
          <p:nvPr/>
        </p:nvGraphicFramePr>
        <p:xfrm>
          <a:off x="3851920" y="4358667"/>
          <a:ext cx="3036145" cy="429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5" name="Equation" r:id="rId15" imgW="1612800" imgH="228600" progId="Equation.DSMT4">
                  <p:embed/>
                </p:oleObj>
              </mc:Choice>
              <mc:Fallback>
                <p:oleObj name="Equation" r:id="rId15" imgW="1612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358667"/>
                        <a:ext cx="3036145" cy="429808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92D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223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647564" y="195486"/>
            <a:ext cx="7848872" cy="2308324"/>
          </a:xfrm>
          <a:prstGeom prst="rect">
            <a:avLst/>
          </a:prstGeom>
          <a:solidFill>
            <a:srgbClr val="D3FDF0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4 </a:t>
            </a:r>
            <a:r>
              <a:rPr lang="th-TH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เมื่อแรงสองแรงทำมุมกันค่าต่างๆ  ผลรวมของแรงมีค่าต่ำสุด 2 </a:t>
            </a:r>
            <a:r>
              <a:rPr lang="th-TH" sz="3600" dirty="0" err="1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  และ มีค่าสูงสุด 14 </a:t>
            </a:r>
            <a:r>
              <a:rPr lang="th-TH" sz="3600" dirty="0" err="1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  ผลรวมของแรงทั้งสองเมื่อกระทำ  </a:t>
            </a:r>
            <a:r>
              <a:rPr lang="th-TH" sz="3600" i="1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ตั้งฉากกัน  </a:t>
            </a:r>
            <a:r>
              <a:rPr lang="th-TH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จะมีค่าเท่าใด </a:t>
            </a:r>
            <a:endParaRPr lang="en-US" sz="3600" dirty="0">
              <a:solidFill>
                <a:schemeClr val="bg1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1. 12  N	2. 10  N	3.       N	4.  8  N</a:t>
            </a:r>
            <a:endParaRPr lang="en-US" sz="3600" dirty="0">
              <a:solidFill>
                <a:schemeClr val="bg1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958065"/>
              </p:ext>
            </p:extLst>
          </p:nvPr>
        </p:nvGraphicFramePr>
        <p:xfrm>
          <a:off x="4716016" y="1957476"/>
          <a:ext cx="460560" cy="334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4" name="Equation" r:id="rId3" imgW="304536" imgH="215713" progId="Equation.DSMT4">
                  <p:embed/>
                </p:oleObj>
              </mc:Choice>
              <mc:Fallback>
                <p:oleObj name="Equation" r:id="rId3" imgW="304536" imgH="215713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957476"/>
                        <a:ext cx="460560" cy="334953"/>
                      </a:xfrm>
                      <a:prstGeom prst="rect">
                        <a:avLst/>
                      </a:prstGeom>
                      <a:solidFill>
                        <a:srgbClr val="D3FDF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539552" y="2503810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</p:spTree>
    <p:extLst>
      <p:ext uri="{BB962C8B-B14F-4D97-AF65-F5344CB8AC3E}">
        <p14:creationId xmlns:p14="http://schemas.microsoft.com/office/powerpoint/2010/main" val="191466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30" descr="http://www.atom.rmutphysics.com/charud/oldnews/0/286/10/Force/Force/fex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672" y="339502"/>
            <a:ext cx="1771841" cy="136376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กล่องข้อความ 1"/>
          <p:cNvSpPr txBox="1"/>
          <p:nvPr/>
        </p:nvSpPr>
        <p:spPr>
          <a:xfrm>
            <a:off x="487525" y="267494"/>
            <a:ext cx="54136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ตัวอย่างที่ 5 จากรูป วัตถุชิ้นหนึ่งถูกแรง 2 แรง</a:t>
            </a:r>
          </a:p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         กระทำ จงหาว่าวัตถุนี้ถูแรงกระทำกี่</a:t>
            </a:r>
            <a:r>
              <a:rPr lang="th-TH" sz="3600" dirty="0" err="1">
                <a:solidFill>
                  <a:srgbClr val="FFFF00"/>
                </a:solidFill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ตัน</a:t>
            </a: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475656" y="1275606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2456167" y="1271152"/>
            <a:ext cx="3074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i="1" dirty="0">
                <a:solidFill>
                  <a:schemeClr val="accent5">
                    <a:lumMod val="20000"/>
                    <a:lumOff val="80000"/>
                  </a:schemeClr>
                </a:solidFill>
                <a:cs typeface="LilyUPC" panose="020B0604020202020204" pitchFamily="34" charset="-34"/>
              </a:rPr>
              <a:t>จากคำถามต้องหาแรงลัพธ์</a:t>
            </a:r>
          </a:p>
        </p:txBody>
      </p:sp>
      <p:graphicFrame>
        <p:nvGraphicFramePr>
          <p:cNvPr id="7" name="วัตถุ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695498"/>
              </p:ext>
            </p:extLst>
          </p:nvPr>
        </p:nvGraphicFramePr>
        <p:xfrm>
          <a:off x="1035634" y="2475935"/>
          <a:ext cx="3248522" cy="494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Equation" r:id="rId4" imgW="1892160" imgH="291960" progId="Equation.DSMT4">
                  <p:embed/>
                </p:oleObj>
              </mc:Choice>
              <mc:Fallback>
                <p:oleObj name="Equation" r:id="rId4" imgW="1892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634" y="2475935"/>
                        <a:ext cx="3248522" cy="49410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022923"/>
              </p:ext>
            </p:extLst>
          </p:nvPr>
        </p:nvGraphicFramePr>
        <p:xfrm>
          <a:off x="1061244" y="3344143"/>
          <a:ext cx="34671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Equation" r:id="rId6" imgW="2019240" imgH="291960" progId="Equation.DSMT4">
                  <p:embed/>
                </p:oleObj>
              </mc:Choice>
              <mc:Fallback>
                <p:oleObj name="Equation" r:id="rId6" imgW="201924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1244" y="3344143"/>
                        <a:ext cx="3467100" cy="4937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วัตถุ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598014"/>
              </p:ext>
            </p:extLst>
          </p:nvPr>
        </p:nvGraphicFramePr>
        <p:xfrm>
          <a:off x="1081208" y="4169490"/>
          <a:ext cx="2311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0" name="Equation" r:id="rId8" imgW="1346040" imgH="253800" progId="Equation.DSMT4">
                  <p:embed/>
                </p:oleObj>
              </mc:Choice>
              <mc:Fallback>
                <p:oleObj name="Equation" r:id="rId8" imgW="1346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208" y="4169490"/>
                        <a:ext cx="2311400" cy="4286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วัตถุ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287889"/>
              </p:ext>
            </p:extLst>
          </p:nvPr>
        </p:nvGraphicFramePr>
        <p:xfrm>
          <a:off x="5405438" y="2480047"/>
          <a:ext cx="24606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1" name="Equation" r:id="rId10" imgW="1600200" imgH="482400" progId="Equation.DSMT4">
                  <p:embed/>
                </p:oleObj>
              </mc:Choice>
              <mc:Fallback>
                <p:oleObj name="Equation" r:id="rId10" imgW="16002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438" y="2480047"/>
                        <a:ext cx="2460625" cy="73977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518234"/>
              </p:ext>
            </p:extLst>
          </p:nvPr>
        </p:nvGraphicFramePr>
        <p:xfrm>
          <a:off x="5405438" y="3344143"/>
          <a:ext cx="267335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2" name="Equation" r:id="rId12" imgW="1739880" imgH="482400" progId="Equation.DSMT4">
                  <p:embed/>
                </p:oleObj>
              </mc:Choice>
              <mc:Fallback>
                <p:oleObj name="Equation" r:id="rId12" imgW="17398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438" y="3344143"/>
                        <a:ext cx="2673350" cy="73977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วัตถุ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398895"/>
              </p:ext>
            </p:extLst>
          </p:nvPr>
        </p:nvGraphicFramePr>
        <p:xfrm>
          <a:off x="5431068" y="4169490"/>
          <a:ext cx="2101788" cy="490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3" name="Equation" r:id="rId14" imgW="977760" imgH="228600" progId="Equation.DSMT4">
                  <p:embed/>
                </p:oleObj>
              </mc:Choice>
              <mc:Fallback>
                <p:oleObj name="Equation" r:id="rId14" imgW="9777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1068" y="4169490"/>
                        <a:ext cx="2101788" cy="49049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2045848" y="1821135"/>
            <a:ext cx="784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ขนาด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161100" y="1829604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ทิศทาง</a:t>
            </a:r>
          </a:p>
        </p:txBody>
      </p:sp>
    </p:spTree>
    <p:extLst>
      <p:ext uri="{BB962C8B-B14F-4D97-AF65-F5344CB8AC3E}">
        <p14:creationId xmlns:p14="http://schemas.microsoft.com/office/powerpoint/2010/main" val="83243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755576" y="195486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6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เวคเตอร์ 2 เวคเตอร์ มีค่าเวคเตอร์ลัพธ์ </a:t>
            </a:r>
            <a:r>
              <a:rPr lang="th-TH" sz="3600" i="1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มากที่สุดและน้อยที่สุดเป็น 140 และ 20 หน่วย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ตามลำดับ 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เวคเตอร์ลัพธ์เมื่อทั้ง สองเวคเตอร์ตั้งฉากกันมีค่าเท่าใด</a:t>
            </a:r>
            <a:endParaRPr lang="en-US" sz="3600" dirty="0">
              <a:solidFill>
                <a:srgbClr val="FFC000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1.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80 หน่วย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		2. 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100  หน่วย </a:t>
            </a:r>
            <a:endParaRPr lang="en-US" sz="3600" dirty="0">
              <a:solidFill>
                <a:schemeClr val="accent5">
                  <a:lumMod val="20000"/>
                  <a:lumOff val="80000"/>
                </a:schemeClr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3.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120 หน่วย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		4.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160  หน่วย</a:t>
            </a:r>
            <a:endParaRPr lang="en-US" sz="360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755576" y="2787774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แนวคิด</a:t>
            </a:r>
          </a:p>
        </p:txBody>
      </p:sp>
    </p:spTree>
    <p:extLst>
      <p:ext uri="{BB962C8B-B14F-4D97-AF65-F5344CB8AC3E}">
        <p14:creationId xmlns:p14="http://schemas.microsoft.com/office/powerpoint/2010/main" val="230059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539552" y="339502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ตัวอย่างที่ 7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แรง</a:t>
            </a:r>
            <a:r>
              <a:rPr lang="en-US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 แรงขนาด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7 </a:t>
            </a:r>
            <a:r>
              <a:rPr lang="th-TH" sz="3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และ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 </a:t>
            </a:r>
            <a:r>
              <a:rPr lang="th-TH" sz="3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กระทำต่อวัตถุชิ้นหนึ่ง 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เกิดแรงลัพธ์ 6 </a:t>
            </a:r>
            <a:r>
              <a:rPr lang="th-TH" sz="3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ถ้า</a:t>
            </a: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กลับทิศ 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ของแรงย่อย แรงใดแรงหนึ่ง แรงลัพธ์ครั้งหลังนี้จะมีค่ากี่</a:t>
            </a:r>
            <a:r>
              <a:rPr lang="th-TH" sz="3600" dirty="0" err="1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นิว</a:t>
            </a: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ตัน</a:t>
            </a: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*****</a:t>
            </a:r>
            <a:endParaRPr lang="en-US" sz="3600" dirty="0">
              <a:solidFill>
                <a:srgbClr val="FFFF00"/>
              </a:solidFill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  <a:p>
            <a:pPr>
              <a:spcAft>
                <a:spcPts val="0"/>
              </a:spcAft>
            </a:pPr>
            <a:r>
              <a:rPr lang="en-US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	</a:t>
            </a:r>
            <a:r>
              <a:rPr lang="en-US" sz="3600" b="1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1.  8.4		2.  7.6		3.  6.2		4.  5.6</a:t>
            </a:r>
            <a:endParaRPr lang="en-US" sz="3600" b="1" dirty="0">
              <a:solidFill>
                <a:srgbClr val="FFC000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8" name="วัตถุ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53390"/>
              </p:ext>
            </p:extLst>
          </p:nvPr>
        </p:nvGraphicFramePr>
        <p:xfrm>
          <a:off x="1663007" y="4227934"/>
          <a:ext cx="3013617" cy="423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3" name="Equation" r:id="rId3" imgW="1638300" imgH="228600" progId="Equation.DSMT4">
                  <p:embed/>
                </p:oleObj>
              </mc:Choice>
              <mc:Fallback>
                <p:oleObj name="Equation" r:id="rId3" imgW="16383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007" y="4227934"/>
                        <a:ext cx="3013617" cy="423969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" name="วัตถุ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22579"/>
              </p:ext>
            </p:extLst>
          </p:nvPr>
        </p:nvGraphicFramePr>
        <p:xfrm>
          <a:off x="5092006" y="4208977"/>
          <a:ext cx="3003734" cy="413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4" name="Equation" r:id="rId5" imgW="1676400" imgH="228600" progId="Equation.DSMT4">
                  <p:embed/>
                </p:oleObj>
              </mc:Choice>
              <mc:Fallback>
                <p:oleObj name="Equation" r:id="rId5" imgW="16764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006" y="4208977"/>
                        <a:ext cx="3003734" cy="413153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2" name="วัตถุ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587165"/>
              </p:ext>
            </p:extLst>
          </p:nvPr>
        </p:nvGraphicFramePr>
        <p:xfrm>
          <a:off x="1663007" y="3714439"/>
          <a:ext cx="2446700" cy="386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5" name="Equation" r:id="rId7" imgW="1625600" imgH="254000" progId="Equation.DSMT4">
                  <p:embed/>
                </p:oleObj>
              </mc:Choice>
              <mc:Fallback>
                <p:oleObj name="Equation" r:id="rId7" imgW="1625600" imgH="2540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007" y="3714439"/>
                        <a:ext cx="2446700" cy="386321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4" name="วัตถุ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133291"/>
              </p:ext>
            </p:extLst>
          </p:nvPr>
        </p:nvGraphicFramePr>
        <p:xfrm>
          <a:off x="5092006" y="3714439"/>
          <a:ext cx="2446706" cy="386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6" name="Equation" r:id="rId9" imgW="1625600" imgH="254000" progId="Equation.DSMT4">
                  <p:embed/>
                </p:oleObj>
              </mc:Choice>
              <mc:Fallback>
                <p:oleObj name="Equation" r:id="rId9" imgW="1625600" imgH="2540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006" y="3714439"/>
                        <a:ext cx="2446706" cy="38632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6" name="วัตถุ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208863"/>
              </p:ext>
            </p:extLst>
          </p:nvPr>
        </p:nvGraphicFramePr>
        <p:xfrm>
          <a:off x="1663007" y="2582271"/>
          <a:ext cx="216217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7" name="Visio" r:id="rId11" imgW="2158362" imgH="931500" progId="Visio.Drawing.11">
                  <p:embed/>
                </p:oleObj>
              </mc:Choice>
              <mc:Fallback>
                <p:oleObj name="Visio" r:id="rId11" imgW="2158362" imgH="931500" progId="Visio.Drawing.11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007" y="2582271"/>
                        <a:ext cx="2162175" cy="933450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8" name="วัตถุ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31866"/>
              </p:ext>
            </p:extLst>
          </p:nvPr>
        </p:nvGraphicFramePr>
        <p:xfrm>
          <a:off x="5092006" y="2571750"/>
          <a:ext cx="253365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8" name="Visio" r:id="rId13" imgW="2536818" imgH="957420" progId="Visio.Drawing.11">
                  <p:embed/>
                </p:oleObj>
              </mc:Choice>
              <mc:Fallback>
                <p:oleObj name="Visio" r:id="rId13" imgW="2536818" imgH="957420" progId="Visio.Drawing.11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006" y="2571750"/>
                        <a:ext cx="2533650" cy="96202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600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114628" y="339502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40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การแตกเวคเตอร์</a:t>
            </a:r>
            <a:r>
              <a:rPr lang="en-US" sz="40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(</a:t>
            </a:r>
            <a:r>
              <a:rPr lang="th-TH" sz="40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การหาเวคเตอร์ย่อย</a:t>
            </a:r>
            <a:r>
              <a:rPr lang="en-US" sz="40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)</a:t>
            </a:r>
          </a:p>
        </p:txBody>
      </p:sp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698656"/>
              </p:ext>
            </p:extLst>
          </p:nvPr>
        </p:nvGraphicFramePr>
        <p:xfrm>
          <a:off x="1336206" y="2082845"/>
          <a:ext cx="6850413" cy="1546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1" name="Visio" r:id="rId3" imgW="5311894" imgH="1198800" progId="Visio.Drawing.11">
                  <p:embed/>
                </p:oleObj>
              </mc:Choice>
              <mc:Fallback>
                <p:oleObj name="Visio" r:id="rId3" imgW="5311894" imgH="119880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206" y="2082845"/>
                        <a:ext cx="6850413" cy="1546654"/>
                      </a:xfrm>
                      <a:prstGeom prst="rect">
                        <a:avLst/>
                      </a:prstGeom>
                      <a:solidFill>
                        <a:schemeClr val="tx1">
                          <a:lumMod val="75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สี่เหลี่ยมผืนผ้า 3"/>
          <p:cNvSpPr/>
          <p:nvPr/>
        </p:nvSpPr>
        <p:spPr>
          <a:xfrm>
            <a:off x="1137189" y="91517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 </a:t>
            </a:r>
            <a:r>
              <a:rPr lang="th-TH" sz="3600" dirty="0">
                <a:solidFill>
                  <a:srgbClr val="FFFF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แนวคิด 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“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เวคเตอร์ใดๆจะมีเวคเตอร์ย่อย 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 เวคเตอร์ เสมอ  และ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 </a:t>
            </a:r>
            <a:r>
              <a:rPr lang="th-TH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2  เวคเตอร์นั้นจะตั้งฉากกันหรือไม่ก็ได้</a:t>
            </a: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115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วัตถุ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12972"/>
              </p:ext>
            </p:extLst>
          </p:nvPr>
        </p:nvGraphicFramePr>
        <p:xfrm>
          <a:off x="1043608" y="1877078"/>
          <a:ext cx="2736304" cy="2254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" name="Visio" r:id="rId3" imgW="2245075" imgH="1856250" progId="Visio.Drawing.11">
                  <p:embed/>
                </p:oleObj>
              </mc:Choice>
              <mc:Fallback>
                <p:oleObj name="Visio" r:id="rId3" imgW="2245075" imgH="185625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877078"/>
                        <a:ext cx="2736304" cy="225494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วัตถุ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301032"/>
              </p:ext>
            </p:extLst>
          </p:nvPr>
        </p:nvGraphicFramePr>
        <p:xfrm>
          <a:off x="4562396" y="2643758"/>
          <a:ext cx="4142537" cy="178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3" name="Visio" r:id="rId5" imgW="4132494" imgH="1787670" progId="Visio.Drawing.11">
                  <p:embed/>
                </p:oleObj>
              </mc:Choice>
              <mc:Fallback>
                <p:oleObj name="Visio" r:id="rId5" imgW="4132494" imgH="178767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2396" y="2643758"/>
                        <a:ext cx="4142537" cy="1788060"/>
                      </a:xfrm>
                      <a:prstGeom prst="rect">
                        <a:avLst/>
                      </a:prstGeom>
                      <a:solidFill>
                        <a:srgbClr val="D3FDF0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สี่เหลี่ยมผืนผ้า 3"/>
          <p:cNvSpPr/>
          <p:nvPr/>
        </p:nvSpPr>
        <p:spPr>
          <a:xfrm>
            <a:off x="4577232" y="1913152"/>
            <a:ext cx="4027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กรณีที่ 2 เวคเตอร์ย่อยไม่ตั้งฉากกัน</a:t>
            </a:r>
            <a:endParaRPr lang="en-US" sz="3600" dirty="0">
              <a:solidFill>
                <a:srgbClr val="FFC000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55576" y="301439"/>
            <a:ext cx="3637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dirty="0">
                <a:solidFill>
                  <a:srgbClr val="FFFF00"/>
                </a:solidFill>
                <a:cs typeface="LilyUPC" panose="020B0604020202020204" pitchFamily="34" charset="-34"/>
              </a:rPr>
              <a:t>การคำนวณค่า เวคเตอร์ย่อย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39552" y="1111254"/>
            <a:ext cx="3945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rgbClr val="FFC00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LilyUPC" panose="020B0604020202020204" pitchFamily="34" charset="-34"/>
              </a:rPr>
              <a:t>กรณีที่ 1 เวคเตอร์ย่อย ตั้งฉากกัน</a:t>
            </a:r>
            <a:endParaRPr lang="th-TH" sz="3600" dirty="0">
              <a:solidFill>
                <a:srgbClr val="FFC000"/>
              </a:solidFill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530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เฉลยข้อสอบแนวข้อสอบ PAT 3 ปี 2552 ชุดที่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086" y="267494"/>
            <a:ext cx="2728338" cy="19362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2" name="กล่องข้อความ 1"/>
          <p:cNvSpPr txBox="1"/>
          <p:nvPr/>
        </p:nvSpPr>
        <p:spPr>
          <a:xfrm>
            <a:off x="683568" y="267494"/>
            <a:ext cx="39693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>
                <a:solidFill>
                  <a:srgbClr val="FFFF00"/>
                </a:solidFill>
                <a:cs typeface="LilyUPC" panose="020B0604020202020204" pitchFamily="34" charset="-34"/>
              </a:rPr>
              <a:t>ตัวอย่างที่ 8 </a:t>
            </a:r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จากรูปขวามือนี้ จงหา</a:t>
            </a:r>
          </a:p>
          <a:p>
            <a:r>
              <a:rPr lang="th-TH" sz="3600" dirty="0">
                <a:solidFill>
                  <a:srgbClr val="FFC000"/>
                </a:solidFill>
                <a:cs typeface="LilyUPC" panose="020B0604020202020204" pitchFamily="34" charset="-34"/>
              </a:rPr>
              <a:t>เวคเตอร์ลัพธ์ ด้วยวิธีแตกเวคเตอร์</a:t>
            </a: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673982" y="1400933"/>
            <a:ext cx="1709122" cy="58477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แรง 8 หน่วย</a:t>
            </a: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22019" y="1968868"/>
            <a:ext cx="47900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/>
              <a:t>แกน</a:t>
            </a:r>
            <a:r>
              <a:rPr lang="th-TH" dirty="0"/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8cos30</a:t>
            </a:r>
            <a:r>
              <a:rPr lang="en-US" sz="2400" baseline="5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(8)(0.866) = 6.96</a:t>
            </a:r>
            <a:endParaRPr lang="th-TH" sz="2400" baseline="56000" dirty="0">
              <a:latin typeface="Times New Roman" panose="02020603050405020304" pitchFamily="18" charset="0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703422" y="2393818"/>
            <a:ext cx="4650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00FF99"/>
                </a:solidFill>
              </a:rPr>
              <a:t>แกน</a:t>
            </a:r>
            <a:r>
              <a:rPr lang="th-TH" dirty="0">
                <a:solidFill>
                  <a:srgbClr val="00FF99"/>
                </a:solidFill>
              </a:rPr>
              <a:t> </a:t>
            </a:r>
            <a:r>
              <a:rPr lang="en-US" sz="24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8sin30</a:t>
            </a:r>
            <a:r>
              <a:rPr lang="en-US" sz="2400" baseline="560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(8)(0.5)      = 4.0</a:t>
            </a:r>
            <a:endParaRPr lang="th-TH" sz="2400" baseline="56000" dirty="0">
              <a:solidFill>
                <a:srgbClr val="00FF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72686" y="3094970"/>
            <a:ext cx="2531162" cy="58477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แรง 12 </a:t>
            </a:r>
            <a:r>
              <a:rPr lang="th-T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MS PGothic" panose="020B0600070205080204" pitchFamily="34" charset="-128"/>
              </a:rPr>
              <a:t>√</a:t>
            </a:r>
            <a:r>
              <a:rPr lang="th-TH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หน่วย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759938" y="3676802"/>
            <a:ext cx="5695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/>
              <a:t>แกน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</a:t>
            </a:r>
            <a:r>
              <a:rPr lang="th-TH" sz="2400" dirty="0"/>
              <a:t>12 </a:t>
            </a:r>
            <a:r>
              <a:rPr lang="th-TH" sz="1800" dirty="0">
                <a:latin typeface="Verdana" panose="020B0604030504040204" pitchFamily="34" charset="0"/>
                <a:ea typeface="MS PGothic" panose="020B0600070205080204" pitchFamily="34" charset="-128"/>
              </a:rPr>
              <a:t>√</a:t>
            </a:r>
            <a:r>
              <a:rPr lang="th-TH" sz="2400" dirty="0"/>
              <a:t>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cos60</a:t>
            </a:r>
            <a:r>
              <a:rPr lang="en-US" sz="2400" baseline="5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(</a:t>
            </a:r>
            <a:r>
              <a:rPr lang="th-TH" sz="2400" dirty="0"/>
              <a:t>12 </a:t>
            </a:r>
            <a:r>
              <a:rPr lang="th-TH" sz="1800" dirty="0">
                <a:latin typeface="Verdana" panose="020B0604030504040204" pitchFamily="34" charset="0"/>
                <a:ea typeface="MS PGothic" panose="020B0600070205080204" pitchFamily="34" charset="-128"/>
              </a:rPr>
              <a:t>√</a:t>
            </a:r>
            <a:r>
              <a:rPr lang="th-TH" sz="2400" dirty="0"/>
              <a:t>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)(0.5)  = 10.39</a:t>
            </a:r>
            <a:endParaRPr lang="th-TH" sz="2000" baseline="56000" dirty="0">
              <a:latin typeface="Times New Roman" panose="02020603050405020304" pitchFamily="18" charset="0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759938" y="4119103"/>
            <a:ext cx="5387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00FF99"/>
                </a:solidFill>
              </a:rPr>
              <a:t>แกน</a:t>
            </a:r>
            <a:r>
              <a:rPr lang="th-TH" dirty="0">
                <a:solidFill>
                  <a:srgbClr val="00FF99"/>
                </a:solidFill>
              </a:rPr>
              <a:t> </a:t>
            </a:r>
            <a:r>
              <a:rPr lang="en-US" sz="24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th-TH" sz="2400" dirty="0">
                <a:solidFill>
                  <a:srgbClr val="00FF99"/>
                </a:solidFill>
              </a:rPr>
              <a:t>12 </a:t>
            </a:r>
            <a:r>
              <a:rPr lang="th-TH" sz="1800" dirty="0">
                <a:solidFill>
                  <a:srgbClr val="00FF99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√</a:t>
            </a:r>
            <a:r>
              <a:rPr lang="th-TH" sz="2400" dirty="0">
                <a:solidFill>
                  <a:srgbClr val="00FF99"/>
                </a:solidFill>
              </a:rPr>
              <a:t>3 </a:t>
            </a:r>
            <a:r>
              <a:rPr lang="en-US" sz="24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sin600</a:t>
            </a:r>
            <a:r>
              <a:rPr lang="en-US" sz="2400" baseline="560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(</a:t>
            </a:r>
            <a:r>
              <a:rPr lang="th-TH" sz="2400" dirty="0">
                <a:solidFill>
                  <a:srgbClr val="00FF99"/>
                </a:solidFill>
              </a:rPr>
              <a:t>12 </a:t>
            </a:r>
            <a:r>
              <a:rPr lang="th-TH" sz="1800" dirty="0">
                <a:solidFill>
                  <a:srgbClr val="00FF99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√</a:t>
            </a:r>
            <a:r>
              <a:rPr lang="th-TH" sz="2400" dirty="0">
                <a:solidFill>
                  <a:srgbClr val="00FF99"/>
                </a:solidFill>
              </a:rPr>
              <a:t>3 </a:t>
            </a:r>
            <a:r>
              <a:rPr lang="en-US" sz="2400" dirty="0">
                <a:solidFill>
                  <a:srgbClr val="00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)(0.87)=5.0</a:t>
            </a:r>
            <a:endParaRPr lang="th-TH" sz="2000" baseline="56000" dirty="0">
              <a:solidFill>
                <a:srgbClr val="00FF99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4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6" grpId="0" animBg="1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2797</TotalTime>
  <Words>989</Words>
  <Application>Microsoft Office PowerPoint</Application>
  <PresentationFormat>นำเสนอทางหน้าจอ (16:9)</PresentationFormat>
  <Paragraphs>127</Paragraphs>
  <Slides>23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14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40" baseType="lpstr">
      <vt:lpstr>MS PGothic</vt:lpstr>
      <vt:lpstr>宋体</vt:lpstr>
      <vt:lpstr>Angsana New</vt:lpstr>
      <vt:lpstr>AngsanaUPC</vt:lpstr>
      <vt:lpstr>Arial</vt:lpstr>
      <vt:lpstr>Bookman Old Style</vt:lpstr>
      <vt:lpstr>Calibri</vt:lpstr>
      <vt:lpstr>Cordia New</vt:lpstr>
      <vt:lpstr>LilyUPC</vt:lpstr>
      <vt:lpstr>Rockwell</vt:lpstr>
      <vt:lpstr>Symbol</vt:lpstr>
      <vt:lpstr>THSarabun</vt:lpstr>
      <vt:lpstr>Times New Roman</vt:lpstr>
      <vt:lpstr>Verdana</vt:lpstr>
      <vt:lpstr>Damask</vt:lpstr>
      <vt:lpstr>Equation</vt:lpstr>
      <vt:lpstr>Visio</vt:lpstr>
      <vt:lpstr>อาจารย์ผู้สอน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calenatt</dc:creator>
  <cp:lastModifiedBy>OFFAE201</cp:lastModifiedBy>
  <cp:revision>439</cp:revision>
  <dcterms:created xsi:type="dcterms:W3CDTF">2014-05-24T03:45:04Z</dcterms:created>
  <dcterms:modified xsi:type="dcterms:W3CDTF">2020-06-27T03:11:43Z</dcterms:modified>
</cp:coreProperties>
</file>