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7" d="100"/>
          <a:sy n="87" d="100"/>
        </p:scale>
        <p:origin x="6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E2ECE-4C68-463C-94DF-5FFB91AB16DF}" type="datetimeFigureOut">
              <a:rPr lang="th-TH" smtClean="0"/>
              <a:t>31/05/64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DB4E-D5E5-447E-B251-2D69BA0EB1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22415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E2ECE-4C68-463C-94DF-5FFB91AB16DF}" type="datetimeFigureOut">
              <a:rPr lang="th-TH" smtClean="0"/>
              <a:t>31/05/64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DB4E-D5E5-447E-B251-2D69BA0EB1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19741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E2ECE-4C68-463C-94DF-5FFB91AB16DF}" type="datetimeFigureOut">
              <a:rPr lang="th-TH" smtClean="0"/>
              <a:t>31/05/64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DB4E-D5E5-447E-B251-2D69BA0EB1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13562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E2ECE-4C68-463C-94DF-5FFB91AB16DF}" type="datetimeFigureOut">
              <a:rPr lang="th-TH" smtClean="0"/>
              <a:t>31/05/64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DB4E-D5E5-447E-B251-2D69BA0EB1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90311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E2ECE-4C68-463C-94DF-5FFB91AB16DF}" type="datetimeFigureOut">
              <a:rPr lang="th-TH" smtClean="0"/>
              <a:t>31/05/64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DB4E-D5E5-447E-B251-2D69BA0EB1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83510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E2ECE-4C68-463C-94DF-5FFB91AB16DF}" type="datetimeFigureOut">
              <a:rPr lang="th-TH" smtClean="0"/>
              <a:t>31/05/64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DB4E-D5E5-447E-B251-2D69BA0EB1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6720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E2ECE-4C68-463C-94DF-5FFB91AB16DF}" type="datetimeFigureOut">
              <a:rPr lang="th-TH" smtClean="0"/>
              <a:t>31/05/64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DB4E-D5E5-447E-B251-2D69BA0EB1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82704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E2ECE-4C68-463C-94DF-5FFB91AB16DF}" type="datetimeFigureOut">
              <a:rPr lang="th-TH" smtClean="0"/>
              <a:t>31/05/64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DB4E-D5E5-447E-B251-2D69BA0EB1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03846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E2ECE-4C68-463C-94DF-5FFB91AB16DF}" type="datetimeFigureOut">
              <a:rPr lang="th-TH" smtClean="0"/>
              <a:t>31/05/64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DB4E-D5E5-447E-B251-2D69BA0EB1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2989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E2ECE-4C68-463C-94DF-5FFB91AB16DF}" type="datetimeFigureOut">
              <a:rPr lang="th-TH" smtClean="0"/>
              <a:t>31/05/64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DB4E-D5E5-447E-B251-2D69BA0EB1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59273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E2ECE-4C68-463C-94DF-5FFB91AB16DF}" type="datetimeFigureOut">
              <a:rPr lang="th-TH" smtClean="0"/>
              <a:t>31/05/64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DB4E-D5E5-447E-B251-2D69BA0EB1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9575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E2ECE-4C68-463C-94DF-5FFB91AB16DF}" type="datetimeFigureOut">
              <a:rPr lang="th-TH" smtClean="0"/>
              <a:t>31/05/64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0DB4E-D5E5-447E-B251-2D69BA0EB1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54571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627"/>
            <a:ext cx="12192000" cy="2472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/>
            <a:r>
              <a:rPr lang="th-TH" sz="4267" b="1" dirty="0">
                <a:solidFill>
                  <a:srgbClr val="FF0066"/>
                </a:solidFill>
                <a:latin typeface="Times New Roman"/>
                <a:ea typeface="Times New Roman"/>
                <a:cs typeface="Angsana New"/>
              </a:rPr>
              <a:t>การเคลื่อนที่แบบตกอิสระ </a:t>
            </a:r>
            <a:r>
              <a:rPr lang="th-TH" sz="4267" b="1" dirty="0">
                <a:solidFill>
                  <a:srgbClr val="FF0066"/>
                </a:solidFill>
                <a:latin typeface="Times New Roman"/>
                <a:ea typeface="Times New Roman"/>
                <a:cs typeface="Angsana New"/>
              </a:rPr>
              <a:t>หรือ ตก</a:t>
            </a:r>
            <a:r>
              <a:rPr lang="th-TH" sz="4267" b="1" dirty="0">
                <a:solidFill>
                  <a:srgbClr val="FF0066"/>
                </a:solidFill>
                <a:latin typeface="Times New Roman"/>
                <a:ea typeface="Times New Roman"/>
                <a:cs typeface="Angsana New"/>
              </a:rPr>
              <a:t>เสรี (</a:t>
            </a:r>
            <a:r>
              <a:rPr lang="en-US" sz="4267" b="1" dirty="0">
                <a:solidFill>
                  <a:srgbClr val="FF0066"/>
                </a:solidFill>
                <a:latin typeface="Angsana New"/>
                <a:ea typeface="Times New Roman"/>
                <a:cs typeface="Angsana New"/>
              </a:rPr>
              <a:t>Free Fall</a:t>
            </a:r>
            <a:r>
              <a:rPr lang="th-TH" sz="4267" b="1" dirty="0">
                <a:solidFill>
                  <a:srgbClr val="FF0066"/>
                </a:solidFill>
                <a:latin typeface="Angsana New"/>
                <a:ea typeface="Times New Roman"/>
                <a:cs typeface="Angsana New"/>
              </a:rPr>
              <a:t>)</a:t>
            </a:r>
            <a:endParaRPr lang="en-US" sz="2667" dirty="0">
              <a:solidFill>
                <a:srgbClr val="FF0066"/>
              </a:solidFill>
              <a:latin typeface="Times New Roman"/>
              <a:ea typeface="Times New Roman"/>
              <a:cs typeface="Angsana New"/>
            </a:endParaRPr>
          </a:p>
          <a:p>
            <a:pPr defTabSz="1219170"/>
            <a:r>
              <a:rPr lang="th-TH" sz="3733" dirty="0">
                <a:solidFill>
                  <a:srgbClr val="FFFF00"/>
                </a:solidFill>
                <a:latin typeface="Times New Roman"/>
                <a:ea typeface="Times New Roman"/>
                <a:cs typeface="Angsana New"/>
              </a:rPr>
              <a:t>	การเคลื่อนที่ของวัตถุภายใต้แรงดึงดูดของโลก หรือการเคลื่อนที่แบบตกอิสระในแนวดิ่ง หมายถึง </a:t>
            </a:r>
            <a:r>
              <a:rPr lang="en-US" sz="3733" b="1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“</a:t>
            </a:r>
            <a:r>
              <a:rPr lang="th-TH" sz="3733" b="1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การเคลื่อนที่ตามแนวเส้นตรงในแนวดิ่งโดยมี</a:t>
            </a:r>
            <a:r>
              <a:rPr lang="th-TH" sz="3733" b="1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แรง</a:t>
            </a:r>
            <a:r>
              <a:rPr lang="th-TH" sz="3733" b="1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ที่กระทำตลอดการ</a:t>
            </a:r>
            <a:r>
              <a:rPr lang="th-TH" sz="3733" b="1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เคลื่อนที่คือแรงดึงดูด</a:t>
            </a:r>
            <a:r>
              <a:rPr lang="th-TH" sz="3733" b="1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โลกแรงเดียว</a:t>
            </a:r>
            <a:r>
              <a:rPr lang="th-TH" sz="3733" b="1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เท่านั้น</a:t>
            </a:r>
            <a:r>
              <a:rPr lang="en-US" sz="3733" b="1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”</a:t>
            </a:r>
            <a:r>
              <a:rPr lang="th-TH" sz="3733" b="1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 </a:t>
            </a:r>
            <a:endParaRPr lang="en-US" sz="2667" i="1" dirty="0">
              <a:solidFill>
                <a:srgbClr val="00FFFF"/>
              </a:solidFill>
              <a:latin typeface="Times New Roman"/>
              <a:ea typeface="Times New Roman"/>
              <a:cs typeface="Angsana New"/>
            </a:endParaRPr>
          </a:p>
        </p:txBody>
      </p:sp>
      <p:pic>
        <p:nvPicPr>
          <p:cNvPr id="7172" name="Picture 4" descr="D:\Project 150 ชั่วโมง\gif\Felix-Baumgartner-Free-Fall-Red-Bull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605" y="2571876"/>
            <a:ext cx="7584843" cy="4202003"/>
          </a:xfrm>
          <a:prstGeom prst="rect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2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627"/>
            <a:ext cx="5711957" cy="5345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th-TH" sz="4267" dirty="0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	การ</a:t>
            </a:r>
            <a:r>
              <a:rPr lang="th-TH" sz="4267" dirty="0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ที่ขนาดความเร็วของวัตถุเปลี่ยนเป็นผลมาจากแรงดึงดูดโลกที่กระทำกับวัตถุ ทำให้วัตถุทุกชิ้นไม่ว่ามวลมากหรือน้อยที่เคลื่อนแบบตกอิสระนี้ที่มีความเร่ง</a:t>
            </a:r>
            <a:r>
              <a:rPr lang="th-TH" sz="4267" dirty="0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เท่ากันทั้งหมด  เรียก</a:t>
            </a:r>
            <a:r>
              <a:rPr lang="th-TH" sz="4267" dirty="0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ความเร่งนี้ว่า </a:t>
            </a:r>
            <a:r>
              <a:rPr lang="th-TH" sz="4267" b="1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ความเร่งโน้มถ่วง </a:t>
            </a:r>
            <a:r>
              <a:rPr lang="en-US" sz="4267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 </a:t>
            </a:r>
            <a:r>
              <a:rPr lang="th-TH" sz="4267" dirty="0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เขียนแทนด้วย</a:t>
            </a:r>
            <a:r>
              <a:rPr lang="th-TH" sz="4267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 </a:t>
            </a:r>
            <a:r>
              <a:rPr lang="en-US" sz="4267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“g” </a:t>
            </a:r>
            <a:r>
              <a:rPr lang="th-TH" sz="4267" dirty="0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ซึ่งมีค่าประมาณ </a:t>
            </a:r>
            <a:r>
              <a:rPr lang="en-US" sz="4267" dirty="0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9.80665 </a:t>
            </a:r>
            <a:r>
              <a:rPr lang="en-US" sz="4267" dirty="0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m/s</a:t>
            </a:r>
            <a:r>
              <a:rPr lang="en-US" sz="4267" baseline="30000" dirty="0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2</a:t>
            </a:r>
            <a:r>
              <a:rPr lang="th-TH" sz="4267" dirty="0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 </a:t>
            </a:r>
            <a:endParaRPr lang="th-TH" sz="4267" dirty="0">
              <a:solidFill>
                <a:srgbClr val="FFFF00"/>
              </a:solidFill>
              <a:latin typeface="Angsana New"/>
              <a:cs typeface="Angsana New"/>
            </a:endParaRPr>
          </a:p>
        </p:txBody>
      </p:sp>
      <p:sp>
        <p:nvSpPr>
          <p:cNvPr id="28" name="Oval 28"/>
          <p:cNvSpPr>
            <a:spLocks noChangeAspect="1" noChangeArrowheads="1"/>
          </p:cNvSpPr>
          <p:nvPr/>
        </p:nvSpPr>
        <p:spPr bwMode="auto">
          <a:xfrm>
            <a:off x="10230807" y="1444552"/>
            <a:ext cx="361939" cy="358331"/>
          </a:xfrm>
          <a:prstGeom prst="ellipse">
            <a:avLst/>
          </a:prstGeom>
          <a:solidFill>
            <a:srgbClr val="FF33CC"/>
          </a:solidFill>
          <a:ln w="19050" algn="ctr">
            <a:solidFill>
              <a:srgbClr val="9900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th-TH" sz="3733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grpSp>
        <p:nvGrpSpPr>
          <p:cNvPr id="29" name="Group 29"/>
          <p:cNvGrpSpPr>
            <a:grpSpLocks noChangeAspect="1"/>
          </p:cNvGrpSpPr>
          <p:nvPr/>
        </p:nvGrpSpPr>
        <p:grpSpPr bwMode="auto">
          <a:xfrm>
            <a:off x="10228690" y="1787461"/>
            <a:ext cx="365564" cy="629783"/>
            <a:chOff x="5938" y="6760"/>
            <a:chExt cx="251" cy="437"/>
          </a:xfrm>
        </p:grpSpPr>
        <p:sp>
          <p:nvSpPr>
            <p:cNvPr id="30" name="Line 30"/>
            <p:cNvSpPr>
              <a:spLocks noChangeShapeType="1"/>
            </p:cNvSpPr>
            <p:nvPr/>
          </p:nvSpPr>
          <p:spPr bwMode="auto">
            <a:xfrm flipV="1">
              <a:off x="6181" y="6890"/>
              <a:ext cx="0" cy="68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 flipV="1">
              <a:off x="5938" y="6898"/>
              <a:ext cx="0" cy="68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44" name="Line 32"/>
            <p:cNvSpPr>
              <a:spLocks noChangeShapeType="1"/>
            </p:cNvSpPr>
            <p:nvPr/>
          </p:nvSpPr>
          <p:spPr bwMode="auto">
            <a:xfrm flipV="1">
              <a:off x="5985" y="6847"/>
              <a:ext cx="0" cy="68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45" name="Line 33"/>
            <p:cNvSpPr>
              <a:spLocks noChangeShapeType="1"/>
            </p:cNvSpPr>
            <p:nvPr/>
          </p:nvSpPr>
          <p:spPr bwMode="auto">
            <a:xfrm flipV="1">
              <a:off x="6088" y="6784"/>
              <a:ext cx="0" cy="108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47" name="Line 34"/>
            <p:cNvSpPr>
              <a:spLocks noChangeShapeType="1"/>
            </p:cNvSpPr>
            <p:nvPr/>
          </p:nvSpPr>
          <p:spPr bwMode="auto">
            <a:xfrm flipV="1">
              <a:off x="6137" y="6851"/>
              <a:ext cx="0" cy="68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48" name="Oval 35"/>
            <p:cNvSpPr>
              <a:spLocks noChangeAspect="1" noChangeArrowheads="1"/>
            </p:cNvSpPr>
            <p:nvPr/>
          </p:nvSpPr>
          <p:spPr bwMode="auto">
            <a:xfrm>
              <a:off x="5940" y="6948"/>
              <a:ext cx="249" cy="249"/>
            </a:xfrm>
            <a:prstGeom prst="ellipse">
              <a:avLst/>
            </a:prstGeom>
            <a:solidFill>
              <a:srgbClr val="FF33CC"/>
            </a:solidFill>
            <a:ln w="19050" algn="ctr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49" name="Line 36"/>
            <p:cNvSpPr>
              <a:spLocks noChangeShapeType="1"/>
            </p:cNvSpPr>
            <p:nvPr/>
          </p:nvSpPr>
          <p:spPr bwMode="auto">
            <a:xfrm flipV="1">
              <a:off x="6036" y="6760"/>
              <a:ext cx="0" cy="142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</p:grpSp>
      <p:grpSp>
        <p:nvGrpSpPr>
          <p:cNvPr id="6150" name="Group 37"/>
          <p:cNvGrpSpPr>
            <a:grpSpLocks noChangeAspect="1"/>
          </p:cNvGrpSpPr>
          <p:nvPr/>
        </p:nvGrpSpPr>
        <p:grpSpPr bwMode="auto">
          <a:xfrm>
            <a:off x="10230807" y="2589928"/>
            <a:ext cx="361939" cy="854189"/>
            <a:chOff x="5940" y="7326"/>
            <a:chExt cx="249" cy="591"/>
          </a:xfrm>
        </p:grpSpPr>
        <p:sp>
          <p:nvSpPr>
            <p:cNvPr id="6151" name="Oval 38"/>
            <p:cNvSpPr>
              <a:spLocks noChangeAspect="1" noChangeArrowheads="1"/>
            </p:cNvSpPr>
            <p:nvPr/>
          </p:nvSpPr>
          <p:spPr bwMode="auto">
            <a:xfrm>
              <a:off x="5940" y="7668"/>
              <a:ext cx="249" cy="249"/>
            </a:xfrm>
            <a:prstGeom prst="ellipse">
              <a:avLst/>
            </a:prstGeom>
            <a:solidFill>
              <a:srgbClr val="FF33CC"/>
            </a:solidFill>
            <a:ln w="19050" algn="ctr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52" name="Line 39"/>
            <p:cNvSpPr>
              <a:spLocks noChangeShapeType="1"/>
            </p:cNvSpPr>
            <p:nvPr/>
          </p:nvSpPr>
          <p:spPr bwMode="auto">
            <a:xfrm flipV="1">
              <a:off x="6186" y="7530"/>
              <a:ext cx="0" cy="153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53" name="Line 40"/>
            <p:cNvSpPr>
              <a:spLocks noChangeShapeType="1"/>
            </p:cNvSpPr>
            <p:nvPr/>
          </p:nvSpPr>
          <p:spPr bwMode="auto">
            <a:xfrm flipV="1">
              <a:off x="5940" y="7533"/>
              <a:ext cx="0" cy="153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54" name="Line 41"/>
            <p:cNvSpPr>
              <a:spLocks noChangeShapeType="1"/>
            </p:cNvSpPr>
            <p:nvPr/>
          </p:nvSpPr>
          <p:spPr bwMode="auto">
            <a:xfrm flipV="1">
              <a:off x="5987" y="7450"/>
              <a:ext cx="0" cy="164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55" name="Line 42"/>
            <p:cNvSpPr>
              <a:spLocks noChangeShapeType="1"/>
            </p:cNvSpPr>
            <p:nvPr/>
          </p:nvSpPr>
          <p:spPr bwMode="auto">
            <a:xfrm flipV="1">
              <a:off x="6090" y="7379"/>
              <a:ext cx="0" cy="210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56" name="Line 43"/>
            <p:cNvSpPr>
              <a:spLocks noChangeShapeType="1"/>
            </p:cNvSpPr>
            <p:nvPr/>
          </p:nvSpPr>
          <p:spPr bwMode="auto">
            <a:xfrm flipV="1">
              <a:off x="6139" y="7478"/>
              <a:ext cx="0" cy="153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57" name="Line 44"/>
            <p:cNvSpPr>
              <a:spLocks noChangeShapeType="1"/>
            </p:cNvSpPr>
            <p:nvPr/>
          </p:nvSpPr>
          <p:spPr bwMode="auto">
            <a:xfrm flipV="1">
              <a:off x="6038" y="7326"/>
              <a:ext cx="0" cy="266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</p:grpSp>
      <p:grpSp>
        <p:nvGrpSpPr>
          <p:cNvPr id="6158" name="Group 45"/>
          <p:cNvGrpSpPr>
            <a:grpSpLocks noChangeAspect="1"/>
          </p:cNvGrpSpPr>
          <p:nvPr/>
        </p:nvGrpSpPr>
        <p:grpSpPr bwMode="auto">
          <a:xfrm>
            <a:off x="10224459" y="3765657"/>
            <a:ext cx="372800" cy="1310252"/>
            <a:chOff x="5932" y="8093"/>
            <a:chExt cx="257" cy="904"/>
          </a:xfrm>
        </p:grpSpPr>
        <p:sp>
          <p:nvSpPr>
            <p:cNvPr id="6159" name="Oval 46"/>
            <p:cNvSpPr>
              <a:spLocks noChangeAspect="1" noChangeArrowheads="1"/>
            </p:cNvSpPr>
            <p:nvPr/>
          </p:nvSpPr>
          <p:spPr bwMode="auto">
            <a:xfrm>
              <a:off x="5940" y="8748"/>
              <a:ext cx="249" cy="249"/>
            </a:xfrm>
            <a:prstGeom prst="ellipse">
              <a:avLst/>
            </a:prstGeom>
            <a:solidFill>
              <a:srgbClr val="FF33CC"/>
            </a:solidFill>
            <a:ln w="19050" algn="ctr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60" name="Line 47"/>
            <p:cNvSpPr>
              <a:spLocks noChangeShapeType="1"/>
            </p:cNvSpPr>
            <p:nvPr/>
          </p:nvSpPr>
          <p:spPr bwMode="auto">
            <a:xfrm flipV="1">
              <a:off x="6178" y="8409"/>
              <a:ext cx="0" cy="345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61" name="Line 48"/>
            <p:cNvSpPr>
              <a:spLocks noChangeShapeType="1"/>
            </p:cNvSpPr>
            <p:nvPr/>
          </p:nvSpPr>
          <p:spPr bwMode="auto">
            <a:xfrm flipV="1">
              <a:off x="5932" y="8420"/>
              <a:ext cx="0" cy="345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62" name="Line 49"/>
            <p:cNvSpPr>
              <a:spLocks noChangeShapeType="1"/>
            </p:cNvSpPr>
            <p:nvPr/>
          </p:nvSpPr>
          <p:spPr bwMode="auto">
            <a:xfrm flipV="1">
              <a:off x="5979" y="8345"/>
              <a:ext cx="0" cy="369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63" name="Line 50"/>
            <p:cNvSpPr>
              <a:spLocks noChangeShapeType="1"/>
            </p:cNvSpPr>
            <p:nvPr/>
          </p:nvSpPr>
          <p:spPr bwMode="auto">
            <a:xfrm flipV="1">
              <a:off x="6082" y="8218"/>
              <a:ext cx="0" cy="473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64" name="Line 51"/>
            <p:cNvSpPr>
              <a:spLocks noChangeShapeType="1"/>
            </p:cNvSpPr>
            <p:nvPr/>
          </p:nvSpPr>
          <p:spPr bwMode="auto">
            <a:xfrm flipV="1">
              <a:off x="6131" y="8365"/>
              <a:ext cx="0" cy="345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65" name="Line 52"/>
            <p:cNvSpPr>
              <a:spLocks noChangeShapeType="1"/>
            </p:cNvSpPr>
            <p:nvPr/>
          </p:nvSpPr>
          <p:spPr bwMode="auto">
            <a:xfrm flipV="1">
              <a:off x="6030" y="8093"/>
              <a:ext cx="0" cy="599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</p:grpSp>
      <p:sp>
        <p:nvSpPr>
          <p:cNvPr id="6166" name="Oval 53"/>
          <p:cNvSpPr>
            <a:spLocks noChangeAspect="1" noChangeArrowheads="1"/>
          </p:cNvSpPr>
          <p:nvPr/>
        </p:nvSpPr>
        <p:spPr bwMode="auto">
          <a:xfrm>
            <a:off x="7145461" y="1446661"/>
            <a:ext cx="361939" cy="361939"/>
          </a:xfrm>
          <a:prstGeom prst="ellipse">
            <a:avLst/>
          </a:prstGeom>
          <a:solidFill>
            <a:srgbClr val="FF33CC"/>
          </a:solidFill>
          <a:ln w="19050" algn="ctr">
            <a:solidFill>
              <a:srgbClr val="9900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th-TH" sz="3733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grpSp>
        <p:nvGrpSpPr>
          <p:cNvPr id="6167" name="Group 54"/>
          <p:cNvGrpSpPr>
            <a:grpSpLocks noChangeAspect="1"/>
          </p:cNvGrpSpPr>
          <p:nvPr/>
        </p:nvGrpSpPr>
        <p:grpSpPr bwMode="auto">
          <a:xfrm flipV="1">
            <a:off x="7139109" y="2050325"/>
            <a:ext cx="365560" cy="629783"/>
            <a:chOff x="5938" y="6760"/>
            <a:chExt cx="251" cy="437"/>
          </a:xfrm>
        </p:grpSpPr>
        <p:sp>
          <p:nvSpPr>
            <p:cNvPr id="6168" name="Line 55"/>
            <p:cNvSpPr>
              <a:spLocks noChangeShapeType="1"/>
            </p:cNvSpPr>
            <p:nvPr/>
          </p:nvSpPr>
          <p:spPr bwMode="auto">
            <a:xfrm flipV="1">
              <a:off x="6181" y="6890"/>
              <a:ext cx="0" cy="68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69" name="Line 56"/>
            <p:cNvSpPr>
              <a:spLocks noChangeShapeType="1"/>
            </p:cNvSpPr>
            <p:nvPr/>
          </p:nvSpPr>
          <p:spPr bwMode="auto">
            <a:xfrm flipV="1">
              <a:off x="5938" y="6898"/>
              <a:ext cx="0" cy="68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70" name="Line 57"/>
            <p:cNvSpPr>
              <a:spLocks noChangeShapeType="1"/>
            </p:cNvSpPr>
            <p:nvPr/>
          </p:nvSpPr>
          <p:spPr bwMode="auto">
            <a:xfrm flipV="1">
              <a:off x="5985" y="6847"/>
              <a:ext cx="0" cy="68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71" name="Line 58"/>
            <p:cNvSpPr>
              <a:spLocks noChangeShapeType="1"/>
            </p:cNvSpPr>
            <p:nvPr/>
          </p:nvSpPr>
          <p:spPr bwMode="auto">
            <a:xfrm flipV="1">
              <a:off x="6088" y="6784"/>
              <a:ext cx="0" cy="108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72" name="Line 59"/>
            <p:cNvSpPr>
              <a:spLocks noChangeShapeType="1"/>
            </p:cNvSpPr>
            <p:nvPr/>
          </p:nvSpPr>
          <p:spPr bwMode="auto">
            <a:xfrm flipV="1">
              <a:off x="6137" y="6851"/>
              <a:ext cx="0" cy="68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73" name="Oval 60"/>
            <p:cNvSpPr>
              <a:spLocks noChangeAspect="1" noChangeArrowheads="1"/>
            </p:cNvSpPr>
            <p:nvPr/>
          </p:nvSpPr>
          <p:spPr bwMode="auto">
            <a:xfrm>
              <a:off x="5940" y="6948"/>
              <a:ext cx="249" cy="249"/>
            </a:xfrm>
            <a:prstGeom prst="ellipse">
              <a:avLst/>
            </a:prstGeom>
            <a:solidFill>
              <a:srgbClr val="FF33CC"/>
            </a:solidFill>
            <a:ln w="19050" algn="ctr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74" name="Line 61"/>
            <p:cNvSpPr>
              <a:spLocks noChangeShapeType="1"/>
            </p:cNvSpPr>
            <p:nvPr/>
          </p:nvSpPr>
          <p:spPr bwMode="auto">
            <a:xfrm flipV="1">
              <a:off x="6036" y="6760"/>
              <a:ext cx="0" cy="142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</p:grpSp>
      <p:grpSp>
        <p:nvGrpSpPr>
          <p:cNvPr id="6175" name="Group 62"/>
          <p:cNvGrpSpPr>
            <a:grpSpLocks noChangeAspect="1"/>
          </p:cNvGrpSpPr>
          <p:nvPr/>
        </p:nvGrpSpPr>
        <p:grpSpPr bwMode="auto">
          <a:xfrm flipV="1">
            <a:off x="7145461" y="3064860"/>
            <a:ext cx="361939" cy="857809"/>
            <a:chOff x="5940" y="7326"/>
            <a:chExt cx="249" cy="591"/>
          </a:xfrm>
        </p:grpSpPr>
        <p:sp>
          <p:nvSpPr>
            <p:cNvPr id="6176" name="Oval 63"/>
            <p:cNvSpPr>
              <a:spLocks noChangeAspect="1" noChangeArrowheads="1"/>
            </p:cNvSpPr>
            <p:nvPr/>
          </p:nvSpPr>
          <p:spPr bwMode="auto">
            <a:xfrm>
              <a:off x="5940" y="7668"/>
              <a:ext cx="249" cy="249"/>
            </a:xfrm>
            <a:prstGeom prst="ellipse">
              <a:avLst/>
            </a:prstGeom>
            <a:solidFill>
              <a:srgbClr val="FF33CC"/>
            </a:solidFill>
            <a:ln w="19050" algn="ctr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77" name="Line 64"/>
            <p:cNvSpPr>
              <a:spLocks noChangeShapeType="1"/>
            </p:cNvSpPr>
            <p:nvPr/>
          </p:nvSpPr>
          <p:spPr bwMode="auto">
            <a:xfrm flipV="1">
              <a:off x="6186" y="7530"/>
              <a:ext cx="0" cy="153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78" name="Line 65"/>
            <p:cNvSpPr>
              <a:spLocks noChangeShapeType="1"/>
            </p:cNvSpPr>
            <p:nvPr/>
          </p:nvSpPr>
          <p:spPr bwMode="auto">
            <a:xfrm flipV="1">
              <a:off x="5940" y="7533"/>
              <a:ext cx="0" cy="153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79" name="Line 66"/>
            <p:cNvSpPr>
              <a:spLocks noChangeShapeType="1"/>
            </p:cNvSpPr>
            <p:nvPr/>
          </p:nvSpPr>
          <p:spPr bwMode="auto">
            <a:xfrm flipV="1">
              <a:off x="5987" y="7450"/>
              <a:ext cx="0" cy="164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80" name="Line 67"/>
            <p:cNvSpPr>
              <a:spLocks noChangeShapeType="1"/>
            </p:cNvSpPr>
            <p:nvPr/>
          </p:nvSpPr>
          <p:spPr bwMode="auto">
            <a:xfrm flipV="1">
              <a:off x="6090" y="7379"/>
              <a:ext cx="0" cy="210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81" name="Line 68"/>
            <p:cNvSpPr>
              <a:spLocks noChangeShapeType="1"/>
            </p:cNvSpPr>
            <p:nvPr/>
          </p:nvSpPr>
          <p:spPr bwMode="auto">
            <a:xfrm flipV="1">
              <a:off x="6139" y="7478"/>
              <a:ext cx="0" cy="153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82" name="Line 69"/>
            <p:cNvSpPr>
              <a:spLocks noChangeShapeType="1"/>
            </p:cNvSpPr>
            <p:nvPr/>
          </p:nvSpPr>
          <p:spPr bwMode="auto">
            <a:xfrm flipV="1">
              <a:off x="6038" y="7326"/>
              <a:ext cx="0" cy="266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</p:grpSp>
      <p:grpSp>
        <p:nvGrpSpPr>
          <p:cNvPr id="6183" name="Group 70"/>
          <p:cNvGrpSpPr>
            <a:grpSpLocks noChangeAspect="1"/>
          </p:cNvGrpSpPr>
          <p:nvPr/>
        </p:nvGrpSpPr>
        <p:grpSpPr bwMode="auto">
          <a:xfrm flipV="1">
            <a:off x="7139117" y="4711037"/>
            <a:ext cx="372799" cy="1310252"/>
            <a:chOff x="5932" y="8093"/>
            <a:chExt cx="257" cy="904"/>
          </a:xfrm>
        </p:grpSpPr>
        <p:sp>
          <p:nvSpPr>
            <p:cNvPr id="6184" name="Oval 71"/>
            <p:cNvSpPr>
              <a:spLocks noChangeAspect="1" noChangeArrowheads="1"/>
            </p:cNvSpPr>
            <p:nvPr/>
          </p:nvSpPr>
          <p:spPr bwMode="auto">
            <a:xfrm>
              <a:off x="5940" y="8748"/>
              <a:ext cx="249" cy="249"/>
            </a:xfrm>
            <a:prstGeom prst="ellipse">
              <a:avLst/>
            </a:prstGeom>
            <a:solidFill>
              <a:srgbClr val="FF33CC"/>
            </a:solidFill>
            <a:ln w="19050" algn="ctr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85" name="Line 72"/>
            <p:cNvSpPr>
              <a:spLocks noChangeShapeType="1"/>
            </p:cNvSpPr>
            <p:nvPr/>
          </p:nvSpPr>
          <p:spPr bwMode="auto">
            <a:xfrm flipV="1">
              <a:off x="6178" y="8409"/>
              <a:ext cx="0" cy="345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86" name="Line 73"/>
            <p:cNvSpPr>
              <a:spLocks noChangeShapeType="1"/>
            </p:cNvSpPr>
            <p:nvPr/>
          </p:nvSpPr>
          <p:spPr bwMode="auto">
            <a:xfrm flipV="1">
              <a:off x="5932" y="8420"/>
              <a:ext cx="0" cy="345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87" name="Line 74"/>
            <p:cNvSpPr>
              <a:spLocks noChangeShapeType="1"/>
            </p:cNvSpPr>
            <p:nvPr/>
          </p:nvSpPr>
          <p:spPr bwMode="auto">
            <a:xfrm flipV="1">
              <a:off x="5979" y="8345"/>
              <a:ext cx="0" cy="369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88" name="Line 75"/>
            <p:cNvSpPr>
              <a:spLocks noChangeShapeType="1"/>
            </p:cNvSpPr>
            <p:nvPr/>
          </p:nvSpPr>
          <p:spPr bwMode="auto">
            <a:xfrm flipV="1">
              <a:off x="6082" y="8218"/>
              <a:ext cx="0" cy="473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89" name="Line 76"/>
            <p:cNvSpPr>
              <a:spLocks noChangeShapeType="1"/>
            </p:cNvSpPr>
            <p:nvPr/>
          </p:nvSpPr>
          <p:spPr bwMode="auto">
            <a:xfrm flipV="1">
              <a:off x="6131" y="8365"/>
              <a:ext cx="0" cy="345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6190" name="Line 77"/>
            <p:cNvSpPr>
              <a:spLocks noChangeShapeType="1"/>
            </p:cNvSpPr>
            <p:nvPr/>
          </p:nvSpPr>
          <p:spPr bwMode="auto">
            <a:xfrm flipV="1">
              <a:off x="6030" y="8093"/>
              <a:ext cx="0" cy="599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th-TH" sz="3733">
                <a:solidFill>
                  <a:prstClr val="black"/>
                </a:solidFill>
                <a:latin typeface="Angsana New"/>
                <a:cs typeface="Angsana New"/>
              </a:endParaRPr>
            </a:p>
          </p:txBody>
        </p:sp>
      </p:grpSp>
      <p:sp>
        <p:nvSpPr>
          <p:cNvPr id="6193" name="Text Box 80"/>
          <p:cNvSpPr txBox="1">
            <a:spLocks noChangeArrowheads="1"/>
          </p:cNvSpPr>
          <p:nvPr/>
        </p:nvSpPr>
        <p:spPr bwMode="auto">
          <a:xfrm>
            <a:off x="6356585" y="548680"/>
            <a:ext cx="2291653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ts val="1333"/>
              </a:spcAft>
            </a:pPr>
            <a:r>
              <a:rPr lang="th-TH" altLang="th-TH" sz="3733" dirty="0">
                <a:solidFill>
                  <a:srgbClr val="00FFFF"/>
                </a:solidFill>
                <a:latin typeface="Angsana New"/>
                <a:cs typeface="Angsana New"/>
              </a:rPr>
              <a:t>วัตถุเคลื่อนที่ขึ้น</a:t>
            </a:r>
            <a:endParaRPr lang="th-TH" altLang="th-TH" sz="5333" dirty="0">
              <a:solidFill>
                <a:srgbClr val="00FFFF"/>
              </a:solidFill>
              <a:latin typeface="Angsana New"/>
              <a:cs typeface="Angsana New"/>
            </a:endParaRPr>
          </a:p>
        </p:txBody>
      </p:sp>
      <p:sp>
        <p:nvSpPr>
          <p:cNvPr id="6196" name="Text Box 83"/>
          <p:cNvSpPr txBox="1">
            <a:spLocks noChangeArrowheads="1"/>
          </p:cNvSpPr>
          <p:nvPr/>
        </p:nvSpPr>
        <p:spPr bwMode="auto">
          <a:xfrm>
            <a:off x="6288022" y="4533737"/>
            <a:ext cx="87299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ts val="1333"/>
              </a:spcAft>
            </a:pPr>
            <a:r>
              <a:rPr lang="en-US" altLang="th-TH" sz="3733" dirty="0">
                <a:solidFill>
                  <a:srgbClr val="FFFF00"/>
                </a:solidFill>
                <a:latin typeface="Angsana New"/>
                <a:ea typeface="Angsana New" pitchFamily="18" charset="-34"/>
                <a:cs typeface="Angsana New"/>
              </a:rPr>
              <a:t>t=0 s</a:t>
            </a:r>
            <a:endParaRPr lang="th-TH" altLang="th-TH" sz="5867" dirty="0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sp>
        <p:nvSpPr>
          <p:cNvPr id="85" name="Text Box 83"/>
          <p:cNvSpPr txBox="1">
            <a:spLocks noChangeArrowheads="1"/>
          </p:cNvSpPr>
          <p:nvPr/>
        </p:nvSpPr>
        <p:spPr bwMode="auto">
          <a:xfrm>
            <a:off x="6288022" y="2901556"/>
            <a:ext cx="87299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ts val="1333"/>
              </a:spcAft>
            </a:pPr>
            <a:r>
              <a:rPr lang="en-US" altLang="th-TH" sz="3733" dirty="0">
                <a:solidFill>
                  <a:srgbClr val="FFFF00"/>
                </a:solidFill>
                <a:latin typeface="Angsana New"/>
                <a:ea typeface="Angsana New" pitchFamily="18" charset="-34"/>
                <a:cs typeface="Angsana New"/>
              </a:rPr>
              <a:t>t=1 s</a:t>
            </a:r>
            <a:endParaRPr lang="th-TH" altLang="th-TH" sz="5867" dirty="0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sp>
        <p:nvSpPr>
          <p:cNvPr id="86" name="Text Box 83"/>
          <p:cNvSpPr txBox="1">
            <a:spLocks noChangeArrowheads="1"/>
          </p:cNvSpPr>
          <p:nvPr/>
        </p:nvSpPr>
        <p:spPr bwMode="auto">
          <a:xfrm>
            <a:off x="6288022" y="1893949"/>
            <a:ext cx="87299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ts val="1333"/>
              </a:spcAft>
            </a:pPr>
            <a:r>
              <a:rPr lang="en-US" altLang="th-TH" sz="3733" dirty="0">
                <a:solidFill>
                  <a:srgbClr val="FFFF00"/>
                </a:solidFill>
                <a:latin typeface="Angsana New"/>
                <a:ea typeface="Angsana New" pitchFamily="18" charset="-34"/>
                <a:cs typeface="Angsana New"/>
              </a:rPr>
              <a:t>t=2 s</a:t>
            </a:r>
            <a:endParaRPr lang="th-TH" altLang="th-TH" sz="5867" dirty="0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sp>
        <p:nvSpPr>
          <p:cNvPr id="87" name="Text Box 83"/>
          <p:cNvSpPr txBox="1">
            <a:spLocks noChangeArrowheads="1"/>
          </p:cNvSpPr>
          <p:nvPr/>
        </p:nvSpPr>
        <p:spPr bwMode="auto">
          <a:xfrm>
            <a:off x="6288022" y="1221875"/>
            <a:ext cx="87299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ts val="1333"/>
              </a:spcAft>
            </a:pPr>
            <a:r>
              <a:rPr lang="en-US" altLang="th-TH" sz="3733" dirty="0">
                <a:solidFill>
                  <a:srgbClr val="FFFF00"/>
                </a:solidFill>
                <a:latin typeface="Angsana New"/>
                <a:ea typeface="Angsana New" pitchFamily="18" charset="-34"/>
                <a:cs typeface="Angsana New"/>
              </a:rPr>
              <a:t>t=3 s</a:t>
            </a:r>
            <a:endParaRPr lang="th-TH" altLang="th-TH" sz="5867" dirty="0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sp>
        <p:nvSpPr>
          <p:cNvPr id="88" name="Text Box 83"/>
          <p:cNvSpPr txBox="1">
            <a:spLocks noChangeArrowheads="1"/>
          </p:cNvSpPr>
          <p:nvPr/>
        </p:nvSpPr>
        <p:spPr bwMode="auto">
          <a:xfrm>
            <a:off x="9360364" y="4565404"/>
            <a:ext cx="87299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ts val="1333"/>
              </a:spcAft>
            </a:pPr>
            <a:r>
              <a:rPr lang="en-US" altLang="th-TH" sz="3733" dirty="0">
                <a:solidFill>
                  <a:srgbClr val="FFFF00"/>
                </a:solidFill>
                <a:latin typeface="Angsana New"/>
                <a:ea typeface="Angsana New" pitchFamily="18" charset="-34"/>
                <a:cs typeface="Cordia New" pitchFamily="34" charset="-34"/>
              </a:rPr>
              <a:t>t=3 s</a:t>
            </a:r>
            <a:endParaRPr lang="th-TH" altLang="th-TH" sz="5867" dirty="0">
              <a:solidFill>
                <a:prstClr val="black"/>
              </a:solidFill>
              <a:latin typeface="Angsana New"/>
              <a:cs typeface="Angsana New" pitchFamily="18" charset="-34"/>
            </a:endParaRPr>
          </a:p>
        </p:txBody>
      </p:sp>
      <p:sp>
        <p:nvSpPr>
          <p:cNvPr id="89" name="Text Box 83"/>
          <p:cNvSpPr txBox="1">
            <a:spLocks noChangeArrowheads="1"/>
          </p:cNvSpPr>
          <p:nvPr/>
        </p:nvSpPr>
        <p:spPr bwMode="auto">
          <a:xfrm>
            <a:off x="9360364" y="2933223"/>
            <a:ext cx="87299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ts val="1333"/>
              </a:spcAft>
            </a:pPr>
            <a:r>
              <a:rPr lang="en-US" altLang="th-TH" sz="3733" dirty="0">
                <a:solidFill>
                  <a:srgbClr val="FFFF00"/>
                </a:solidFill>
                <a:latin typeface="Angsana New"/>
                <a:ea typeface="Angsana New" pitchFamily="18" charset="-34"/>
                <a:cs typeface="Cordia New" pitchFamily="34" charset="-34"/>
              </a:rPr>
              <a:t>t=2 s</a:t>
            </a:r>
            <a:endParaRPr lang="th-TH" altLang="th-TH" sz="5867" dirty="0">
              <a:solidFill>
                <a:prstClr val="black"/>
              </a:solidFill>
              <a:latin typeface="Angsana New"/>
              <a:cs typeface="Angsana New" pitchFamily="18" charset="-34"/>
            </a:endParaRPr>
          </a:p>
        </p:txBody>
      </p:sp>
      <p:sp>
        <p:nvSpPr>
          <p:cNvPr id="90" name="Text Box 83"/>
          <p:cNvSpPr txBox="1">
            <a:spLocks noChangeArrowheads="1"/>
          </p:cNvSpPr>
          <p:nvPr/>
        </p:nvSpPr>
        <p:spPr bwMode="auto">
          <a:xfrm>
            <a:off x="9360364" y="1893949"/>
            <a:ext cx="87299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ts val="1333"/>
              </a:spcAft>
            </a:pPr>
            <a:r>
              <a:rPr lang="en-US" altLang="th-TH" sz="3733" dirty="0">
                <a:solidFill>
                  <a:srgbClr val="FFFF00"/>
                </a:solidFill>
                <a:latin typeface="Angsana New"/>
                <a:ea typeface="Angsana New" pitchFamily="18" charset="-34"/>
                <a:cs typeface="Cordia New" pitchFamily="34" charset="-34"/>
              </a:rPr>
              <a:t>t=1 s</a:t>
            </a:r>
            <a:endParaRPr lang="th-TH" altLang="th-TH" sz="5867" dirty="0">
              <a:solidFill>
                <a:prstClr val="black"/>
              </a:solidFill>
              <a:latin typeface="Angsana New"/>
              <a:cs typeface="Angsana New" pitchFamily="18" charset="-34"/>
            </a:endParaRPr>
          </a:p>
        </p:txBody>
      </p:sp>
      <p:sp>
        <p:nvSpPr>
          <p:cNvPr id="91" name="Text Box 83"/>
          <p:cNvSpPr txBox="1">
            <a:spLocks noChangeArrowheads="1"/>
          </p:cNvSpPr>
          <p:nvPr/>
        </p:nvSpPr>
        <p:spPr bwMode="auto">
          <a:xfrm>
            <a:off x="9360364" y="1221875"/>
            <a:ext cx="87299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ts val="1333"/>
              </a:spcAft>
            </a:pPr>
            <a:r>
              <a:rPr lang="en-US" altLang="th-TH" sz="3733" dirty="0">
                <a:solidFill>
                  <a:srgbClr val="FFFF00"/>
                </a:solidFill>
                <a:latin typeface="Angsana New"/>
                <a:ea typeface="Angsana New" pitchFamily="18" charset="-34"/>
                <a:cs typeface="Cordia New" pitchFamily="34" charset="-34"/>
              </a:rPr>
              <a:t>t=0 s</a:t>
            </a:r>
            <a:endParaRPr lang="th-TH" altLang="th-TH" sz="5867" dirty="0">
              <a:solidFill>
                <a:prstClr val="black"/>
              </a:solidFill>
              <a:latin typeface="Angsana New"/>
              <a:cs typeface="Angsana New" pitchFamily="18" charset="-34"/>
            </a:endParaRPr>
          </a:p>
        </p:txBody>
      </p:sp>
      <p:sp>
        <p:nvSpPr>
          <p:cNvPr id="6197" name="Text Box 84"/>
          <p:cNvSpPr txBox="1">
            <a:spLocks noChangeArrowheads="1"/>
          </p:cNvSpPr>
          <p:nvPr/>
        </p:nvSpPr>
        <p:spPr bwMode="auto">
          <a:xfrm>
            <a:off x="7634586" y="1239723"/>
            <a:ext cx="940322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ts val="1333"/>
              </a:spcAft>
            </a:pPr>
            <a:r>
              <a:rPr lang="en-US" altLang="th-TH" sz="3733" dirty="0">
                <a:solidFill>
                  <a:srgbClr val="FF0066"/>
                </a:solidFill>
                <a:latin typeface="Angsana New"/>
                <a:ea typeface="Angsana New" pitchFamily="18" charset="-34"/>
                <a:cs typeface="Cordia New" pitchFamily="34" charset="-34"/>
              </a:rPr>
              <a:t>0 m/s</a:t>
            </a:r>
            <a:endParaRPr lang="th-TH" altLang="th-TH" sz="5867" dirty="0">
              <a:solidFill>
                <a:prstClr val="black"/>
              </a:solidFill>
              <a:latin typeface="Angsana New"/>
              <a:cs typeface="Angsana New" pitchFamily="18" charset="-34"/>
            </a:endParaRPr>
          </a:p>
        </p:txBody>
      </p:sp>
      <p:sp>
        <p:nvSpPr>
          <p:cNvPr id="93" name="Text Box 84"/>
          <p:cNvSpPr txBox="1">
            <a:spLocks noChangeArrowheads="1"/>
          </p:cNvSpPr>
          <p:nvPr/>
        </p:nvSpPr>
        <p:spPr bwMode="auto">
          <a:xfrm>
            <a:off x="7651841" y="1893949"/>
            <a:ext cx="1099019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ts val="1333"/>
              </a:spcAft>
            </a:pPr>
            <a:r>
              <a:rPr lang="en-US" altLang="th-TH" sz="3733" dirty="0">
                <a:solidFill>
                  <a:srgbClr val="FF0066"/>
                </a:solidFill>
                <a:latin typeface="Angsana New"/>
                <a:ea typeface="Angsana New" pitchFamily="18" charset="-34"/>
                <a:cs typeface="Cordia New" pitchFamily="34" charset="-34"/>
              </a:rPr>
              <a:t>10 m/s</a:t>
            </a:r>
            <a:endParaRPr lang="th-TH" altLang="th-TH" sz="5867" dirty="0">
              <a:solidFill>
                <a:prstClr val="black"/>
              </a:solidFill>
              <a:latin typeface="Angsana New"/>
              <a:cs typeface="Angsana New" pitchFamily="18" charset="-34"/>
            </a:endParaRPr>
          </a:p>
        </p:txBody>
      </p:sp>
      <p:sp>
        <p:nvSpPr>
          <p:cNvPr id="94" name="Text Box 84"/>
          <p:cNvSpPr txBox="1">
            <a:spLocks noChangeArrowheads="1"/>
          </p:cNvSpPr>
          <p:nvPr/>
        </p:nvSpPr>
        <p:spPr bwMode="auto">
          <a:xfrm>
            <a:off x="7651841" y="2896640"/>
            <a:ext cx="1099019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ts val="1333"/>
              </a:spcAft>
            </a:pPr>
            <a:r>
              <a:rPr lang="en-US" altLang="th-TH" sz="3733" dirty="0">
                <a:solidFill>
                  <a:srgbClr val="FF0066"/>
                </a:solidFill>
                <a:latin typeface="Angsana New"/>
                <a:ea typeface="Angsana New" pitchFamily="18" charset="-34"/>
                <a:cs typeface="Cordia New" pitchFamily="34" charset="-34"/>
              </a:rPr>
              <a:t>2</a:t>
            </a:r>
            <a:r>
              <a:rPr lang="en-US" altLang="th-TH" sz="3733" dirty="0">
                <a:solidFill>
                  <a:srgbClr val="FF0066"/>
                </a:solidFill>
                <a:latin typeface="Angsana New"/>
                <a:ea typeface="Angsana New" pitchFamily="18" charset="-34"/>
                <a:cs typeface="Cordia New" pitchFamily="34" charset="-34"/>
              </a:rPr>
              <a:t>0 m/s</a:t>
            </a:r>
            <a:endParaRPr lang="th-TH" altLang="th-TH" sz="5867" dirty="0">
              <a:solidFill>
                <a:prstClr val="black"/>
              </a:solidFill>
              <a:latin typeface="Angsana New"/>
              <a:cs typeface="Angsana New" pitchFamily="18" charset="-34"/>
            </a:endParaRPr>
          </a:p>
        </p:txBody>
      </p:sp>
      <p:sp>
        <p:nvSpPr>
          <p:cNvPr id="95" name="Text Box 84"/>
          <p:cNvSpPr txBox="1">
            <a:spLocks noChangeArrowheads="1"/>
          </p:cNvSpPr>
          <p:nvPr/>
        </p:nvSpPr>
        <p:spPr bwMode="auto">
          <a:xfrm>
            <a:off x="7651841" y="4528821"/>
            <a:ext cx="1099019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ts val="1333"/>
              </a:spcAft>
            </a:pPr>
            <a:r>
              <a:rPr lang="en-US" altLang="th-TH" sz="3733" dirty="0">
                <a:solidFill>
                  <a:srgbClr val="FF0066"/>
                </a:solidFill>
                <a:latin typeface="Angsana New"/>
                <a:ea typeface="Angsana New" pitchFamily="18" charset="-34"/>
                <a:cs typeface="Cordia New" pitchFamily="34" charset="-34"/>
              </a:rPr>
              <a:t>30 m/s</a:t>
            </a:r>
            <a:endParaRPr lang="th-TH" altLang="th-TH" sz="5867" dirty="0">
              <a:solidFill>
                <a:prstClr val="black"/>
              </a:solidFill>
              <a:latin typeface="Angsana New"/>
              <a:cs typeface="Angsana New" pitchFamily="18" charset="-34"/>
            </a:endParaRPr>
          </a:p>
        </p:txBody>
      </p:sp>
      <p:sp>
        <p:nvSpPr>
          <p:cNvPr id="96" name="Text Box 84"/>
          <p:cNvSpPr txBox="1">
            <a:spLocks noChangeArrowheads="1"/>
          </p:cNvSpPr>
          <p:nvPr/>
        </p:nvSpPr>
        <p:spPr bwMode="auto">
          <a:xfrm>
            <a:off x="10624336" y="1239723"/>
            <a:ext cx="940322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ts val="1333"/>
              </a:spcAft>
            </a:pPr>
            <a:r>
              <a:rPr lang="en-US" altLang="th-TH" sz="3733" dirty="0">
                <a:solidFill>
                  <a:srgbClr val="FF0066"/>
                </a:solidFill>
                <a:latin typeface="Angsana New"/>
                <a:ea typeface="Angsana New" pitchFamily="18" charset="-34"/>
                <a:cs typeface="Cordia New" pitchFamily="34" charset="-34"/>
              </a:rPr>
              <a:t>0 m/s</a:t>
            </a:r>
            <a:endParaRPr lang="th-TH" altLang="th-TH" sz="5867" dirty="0">
              <a:solidFill>
                <a:prstClr val="black"/>
              </a:solidFill>
              <a:latin typeface="Angsana New"/>
              <a:cs typeface="Angsana New" pitchFamily="18" charset="-34"/>
            </a:endParaRPr>
          </a:p>
        </p:txBody>
      </p:sp>
      <p:sp>
        <p:nvSpPr>
          <p:cNvPr id="97" name="Text Box 84"/>
          <p:cNvSpPr txBox="1">
            <a:spLocks noChangeArrowheads="1"/>
          </p:cNvSpPr>
          <p:nvPr/>
        </p:nvSpPr>
        <p:spPr bwMode="auto">
          <a:xfrm>
            <a:off x="10641590" y="1893949"/>
            <a:ext cx="1099019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ts val="1333"/>
              </a:spcAft>
            </a:pPr>
            <a:r>
              <a:rPr lang="en-US" altLang="th-TH" sz="3733" dirty="0">
                <a:solidFill>
                  <a:srgbClr val="FF0066"/>
                </a:solidFill>
                <a:latin typeface="Angsana New"/>
                <a:ea typeface="Angsana New" pitchFamily="18" charset="-34"/>
                <a:cs typeface="Cordia New" pitchFamily="34" charset="-34"/>
              </a:rPr>
              <a:t>10 m/s</a:t>
            </a:r>
            <a:endParaRPr lang="th-TH" altLang="th-TH" sz="5867" dirty="0">
              <a:solidFill>
                <a:prstClr val="black"/>
              </a:solidFill>
              <a:latin typeface="Angsana New"/>
              <a:cs typeface="Angsana New" pitchFamily="18" charset="-34"/>
            </a:endParaRPr>
          </a:p>
        </p:txBody>
      </p:sp>
      <p:sp>
        <p:nvSpPr>
          <p:cNvPr id="98" name="Text Box 84"/>
          <p:cNvSpPr txBox="1">
            <a:spLocks noChangeArrowheads="1"/>
          </p:cNvSpPr>
          <p:nvPr/>
        </p:nvSpPr>
        <p:spPr bwMode="auto">
          <a:xfrm>
            <a:off x="10641590" y="2896640"/>
            <a:ext cx="1099019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ts val="1333"/>
              </a:spcAft>
            </a:pPr>
            <a:r>
              <a:rPr lang="en-US" altLang="th-TH" sz="3733" dirty="0">
                <a:solidFill>
                  <a:srgbClr val="FF0066"/>
                </a:solidFill>
                <a:latin typeface="Angsana New"/>
                <a:ea typeface="Angsana New" pitchFamily="18" charset="-34"/>
                <a:cs typeface="Cordia New" pitchFamily="34" charset="-34"/>
              </a:rPr>
              <a:t>2</a:t>
            </a:r>
            <a:r>
              <a:rPr lang="en-US" altLang="th-TH" sz="3733" dirty="0">
                <a:solidFill>
                  <a:srgbClr val="FF0066"/>
                </a:solidFill>
                <a:latin typeface="Angsana New"/>
                <a:ea typeface="Angsana New" pitchFamily="18" charset="-34"/>
                <a:cs typeface="Cordia New" pitchFamily="34" charset="-34"/>
              </a:rPr>
              <a:t>0 m/s</a:t>
            </a:r>
            <a:endParaRPr lang="th-TH" altLang="th-TH" sz="5867" dirty="0">
              <a:solidFill>
                <a:prstClr val="black"/>
              </a:solidFill>
              <a:latin typeface="Angsana New"/>
              <a:cs typeface="Angsana New" pitchFamily="18" charset="-34"/>
            </a:endParaRPr>
          </a:p>
        </p:txBody>
      </p:sp>
      <p:sp>
        <p:nvSpPr>
          <p:cNvPr id="99" name="Text Box 84"/>
          <p:cNvSpPr txBox="1">
            <a:spLocks noChangeArrowheads="1"/>
          </p:cNvSpPr>
          <p:nvPr/>
        </p:nvSpPr>
        <p:spPr bwMode="auto">
          <a:xfrm>
            <a:off x="10641590" y="4528821"/>
            <a:ext cx="1099019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ts val="1333"/>
              </a:spcAft>
            </a:pPr>
            <a:r>
              <a:rPr lang="en-US" altLang="th-TH" sz="3733" dirty="0">
                <a:solidFill>
                  <a:srgbClr val="FF0066"/>
                </a:solidFill>
                <a:latin typeface="Angsana New"/>
                <a:ea typeface="Angsana New" pitchFamily="18" charset="-34"/>
                <a:cs typeface="Cordia New" pitchFamily="34" charset="-34"/>
              </a:rPr>
              <a:t>30 m/s</a:t>
            </a:r>
            <a:endParaRPr lang="th-TH" altLang="th-TH" sz="5867" dirty="0">
              <a:solidFill>
                <a:prstClr val="black"/>
              </a:solidFill>
              <a:latin typeface="Angsana New"/>
              <a:cs typeface="Angsana New" pitchFamily="18" charset="-34"/>
            </a:endParaRPr>
          </a:p>
        </p:txBody>
      </p:sp>
      <p:sp>
        <p:nvSpPr>
          <p:cNvPr id="101" name="Text Box 80"/>
          <p:cNvSpPr txBox="1">
            <a:spLocks noChangeArrowheads="1"/>
          </p:cNvSpPr>
          <p:nvPr/>
        </p:nvSpPr>
        <p:spPr bwMode="auto">
          <a:xfrm>
            <a:off x="9261994" y="548680"/>
            <a:ext cx="2221121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ts val="1333"/>
              </a:spcAft>
            </a:pPr>
            <a:r>
              <a:rPr lang="th-TH" altLang="th-TH" sz="3733" dirty="0">
                <a:solidFill>
                  <a:srgbClr val="00FFFF"/>
                </a:solidFill>
                <a:latin typeface="Angsana New"/>
                <a:cs typeface="Angsana New"/>
              </a:rPr>
              <a:t>วัตถุเคลื่อนที่ลง</a:t>
            </a:r>
            <a:endParaRPr lang="th-TH" altLang="th-TH" sz="5333" dirty="0">
              <a:solidFill>
                <a:srgbClr val="00FFFF"/>
              </a:solidFill>
              <a:latin typeface="Angsana New"/>
              <a:cs typeface="Angsana New"/>
            </a:endParaRPr>
          </a:p>
        </p:txBody>
      </p:sp>
    </p:spTree>
    <p:extLst>
      <p:ext uri="{BB962C8B-B14F-4D97-AF65-F5344CB8AC3E}">
        <p14:creationId xmlns:p14="http://schemas.microsoft.com/office/powerpoint/2010/main" val="11306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6166" grpId="0" animBg="1"/>
      <p:bldP spid="6196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6197" grpId="0"/>
      <p:bldP spid="93" grpId="0"/>
      <p:bldP spid="94" grpId="0"/>
      <p:bldP spid="95" grpId="0"/>
      <p:bldP spid="96" grpId="0"/>
      <p:bldP spid="97" grpId="0"/>
      <p:bldP spid="98" grpId="0"/>
      <p:bldP spid="9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661" y="100294"/>
            <a:ext cx="11952651" cy="66678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1219170"/>
            <a:r>
              <a:rPr lang="th-TH" sz="3733" dirty="0">
                <a:solidFill>
                  <a:srgbClr val="66FFFF"/>
                </a:solidFill>
                <a:latin typeface="Angsana New"/>
                <a:cs typeface="Angsana New"/>
              </a:rPr>
              <a:t>ความเร่งโน้มถ่วง (</a:t>
            </a:r>
            <a:r>
              <a:rPr lang="en-US" sz="3733" dirty="0">
                <a:solidFill>
                  <a:srgbClr val="66FFFF"/>
                </a:solidFill>
                <a:latin typeface="Angsana New"/>
                <a:cs typeface="Angsana New"/>
              </a:rPr>
              <a:t>g</a:t>
            </a:r>
            <a:r>
              <a:rPr lang="th-TH" sz="3733" dirty="0">
                <a:solidFill>
                  <a:srgbClr val="66FFFF"/>
                </a:solidFill>
                <a:latin typeface="Angsana New"/>
                <a:cs typeface="Angsana New"/>
              </a:rPr>
              <a:t>) ทำให้วัตถุ ทุกๆ </a:t>
            </a:r>
            <a:r>
              <a:rPr lang="en-US" sz="3733" dirty="0">
                <a:solidFill>
                  <a:srgbClr val="66FFFF"/>
                </a:solidFill>
                <a:latin typeface="Angsana New"/>
                <a:cs typeface="Angsana New"/>
              </a:rPr>
              <a:t>1 </a:t>
            </a:r>
            <a:r>
              <a:rPr lang="th-TH" sz="3733" dirty="0">
                <a:solidFill>
                  <a:srgbClr val="66FFFF"/>
                </a:solidFill>
                <a:latin typeface="Angsana New"/>
                <a:cs typeface="Angsana New"/>
              </a:rPr>
              <a:t>วินาที </a:t>
            </a:r>
            <a:r>
              <a:rPr lang="th-TH" sz="3733" dirty="0">
                <a:solidFill>
                  <a:srgbClr val="66FFFF"/>
                </a:solidFill>
                <a:latin typeface="Angsana New"/>
                <a:cs typeface="Angsana New"/>
              </a:rPr>
              <a:t>ขนาดความเร็วจะ</a:t>
            </a:r>
            <a:r>
              <a:rPr lang="th-TH" sz="3733" dirty="0">
                <a:solidFill>
                  <a:srgbClr val="66FFFF"/>
                </a:solidFill>
                <a:latin typeface="Angsana New"/>
                <a:cs typeface="Angsana New"/>
              </a:rPr>
              <a:t>เปลี่ยน </a:t>
            </a:r>
            <a:r>
              <a:rPr lang="en-US" sz="3733" dirty="0">
                <a:solidFill>
                  <a:srgbClr val="66FFFF"/>
                </a:solidFill>
                <a:latin typeface="Angsana New"/>
                <a:cs typeface="Angsana New"/>
              </a:rPr>
              <a:t>10 </a:t>
            </a:r>
            <a:r>
              <a:rPr lang="th-TH" sz="3733" dirty="0">
                <a:solidFill>
                  <a:srgbClr val="66FFFF"/>
                </a:solidFill>
                <a:latin typeface="Angsana New"/>
                <a:cs typeface="Angsana New"/>
              </a:rPr>
              <a:t>เมตรต่อวินาที</a:t>
            </a:r>
            <a:endParaRPr lang="en-US" sz="3733" dirty="0">
              <a:solidFill>
                <a:srgbClr val="66FFFF"/>
              </a:solidFill>
              <a:latin typeface="Angsana New"/>
              <a:cs typeface="Angsana New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3" t="12658" r="50243"/>
          <a:stretch/>
        </p:blipFill>
        <p:spPr bwMode="auto">
          <a:xfrm>
            <a:off x="-103105" y="1637475"/>
            <a:ext cx="6295116" cy="4671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3"/>
          <p:cNvSpPr>
            <a:spLocks/>
          </p:cNvSpPr>
          <p:nvPr/>
        </p:nvSpPr>
        <p:spPr bwMode="auto">
          <a:xfrm>
            <a:off x="6096334" y="1637475"/>
            <a:ext cx="671741" cy="4608512"/>
          </a:xfrm>
          <a:prstGeom prst="rightBrace">
            <a:avLst>
              <a:gd name="adj1" fmla="val 52778"/>
              <a:gd name="adj2" fmla="val 50000"/>
            </a:avLst>
          </a:prstGeom>
          <a:noFill/>
          <a:ln w="19050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th-TH" sz="3733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4" r="6976"/>
          <a:stretch/>
        </p:blipFill>
        <p:spPr bwMode="auto">
          <a:xfrm>
            <a:off x="6768075" y="3120862"/>
            <a:ext cx="4845397" cy="1906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994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http://i.makeagif.com/media/6-11-2015/ub4efM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0" y="3621021"/>
            <a:ext cx="5760640" cy="3240363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23659" y="3404710"/>
            <a:ext cx="6240693" cy="620204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Angsana New"/>
              <a:cs typeface="Angsana New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23659" y="6448364"/>
            <a:ext cx="6240693" cy="413021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Angsana New"/>
              <a:cs typeface="Angsana New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8627"/>
            <a:ext cx="12192000" cy="394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th-TH" sz="4800" b="1" dirty="0">
                <a:solidFill>
                  <a:srgbClr val="FFFF00"/>
                </a:solidFill>
                <a:latin typeface="Times New Roman"/>
                <a:ea typeface="Times New Roman"/>
                <a:cs typeface="Angsana New"/>
              </a:rPr>
              <a:t>หลักการคำนวณ</a:t>
            </a:r>
            <a:endParaRPr lang="en-US" sz="3733" dirty="0">
              <a:solidFill>
                <a:srgbClr val="FFFF00"/>
              </a:solidFill>
              <a:latin typeface="Times New Roman"/>
              <a:ea typeface="Times New Roman"/>
              <a:cs typeface="Angsana New"/>
            </a:endParaRPr>
          </a:p>
          <a:p>
            <a:pPr marL="1295368" lvl="1" indent="-685783" defTabSz="1219170">
              <a:buFont typeface="+mj-lt"/>
              <a:buAutoNum type="arabicPeriod"/>
              <a:tabLst>
                <a:tab pos="-4876678" algn="l"/>
              </a:tabLst>
            </a:pPr>
            <a:r>
              <a:rPr lang="th-TH" sz="4800" dirty="0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เวลา </a:t>
            </a:r>
            <a:r>
              <a:rPr lang="en-US" sz="4800" dirty="0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“ t ” </a:t>
            </a:r>
            <a:r>
              <a:rPr lang="th-TH" sz="4800" dirty="0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 เป็น</a:t>
            </a:r>
            <a:r>
              <a:rPr lang="th-TH" sz="4800" dirty="0" err="1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ปริมาณส</a:t>
            </a:r>
            <a:r>
              <a:rPr lang="th-TH" sz="4800" dirty="0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เก</a:t>
            </a:r>
            <a:r>
              <a:rPr lang="th-TH" sz="4800" dirty="0" err="1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ลาร์</a:t>
            </a:r>
            <a:r>
              <a:rPr lang="th-TH" sz="4800" dirty="0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 เวลาแทนค่าเครื่องหมายบวกเสมอ</a:t>
            </a:r>
            <a:endParaRPr lang="en-US" sz="3733" dirty="0">
              <a:solidFill>
                <a:srgbClr val="FFFF00"/>
              </a:solidFill>
              <a:latin typeface="Angsana New"/>
              <a:ea typeface="Times New Roman"/>
              <a:cs typeface="Angsana New"/>
            </a:endParaRPr>
          </a:p>
          <a:p>
            <a:pPr marL="1295368" lvl="1" indent="-685783" defTabSz="1219170">
              <a:buFont typeface="+mj-lt"/>
              <a:buAutoNum type="arabicPeriod"/>
              <a:tabLst>
                <a:tab pos="-4876678" algn="l"/>
              </a:tabLst>
            </a:pPr>
            <a:r>
              <a:rPr lang="th-TH" sz="4800" dirty="0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ปริมาณเวกเตอร์ให้ดูทิศทาง</a:t>
            </a:r>
            <a:r>
              <a:rPr lang="th-TH" sz="4800" dirty="0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ของ  </a:t>
            </a:r>
            <a:r>
              <a:rPr lang="en-US" sz="4800" dirty="0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u  </a:t>
            </a:r>
            <a:r>
              <a:rPr lang="th-TH" sz="4800" dirty="0">
                <a:solidFill>
                  <a:srgbClr val="FFFF00"/>
                </a:solidFill>
                <a:latin typeface="Angsana New"/>
                <a:ea typeface="Times New Roman"/>
                <a:cs typeface="Angsana New"/>
              </a:rPr>
              <a:t>เป็นหลักโดยมีหลักว่า</a:t>
            </a:r>
            <a:endParaRPr lang="en-US" sz="3733" dirty="0">
              <a:solidFill>
                <a:srgbClr val="FFFF00"/>
              </a:solidFill>
              <a:latin typeface="Angsana New"/>
              <a:ea typeface="Times New Roman"/>
              <a:cs typeface="Angsana New"/>
            </a:endParaRPr>
          </a:p>
          <a:p>
            <a:pPr algn="ctr" defTabSz="1219170"/>
            <a:r>
              <a:rPr lang="en-US" sz="5333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“</a:t>
            </a:r>
            <a:r>
              <a:rPr lang="th-TH" sz="5333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ถ้าทิศทางเหมือน </a:t>
            </a:r>
            <a:r>
              <a:rPr lang="en-US" sz="5333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u </a:t>
            </a:r>
            <a:r>
              <a:rPr lang="th-TH" sz="5333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แทนค่าเครื่องหมายบวก(</a:t>
            </a:r>
            <a:r>
              <a:rPr lang="en-US" sz="5333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+</a:t>
            </a:r>
            <a:r>
              <a:rPr lang="th-TH" sz="5333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) </a:t>
            </a:r>
            <a:endParaRPr lang="th-TH" sz="5333" i="1" dirty="0">
              <a:solidFill>
                <a:srgbClr val="00FFFF"/>
              </a:solidFill>
              <a:latin typeface="Angsana New"/>
              <a:ea typeface="Times New Roman"/>
              <a:cs typeface="Angsana New"/>
            </a:endParaRPr>
          </a:p>
          <a:p>
            <a:pPr algn="ctr" defTabSz="1219170"/>
            <a:r>
              <a:rPr lang="th-TH" sz="5333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ถ้า</a:t>
            </a:r>
            <a:r>
              <a:rPr lang="th-TH" sz="5333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ทิศตรงข้าม </a:t>
            </a:r>
            <a:r>
              <a:rPr lang="en-US" sz="5333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u </a:t>
            </a:r>
            <a:r>
              <a:rPr lang="th-TH" sz="5333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แทนค่าเครื่องหมายลบ(</a:t>
            </a:r>
            <a:r>
              <a:rPr lang="en-US" sz="5333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-</a:t>
            </a:r>
            <a:r>
              <a:rPr lang="th-TH" sz="5333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)</a:t>
            </a:r>
            <a:r>
              <a:rPr lang="en-US" sz="5333" i="1" dirty="0">
                <a:solidFill>
                  <a:srgbClr val="00FFFF"/>
                </a:solidFill>
                <a:latin typeface="Angsana New"/>
                <a:ea typeface="Times New Roman"/>
                <a:cs typeface="Angsana New"/>
              </a:rPr>
              <a:t>”</a:t>
            </a:r>
            <a:endParaRPr lang="en-US" sz="3733" dirty="0">
              <a:solidFill>
                <a:srgbClr val="00FFFF"/>
              </a:solidFill>
              <a:latin typeface="Times New Roman"/>
              <a:ea typeface="Times New Roman"/>
              <a:cs typeface="Angsana New"/>
            </a:endParaRPr>
          </a:p>
        </p:txBody>
      </p:sp>
    </p:spTree>
    <p:extLst>
      <p:ext uri="{BB962C8B-B14F-4D97-AF65-F5344CB8AC3E}">
        <p14:creationId xmlns:p14="http://schemas.microsoft.com/office/powerpoint/2010/main" val="66254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>
          <a:xfrm>
            <a:off x="1429577" y="680760"/>
            <a:ext cx="509488" cy="4631939"/>
          </a:xfrm>
          <a:prstGeom prst="roundRect">
            <a:avLst/>
          </a:prstGeom>
          <a:noFill/>
          <a:ln w="9525">
            <a:solidFill>
              <a:srgbClr val="00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Angsana New"/>
              <a:cs typeface="Angsana New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86756" y="3231586"/>
            <a:ext cx="624069" cy="2236897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Angsana New"/>
              <a:cs typeface="Angsana New"/>
            </a:endParaRPr>
          </a:p>
        </p:txBody>
      </p:sp>
      <p:pic>
        <p:nvPicPr>
          <p:cNvPr id="9220" name="Picture 4" descr="http://cdn.xl.thumbs.canstockphoto.com/canstock1936594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939" b="99441" l="40984" r="90164">
                        <a14:foregroundMark x1="80874" y1="15642" x2="83060" y2="99441"/>
                        <a14:foregroundMark x1="89071" y1="14525" x2="90164" y2="99441"/>
                        <a14:backgroundMark x1="72678" y1="3911" x2="54098" y2="10615"/>
                      </a14:backgroundRemoval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259" r="9671"/>
          <a:stretch/>
        </p:blipFill>
        <p:spPr bwMode="auto">
          <a:xfrm flipH="1">
            <a:off x="-15834" y="2644071"/>
            <a:ext cx="2159563" cy="389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cdn.xl.thumbs.canstockphoto.com/canstock1936594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939" b="99441" l="40984" r="90164">
                        <a14:foregroundMark x1="80874" y1="15642" x2="83060" y2="99441"/>
                        <a14:foregroundMark x1="89071" y1="14525" x2="90164" y2="99441"/>
                        <a14:backgroundMark x1="72678" y1="3911" x2="54098" y2="10615"/>
                      </a14:backgroundRemoval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259" t="89456" r="9671"/>
          <a:stretch/>
        </p:blipFill>
        <p:spPr bwMode="auto">
          <a:xfrm flipH="1">
            <a:off x="-48683" y="6490713"/>
            <a:ext cx="4896544" cy="410504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Line 18"/>
          <p:cNvSpPr>
            <a:spLocks noChangeShapeType="1"/>
          </p:cNvSpPr>
          <p:nvPr/>
        </p:nvSpPr>
        <p:spPr bwMode="auto">
          <a:xfrm flipV="1">
            <a:off x="1442277" y="2468893"/>
            <a:ext cx="0" cy="6240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th-TH" sz="3733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sp>
        <p:nvSpPr>
          <p:cNvPr id="18" name="Line 19"/>
          <p:cNvSpPr>
            <a:spLocks noChangeShapeType="1"/>
          </p:cNvSpPr>
          <p:nvPr/>
        </p:nvSpPr>
        <p:spPr bwMode="auto">
          <a:xfrm flipV="1">
            <a:off x="1436688" y="1457987"/>
            <a:ext cx="0" cy="4800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th-TH" sz="3733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sp>
        <p:nvSpPr>
          <p:cNvPr id="19" name="Line 20"/>
          <p:cNvSpPr>
            <a:spLocks noChangeShapeType="1"/>
          </p:cNvSpPr>
          <p:nvPr/>
        </p:nvSpPr>
        <p:spPr bwMode="auto">
          <a:xfrm flipV="1">
            <a:off x="1436688" y="709712"/>
            <a:ext cx="0" cy="3360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th-TH" sz="3733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sp>
        <p:nvSpPr>
          <p:cNvPr id="20" name="Line 21"/>
          <p:cNvSpPr>
            <a:spLocks noChangeShapeType="1"/>
          </p:cNvSpPr>
          <p:nvPr/>
        </p:nvSpPr>
        <p:spPr bwMode="auto">
          <a:xfrm>
            <a:off x="1947565" y="1271995"/>
            <a:ext cx="0" cy="3360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th-TH" sz="3733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sp>
        <p:nvSpPr>
          <p:cNvPr id="21" name="Line 22"/>
          <p:cNvSpPr>
            <a:spLocks noChangeShapeType="1"/>
          </p:cNvSpPr>
          <p:nvPr/>
        </p:nvSpPr>
        <p:spPr bwMode="auto">
          <a:xfrm>
            <a:off x="1947565" y="2053640"/>
            <a:ext cx="0" cy="4800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th-TH" sz="3733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sp>
        <p:nvSpPr>
          <p:cNvPr id="22" name="Line 23"/>
          <p:cNvSpPr>
            <a:spLocks noChangeShapeType="1"/>
          </p:cNvSpPr>
          <p:nvPr/>
        </p:nvSpPr>
        <p:spPr bwMode="auto">
          <a:xfrm>
            <a:off x="1943332" y="3353097"/>
            <a:ext cx="0" cy="6240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th-TH" sz="3733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sp>
        <p:nvSpPr>
          <p:cNvPr id="23" name="Line 24"/>
          <p:cNvSpPr>
            <a:spLocks noChangeShapeType="1"/>
          </p:cNvSpPr>
          <p:nvPr/>
        </p:nvSpPr>
        <p:spPr bwMode="auto">
          <a:xfrm>
            <a:off x="1943332" y="5425744"/>
            <a:ext cx="0" cy="8640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th-TH" sz="3733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sp>
        <p:nvSpPr>
          <p:cNvPr id="8" name="Oval 9"/>
          <p:cNvSpPr>
            <a:spLocks noChangeAspect="1" noChangeArrowheads="1"/>
          </p:cNvSpPr>
          <p:nvPr/>
        </p:nvSpPr>
        <p:spPr bwMode="auto">
          <a:xfrm>
            <a:off x="1305608" y="1861011"/>
            <a:ext cx="260768" cy="260768"/>
          </a:xfrm>
          <a:prstGeom prst="ellipse">
            <a:avLst/>
          </a:prstGeom>
          <a:solidFill>
            <a:srgbClr val="FFCCFF"/>
          </a:solidFill>
          <a:ln w="19050" algn="ctr">
            <a:solidFill>
              <a:srgbClr val="FF0066"/>
            </a:solidFill>
            <a:round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th-TH" sz="3733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sp>
        <p:nvSpPr>
          <p:cNvPr id="9" name="Oval 10"/>
          <p:cNvSpPr>
            <a:spLocks noChangeAspect="1" noChangeArrowheads="1"/>
          </p:cNvSpPr>
          <p:nvPr/>
        </p:nvSpPr>
        <p:spPr bwMode="auto">
          <a:xfrm>
            <a:off x="1297141" y="1032801"/>
            <a:ext cx="260768" cy="264160"/>
          </a:xfrm>
          <a:prstGeom prst="ellipse">
            <a:avLst/>
          </a:prstGeom>
          <a:solidFill>
            <a:srgbClr val="FFCCFF"/>
          </a:solidFill>
          <a:ln w="19050" algn="ctr">
            <a:solidFill>
              <a:srgbClr val="FF0066"/>
            </a:solidFill>
            <a:round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th-TH" sz="3733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sp>
        <p:nvSpPr>
          <p:cNvPr id="11" name="Oval 12"/>
          <p:cNvSpPr>
            <a:spLocks noChangeAspect="1" noChangeArrowheads="1"/>
          </p:cNvSpPr>
          <p:nvPr/>
        </p:nvSpPr>
        <p:spPr bwMode="auto">
          <a:xfrm>
            <a:off x="1816320" y="1032801"/>
            <a:ext cx="260768" cy="264160"/>
          </a:xfrm>
          <a:prstGeom prst="ellipse">
            <a:avLst/>
          </a:prstGeom>
          <a:solidFill>
            <a:srgbClr val="FFCCFF"/>
          </a:solidFill>
          <a:ln w="19050" algn="ctr">
            <a:solidFill>
              <a:srgbClr val="FF0066"/>
            </a:solidFill>
            <a:round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th-TH" sz="3733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sp>
        <p:nvSpPr>
          <p:cNvPr id="12" name="Oval 13"/>
          <p:cNvSpPr>
            <a:spLocks noChangeAspect="1" noChangeArrowheads="1"/>
          </p:cNvSpPr>
          <p:nvPr/>
        </p:nvSpPr>
        <p:spPr bwMode="auto">
          <a:xfrm>
            <a:off x="1816320" y="1871596"/>
            <a:ext cx="260768" cy="264160"/>
          </a:xfrm>
          <a:prstGeom prst="ellipse">
            <a:avLst/>
          </a:prstGeom>
          <a:solidFill>
            <a:srgbClr val="FFCCFF"/>
          </a:solidFill>
          <a:ln w="19050" algn="ctr">
            <a:solidFill>
              <a:srgbClr val="FF0066"/>
            </a:solidFill>
            <a:round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th-TH" sz="3733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sp>
        <p:nvSpPr>
          <p:cNvPr id="15" name="Oval 16"/>
          <p:cNvSpPr>
            <a:spLocks noChangeAspect="1" noChangeArrowheads="1"/>
          </p:cNvSpPr>
          <p:nvPr/>
        </p:nvSpPr>
        <p:spPr bwMode="auto">
          <a:xfrm>
            <a:off x="1814205" y="5182315"/>
            <a:ext cx="260767" cy="260768"/>
          </a:xfrm>
          <a:prstGeom prst="ellipse">
            <a:avLst/>
          </a:prstGeom>
          <a:solidFill>
            <a:srgbClr val="FFCCFF"/>
          </a:solidFill>
          <a:ln w="19050" algn="ctr">
            <a:solidFill>
              <a:srgbClr val="FF0066"/>
            </a:solidFill>
            <a:round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th-TH" sz="3733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sp>
        <p:nvSpPr>
          <p:cNvPr id="28" name="Up Arrow 27"/>
          <p:cNvSpPr/>
          <p:nvPr/>
        </p:nvSpPr>
        <p:spPr>
          <a:xfrm>
            <a:off x="2534240" y="2003794"/>
            <a:ext cx="336037" cy="1227909"/>
          </a:xfrm>
          <a:prstGeom prst="upArrow">
            <a:avLst/>
          </a:prstGeom>
          <a:solidFill>
            <a:srgbClr val="CC00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Angsana New"/>
              <a:cs typeface="Angsana New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1451000" y="3231167"/>
            <a:ext cx="2784000" cy="419"/>
          </a:xfrm>
          <a:prstGeom prst="line">
            <a:avLst/>
          </a:prstGeom>
          <a:ln w="28575" cap="rnd">
            <a:solidFill>
              <a:schemeClr val="bg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8"/>
          <p:cNvSpPr>
            <a:spLocks noChangeAspect="1" noChangeArrowheads="1"/>
          </p:cNvSpPr>
          <p:nvPr/>
        </p:nvSpPr>
        <p:spPr bwMode="auto">
          <a:xfrm>
            <a:off x="1320867" y="3099087"/>
            <a:ext cx="260768" cy="264160"/>
          </a:xfrm>
          <a:prstGeom prst="ellipse">
            <a:avLst/>
          </a:prstGeom>
          <a:solidFill>
            <a:srgbClr val="FFCCFF"/>
          </a:solidFill>
          <a:ln w="19050" algn="ctr">
            <a:solidFill>
              <a:srgbClr val="FF0066"/>
            </a:solidFill>
            <a:round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th-TH" sz="3733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sp>
        <p:nvSpPr>
          <p:cNvPr id="13" name="Oval 14"/>
          <p:cNvSpPr>
            <a:spLocks noChangeAspect="1" noChangeArrowheads="1"/>
          </p:cNvSpPr>
          <p:nvPr/>
        </p:nvSpPr>
        <p:spPr bwMode="auto">
          <a:xfrm>
            <a:off x="1814205" y="3101201"/>
            <a:ext cx="260767" cy="260768"/>
          </a:xfrm>
          <a:prstGeom prst="ellipse">
            <a:avLst/>
          </a:prstGeom>
          <a:solidFill>
            <a:srgbClr val="FFCCFF"/>
          </a:solidFill>
          <a:ln w="19050" algn="ctr">
            <a:solidFill>
              <a:srgbClr val="FF0066"/>
            </a:solidFill>
            <a:round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th-TH" sz="3733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sp>
        <p:nvSpPr>
          <p:cNvPr id="33" name="Up Arrow 32"/>
          <p:cNvSpPr/>
          <p:nvPr/>
        </p:nvSpPr>
        <p:spPr>
          <a:xfrm>
            <a:off x="3190755" y="2004114"/>
            <a:ext cx="336037" cy="1227909"/>
          </a:xfrm>
          <a:prstGeom prst="upArrow">
            <a:avLst/>
          </a:prstGeom>
          <a:solidFill>
            <a:srgbClr val="CC00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Angsana New"/>
              <a:cs typeface="Angsana New"/>
            </a:endParaRPr>
          </a:p>
        </p:txBody>
      </p:sp>
      <p:sp>
        <p:nvSpPr>
          <p:cNvPr id="34" name="Up Arrow 33"/>
          <p:cNvSpPr/>
          <p:nvPr/>
        </p:nvSpPr>
        <p:spPr>
          <a:xfrm>
            <a:off x="2687476" y="1164882"/>
            <a:ext cx="336037" cy="2067141"/>
          </a:xfrm>
          <a:prstGeom prst="upArrow">
            <a:avLst/>
          </a:prstGeom>
          <a:solidFill>
            <a:srgbClr val="CC00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Angsana New"/>
              <a:cs typeface="Angsana New"/>
            </a:endParaRPr>
          </a:p>
        </p:txBody>
      </p:sp>
      <p:sp>
        <p:nvSpPr>
          <p:cNvPr id="35" name="Up Arrow 34"/>
          <p:cNvSpPr/>
          <p:nvPr/>
        </p:nvSpPr>
        <p:spPr>
          <a:xfrm>
            <a:off x="3046739" y="1164882"/>
            <a:ext cx="336037" cy="2067141"/>
          </a:xfrm>
          <a:prstGeom prst="upArrow">
            <a:avLst/>
          </a:prstGeom>
          <a:solidFill>
            <a:srgbClr val="CC00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Angsana New"/>
              <a:cs typeface="Angsana New"/>
            </a:endParaRPr>
          </a:p>
        </p:txBody>
      </p:sp>
      <p:sp>
        <p:nvSpPr>
          <p:cNvPr id="36" name="Up Arrow 35"/>
          <p:cNvSpPr/>
          <p:nvPr/>
        </p:nvSpPr>
        <p:spPr>
          <a:xfrm>
            <a:off x="2857827" y="680761"/>
            <a:ext cx="336037" cy="2551263"/>
          </a:xfrm>
          <a:prstGeom prst="upArrow">
            <a:avLst/>
          </a:prstGeom>
          <a:solidFill>
            <a:srgbClr val="CC00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Angsana New"/>
              <a:cs typeface="Angsana New"/>
            </a:endParaRPr>
          </a:p>
        </p:txBody>
      </p:sp>
      <p:sp>
        <p:nvSpPr>
          <p:cNvPr id="37" name="Up Arrow 36"/>
          <p:cNvSpPr/>
          <p:nvPr/>
        </p:nvSpPr>
        <p:spPr>
          <a:xfrm flipV="1">
            <a:off x="3303160" y="3231267"/>
            <a:ext cx="336037" cy="2081432"/>
          </a:xfrm>
          <a:prstGeom prst="upArrow">
            <a:avLst/>
          </a:prstGeom>
          <a:solidFill>
            <a:srgbClr val="CC00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Angsana New"/>
              <a:cs typeface="Angsana New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434198" y="679824"/>
            <a:ext cx="1981471" cy="4631939"/>
            <a:chOff x="2525959" y="509868"/>
            <a:chExt cx="1486103" cy="3473954"/>
          </a:xfrm>
        </p:grpSpPr>
        <p:sp>
          <p:nvSpPr>
            <p:cNvPr id="38" name="Up Arrow 37"/>
            <p:cNvSpPr/>
            <p:nvPr/>
          </p:nvSpPr>
          <p:spPr>
            <a:xfrm>
              <a:off x="2525959" y="1502143"/>
              <a:ext cx="252028" cy="920932"/>
            </a:xfrm>
            <a:prstGeom prst="upArrow">
              <a:avLst/>
            </a:prstGeom>
            <a:solidFill>
              <a:srgbClr val="CC00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th-TH" sz="3733">
                <a:solidFill>
                  <a:prstClr val="white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39" name="Up Arrow 38"/>
            <p:cNvSpPr/>
            <p:nvPr/>
          </p:nvSpPr>
          <p:spPr>
            <a:xfrm>
              <a:off x="3530596" y="1502383"/>
              <a:ext cx="252028" cy="920932"/>
            </a:xfrm>
            <a:prstGeom prst="upArrow">
              <a:avLst/>
            </a:prstGeom>
            <a:solidFill>
              <a:srgbClr val="CC00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th-TH" sz="3733">
                <a:solidFill>
                  <a:prstClr val="white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40" name="Up Arrow 39"/>
            <p:cNvSpPr/>
            <p:nvPr/>
          </p:nvSpPr>
          <p:spPr>
            <a:xfrm>
              <a:off x="2771800" y="872959"/>
              <a:ext cx="252028" cy="1550356"/>
            </a:xfrm>
            <a:prstGeom prst="upArrow">
              <a:avLst/>
            </a:prstGeom>
            <a:solidFill>
              <a:srgbClr val="CC00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th-TH" sz="3733">
                <a:solidFill>
                  <a:prstClr val="white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41" name="Up Arrow 40"/>
            <p:cNvSpPr/>
            <p:nvPr/>
          </p:nvSpPr>
          <p:spPr>
            <a:xfrm>
              <a:off x="3283438" y="872959"/>
              <a:ext cx="252028" cy="1550356"/>
            </a:xfrm>
            <a:prstGeom prst="upArrow">
              <a:avLst/>
            </a:prstGeom>
            <a:solidFill>
              <a:srgbClr val="CC00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th-TH" sz="3733">
                <a:solidFill>
                  <a:prstClr val="white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42" name="Up Arrow 41"/>
            <p:cNvSpPr/>
            <p:nvPr/>
          </p:nvSpPr>
          <p:spPr>
            <a:xfrm>
              <a:off x="3027580" y="509868"/>
              <a:ext cx="252028" cy="1913447"/>
            </a:xfrm>
            <a:prstGeom prst="upArrow">
              <a:avLst/>
            </a:prstGeom>
            <a:solidFill>
              <a:srgbClr val="CC00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th-TH" sz="3733">
                <a:solidFill>
                  <a:prstClr val="white"/>
                </a:solidFill>
                <a:latin typeface="Angsana New"/>
                <a:cs typeface="Angsana New"/>
              </a:endParaRPr>
            </a:p>
          </p:txBody>
        </p:sp>
        <p:sp>
          <p:nvSpPr>
            <p:cNvPr id="43" name="Up Arrow 42"/>
            <p:cNvSpPr/>
            <p:nvPr/>
          </p:nvSpPr>
          <p:spPr>
            <a:xfrm flipV="1">
              <a:off x="3760034" y="2422748"/>
              <a:ext cx="252028" cy="1561074"/>
            </a:xfrm>
            <a:prstGeom prst="upArrow">
              <a:avLst/>
            </a:prstGeom>
            <a:solidFill>
              <a:srgbClr val="CC00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th-TH" sz="3733">
                <a:solidFill>
                  <a:prstClr val="white"/>
                </a:solidFill>
                <a:latin typeface="Angsana New"/>
                <a:cs typeface="Angsana New"/>
              </a:endParaRPr>
            </a:p>
          </p:txBody>
        </p:sp>
      </p:grpSp>
      <p:cxnSp>
        <p:nvCxnSpPr>
          <p:cNvPr id="45" name="Straight Connector 44"/>
          <p:cNvCxnSpPr/>
          <p:nvPr/>
        </p:nvCxnSpPr>
        <p:spPr>
          <a:xfrm rot="16200000">
            <a:off x="-394883" y="2123741"/>
            <a:ext cx="4176000" cy="419"/>
          </a:xfrm>
          <a:prstGeom prst="line">
            <a:avLst/>
          </a:prstGeom>
          <a:ln w="28575" cap="rnd">
            <a:solidFill>
              <a:schemeClr val="bg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11"/>
          <p:cNvSpPr>
            <a:spLocks noChangeAspect="1" noChangeArrowheads="1"/>
          </p:cNvSpPr>
          <p:nvPr/>
        </p:nvSpPr>
        <p:spPr bwMode="auto">
          <a:xfrm>
            <a:off x="1550988" y="548680"/>
            <a:ext cx="260768" cy="264160"/>
          </a:xfrm>
          <a:prstGeom prst="ellipse">
            <a:avLst/>
          </a:prstGeom>
          <a:solidFill>
            <a:srgbClr val="FFCCFF"/>
          </a:solidFill>
          <a:ln w="19050" algn="ctr">
            <a:solidFill>
              <a:srgbClr val="FF0066"/>
            </a:solidFill>
            <a:round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th-TH" sz="3733">
              <a:solidFill>
                <a:prstClr val="black"/>
              </a:solidFill>
              <a:latin typeface="Angsana New"/>
              <a:cs typeface="Angsana New"/>
            </a:endParaRPr>
          </a:p>
        </p:txBody>
      </p:sp>
      <p:graphicFrame>
        <p:nvGraphicFramePr>
          <p:cNvPr id="9216" name="Table 9215"/>
          <p:cNvGraphicFramePr>
            <a:graphicFrameLocks noGrp="1"/>
          </p:cNvGraphicFramePr>
          <p:nvPr>
            <p:extLst/>
          </p:nvPr>
        </p:nvGraphicFramePr>
        <p:xfrm>
          <a:off x="5039883" y="356663"/>
          <a:ext cx="6144683" cy="621792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464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4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4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1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0880">
                <a:tc>
                  <a:txBody>
                    <a:bodyPr/>
                    <a:lstStyle/>
                    <a:p>
                      <a:endParaRPr lang="th-TH" sz="270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700" dirty="0" smtClean="0">
                          <a:solidFill>
                            <a:schemeClr val="bg1"/>
                          </a:solidFill>
                        </a:rPr>
                        <a:t>ความเร่ง</a:t>
                      </a:r>
                      <a:endParaRPr lang="th-TH" sz="370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700" dirty="0" smtClean="0">
                          <a:solidFill>
                            <a:schemeClr val="bg1"/>
                          </a:solidFill>
                        </a:rPr>
                        <a:t>ความเร็ว</a:t>
                      </a:r>
                      <a:endParaRPr lang="th-TH" sz="370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700" dirty="0" smtClean="0">
                          <a:solidFill>
                            <a:schemeClr val="bg1"/>
                          </a:solidFill>
                        </a:rPr>
                        <a:t>การกระจัด</a:t>
                      </a:r>
                      <a:endParaRPr lang="th-TH" sz="370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endParaRPr lang="th-TH" sz="3700" dirty="0">
                        <a:solidFill>
                          <a:srgbClr val="FF0066"/>
                        </a:solidFill>
                      </a:endParaRPr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 dirty="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 dirty="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endParaRPr lang="th-TH" sz="3700" dirty="0">
                        <a:solidFill>
                          <a:srgbClr val="FF0066"/>
                        </a:solidFill>
                      </a:endParaRPr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 dirty="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 dirty="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endParaRPr lang="th-TH" sz="3700" dirty="0">
                        <a:solidFill>
                          <a:srgbClr val="FF0066"/>
                        </a:solidFill>
                      </a:endParaRPr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 dirty="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 dirty="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 dirty="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endParaRPr lang="th-TH" sz="3700" dirty="0">
                        <a:solidFill>
                          <a:srgbClr val="FF0066"/>
                        </a:solidFill>
                      </a:endParaRPr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 dirty="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 dirty="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endParaRPr lang="th-TH" sz="3700" dirty="0">
                        <a:solidFill>
                          <a:srgbClr val="FF0066"/>
                        </a:solidFill>
                      </a:endParaRPr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 dirty="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 dirty="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endParaRPr lang="th-TH" sz="3700" dirty="0">
                        <a:solidFill>
                          <a:srgbClr val="FF0066"/>
                        </a:solidFill>
                      </a:endParaRPr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 dirty="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 dirty="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endParaRPr lang="th-TH" sz="3700" dirty="0">
                        <a:solidFill>
                          <a:srgbClr val="FF0066"/>
                        </a:solidFill>
                      </a:endParaRPr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 dirty="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 dirty="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 dirty="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endParaRPr lang="th-TH" sz="3700" dirty="0">
                        <a:solidFill>
                          <a:srgbClr val="FF0066"/>
                        </a:solidFill>
                      </a:endParaRPr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 dirty="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 dirty="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h-TH" sz="2700" dirty="0"/>
                    </a:p>
                  </a:txBody>
                  <a:tcPr marL="121920" marR="121920" marT="60960" marB="60960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219" name="Down Arrow 9218"/>
          <p:cNvSpPr/>
          <p:nvPr/>
        </p:nvSpPr>
        <p:spPr>
          <a:xfrm>
            <a:off x="6960096" y="1296962"/>
            <a:ext cx="576064" cy="5108369"/>
          </a:xfrm>
          <a:prstGeom prst="downArrow">
            <a:avLst>
              <a:gd name="adj1" fmla="val 28011"/>
              <a:gd name="adj2" fmla="val 148950"/>
            </a:avLst>
          </a:prstGeom>
          <a:solidFill>
            <a:srgbClr val="00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Angsana New"/>
              <a:cs typeface="Angsana New"/>
            </a:endParaRPr>
          </a:p>
        </p:txBody>
      </p:sp>
      <p:sp>
        <p:nvSpPr>
          <p:cNvPr id="58" name="Down Arrow 57"/>
          <p:cNvSpPr/>
          <p:nvPr/>
        </p:nvSpPr>
        <p:spPr>
          <a:xfrm flipV="1">
            <a:off x="8400256" y="1186668"/>
            <a:ext cx="576064" cy="1841728"/>
          </a:xfrm>
          <a:prstGeom prst="downArrow">
            <a:avLst>
              <a:gd name="adj1" fmla="val 28011"/>
              <a:gd name="adj2" fmla="val 115967"/>
            </a:avLst>
          </a:prstGeom>
          <a:solidFill>
            <a:srgbClr val="CC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Angsana New"/>
              <a:cs typeface="Angsana New"/>
            </a:endParaRPr>
          </a:p>
        </p:txBody>
      </p:sp>
      <p:sp>
        <p:nvSpPr>
          <p:cNvPr id="59" name="Down Arrow 58"/>
          <p:cNvSpPr/>
          <p:nvPr/>
        </p:nvSpPr>
        <p:spPr>
          <a:xfrm>
            <a:off x="8400256" y="3909054"/>
            <a:ext cx="576064" cy="2496277"/>
          </a:xfrm>
          <a:prstGeom prst="downArrow">
            <a:avLst>
              <a:gd name="adj1" fmla="val 28011"/>
              <a:gd name="adj2" fmla="val 115967"/>
            </a:avLst>
          </a:prstGeom>
          <a:solidFill>
            <a:srgbClr val="CC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Angsana New"/>
              <a:cs typeface="Angsana New"/>
            </a:endParaRPr>
          </a:p>
        </p:txBody>
      </p:sp>
      <p:grpSp>
        <p:nvGrpSpPr>
          <p:cNvPr id="9225" name="Group 9224"/>
          <p:cNvGrpSpPr/>
          <p:nvPr/>
        </p:nvGrpSpPr>
        <p:grpSpPr>
          <a:xfrm>
            <a:off x="8400256" y="3234958"/>
            <a:ext cx="576064" cy="445973"/>
            <a:chOff x="6300192" y="2426218"/>
            <a:chExt cx="432048" cy="334480"/>
          </a:xfrm>
        </p:grpSpPr>
        <p:sp>
          <p:nvSpPr>
            <p:cNvPr id="9222" name="Oval 9221"/>
            <p:cNvSpPr/>
            <p:nvPr/>
          </p:nvSpPr>
          <p:spPr>
            <a:xfrm>
              <a:off x="6407067" y="2426218"/>
              <a:ext cx="216024" cy="334480"/>
            </a:xfrm>
            <a:prstGeom prst="ellipse">
              <a:avLst/>
            </a:prstGeom>
            <a:solidFill>
              <a:srgbClr val="FFCCFF"/>
            </a:solidFill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th-TH" sz="3733">
                <a:solidFill>
                  <a:prstClr val="white"/>
                </a:solidFill>
                <a:latin typeface="Angsana New"/>
                <a:cs typeface="Angsana New"/>
              </a:endParaRPr>
            </a:p>
          </p:txBody>
        </p:sp>
        <p:cxnSp>
          <p:nvCxnSpPr>
            <p:cNvPr id="9224" name="Straight Connector 9223"/>
            <p:cNvCxnSpPr/>
            <p:nvPr/>
          </p:nvCxnSpPr>
          <p:spPr>
            <a:xfrm>
              <a:off x="6300192" y="2427734"/>
              <a:ext cx="36000" cy="72000"/>
            </a:xfrm>
            <a:prstGeom prst="line">
              <a:avLst/>
            </a:prstGeom>
            <a:ln w="19050" cap="rnd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6336200" y="2427734"/>
              <a:ext cx="36000" cy="72000"/>
            </a:xfrm>
            <a:prstGeom prst="line">
              <a:avLst/>
            </a:prstGeom>
            <a:ln w="19050" cap="rnd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>
              <a:off x="6660232" y="2427734"/>
              <a:ext cx="36000" cy="72000"/>
            </a:xfrm>
            <a:prstGeom prst="line">
              <a:avLst/>
            </a:prstGeom>
            <a:ln w="19050" cap="rnd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6696240" y="2427734"/>
              <a:ext cx="36000" cy="72000"/>
            </a:xfrm>
            <a:prstGeom prst="line">
              <a:avLst/>
            </a:prstGeom>
            <a:ln w="19050" cap="rnd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9976619" y="1158824"/>
            <a:ext cx="576064" cy="445973"/>
            <a:chOff x="6300192" y="2426218"/>
            <a:chExt cx="432048" cy="334480"/>
          </a:xfrm>
        </p:grpSpPr>
        <p:sp>
          <p:nvSpPr>
            <p:cNvPr id="69" name="Oval 68"/>
            <p:cNvSpPr/>
            <p:nvPr/>
          </p:nvSpPr>
          <p:spPr>
            <a:xfrm>
              <a:off x="6407067" y="2426218"/>
              <a:ext cx="216024" cy="334480"/>
            </a:xfrm>
            <a:prstGeom prst="ellipse">
              <a:avLst/>
            </a:prstGeom>
            <a:solidFill>
              <a:srgbClr val="FFCCFF"/>
            </a:solidFill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th-TH" sz="3733">
                <a:solidFill>
                  <a:prstClr val="white"/>
                </a:solidFill>
                <a:latin typeface="Angsana New"/>
                <a:cs typeface="Angsana New"/>
              </a:endParaRPr>
            </a:p>
          </p:txBody>
        </p:sp>
        <p:cxnSp>
          <p:nvCxnSpPr>
            <p:cNvPr id="70" name="Straight Connector 69"/>
            <p:cNvCxnSpPr/>
            <p:nvPr/>
          </p:nvCxnSpPr>
          <p:spPr>
            <a:xfrm>
              <a:off x="6300192" y="2427734"/>
              <a:ext cx="36000" cy="72000"/>
            </a:xfrm>
            <a:prstGeom prst="line">
              <a:avLst/>
            </a:prstGeom>
            <a:ln w="19050" cap="rnd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6336200" y="2427734"/>
              <a:ext cx="36000" cy="72000"/>
            </a:xfrm>
            <a:prstGeom prst="line">
              <a:avLst/>
            </a:prstGeom>
            <a:ln w="19050" cap="rnd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flipH="1">
              <a:off x="6660232" y="2427734"/>
              <a:ext cx="36000" cy="72000"/>
            </a:xfrm>
            <a:prstGeom prst="line">
              <a:avLst/>
            </a:prstGeom>
            <a:ln w="19050" cap="rnd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H="1">
              <a:off x="6696240" y="2427734"/>
              <a:ext cx="36000" cy="72000"/>
            </a:xfrm>
            <a:prstGeom prst="line">
              <a:avLst/>
            </a:prstGeom>
            <a:ln w="19050" cap="rnd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26" name="Group 9225"/>
          <p:cNvGrpSpPr/>
          <p:nvPr/>
        </p:nvGrpSpPr>
        <p:grpSpPr>
          <a:xfrm>
            <a:off x="5488269" y="935045"/>
            <a:ext cx="607731" cy="5658325"/>
            <a:chOff x="4116202" y="701283"/>
            <a:chExt cx="455798" cy="4243744"/>
          </a:xfrm>
        </p:grpSpPr>
        <p:grpSp>
          <p:nvGrpSpPr>
            <p:cNvPr id="9221" name="Group 9220"/>
            <p:cNvGrpSpPr/>
            <p:nvPr/>
          </p:nvGrpSpPr>
          <p:grpSpPr>
            <a:xfrm>
              <a:off x="4116202" y="701283"/>
              <a:ext cx="455798" cy="3751427"/>
              <a:chOff x="4116202" y="701283"/>
              <a:chExt cx="455798" cy="3751427"/>
            </a:xfrm>
          </p:grpSpPr>
          <p:sp>
            <p:nvSpPr>
              <p:cNvPr id="9217" name="TextBox 9216"/>
              <p:cNvSpPr txBox="1"/>
              <p:nvPr/>
            </p:nvSpPr>
            <p:spPr>
              <a:xfrm>
                <a:off x="4139952" y="701283"/>
                <a:ext cx="432048" cy="623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en-US" sz="4800" b="1" dirty="0">
                    <a:solidFill>
                      <a:srgbClr val="FF0066"/>
                    </a:solidFill>
                    <a:latin typeface="Angsana New"/>
                    <a:cs typeface="Angsana New"/>
                  </a:rPr>
                  <a:t>A</a:t>
                </a:r>
                <a:endParaRPr lang="th-TH" sz="4800" b="1" dirty="0">
                  <a:solidFill>
                    <a:srgbClr val="FF0066"/>
                  </a:solidFill>
                  <a:latin typeface="Angsana New"/>
                  <a:cs typeface="Angsana New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4139952" y="1238465"/>
                <a:ext cx="432048" cy="623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en-US" sz="4800" b="1" dirty="0">
                    <a:solidFill>
                      <a:srgbClr val="FF0066"/>
                    </a:solidFill>
                    <a:latin typeface="Angsana New"/>
                    <a:cs typeface="Angsana New"/>
                  </a:rPr>
                  <a:t>B</a:t>
                </a:r>
                <a:endParaRPr lang="th-TH" sz="4800" b="1" dirty="0">
                  <a:solidFill>
                    <a:srgbClr val="FF0066"/>
                  </a:solidFill>
                  <a:latin typeface="Angsana New"/>
                  <a:cs typeface="Angsana New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4139952" y="1768012"/>
                <a:ext cx="432048" cy="623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en-US" sz="4800" b="1" dirty="0">
                    <a:solidFill>
                      <a:srgbClr val="FF0066"/>
                    </a:solidFill>
                    <a:latin typeface="Angsana New"/>
                    <a:cs typeface="Angsana New"/>
                  </a:rPr>
                  <a:t>C</a:t>
                </a:r>
                <a:endParaRPr lang="th-TH" sz="4800" b="1" dirty="0">
                  <a:solidFill>
                    <a:srgbClr val="FF0066"/>
                  </a:solidFill>
                  <a:latin typeface="Angsana New"/>
                  <a:cs typeface="Angsana New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139952" y="2269569"/>
                <a:ext cx="432048" cy="623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en-US" sz="4800" b="1" dirty="0">
                    <a:solidFill>
                      <a:srgbClr val="FF0066"/>
                    </a:solidFill>
                    <a:latin typeface="Angsana New"/>
                    <a:cs typeface="Angsana New"/>
                  </a:rPr>
                  <a:t>D</a:t>
                </a:r>
                <a:endParaRPr lang="th-TH" sz="4800" b="1" dirty="0">
                  <a:solidFill>
                    <a:srgbClr val="FF0066"/>
                  </a:solidFill>
                  <a:latin typeface="Angsana New"/>
                  <a:cs typeface="Angsana New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139952" y="2787241"/>
                <a:ext cx="432048" cy="623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en-US" sz="4800" b="1" dirty="0">
                    <a:solidFill>
                      <a:srgbClr val="FF0066"/>
                    </a:solidFill>
                    <a:latin typeface="Angsana New"/>
                    <a:cs typeface="Angsana New"/>
                  </a:rPr>
                  <a:t>E</a:t>
                </a:r>
                <a:endParaRPr lang="th-TH" sz="4800" b="1" dirty="0">
                  <a:solidFill>
                    <a:srgbClr val="FF0066"/>
                  </a:solidFill>
                  <a:latin typeface="Angsana New"/>
                  <a:cs typeface="Angsana New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4139952" y="3302414"/>
                <a:ext cx="432048" cy="623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en-US" sz="4800" b="1" dirty="0">
                    <a:solidFill>
                      <a:srgbClr val="FF0066"/>
                    </a:solidFill>
                    <a:latin typeface="Angsana New"/>
                    <a:cs typeface="Angsana New"/>
                  </a:rPr>
                  <a:t>F</a:t>
                </a:r>
                <a:endParaRPr lang="th-TH" sz="4800" b="1" dirty="0">
                  <a:solidFill>
                    <a:srgbClr val="FF0066"/>
                  </a:solidFill>
                  <a:latin typeface="Angsana New"/>
                  <a:cs typeface="Angsana New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4116202" y="3829462"/>
                <a:ext cx="432048" cy="623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en-US" sz="4800" b="1" dirty="0">
                    <a:solidFill>
                      <a:srgbClr val="FF0066"/>
                    </a:solidFill>
                    <a:latin typeface="Angsana New"/>
                    <a:cs typeface="Angsana New"/>
                  </a:rPr>
                  <a:t>G</a:t>
                </a:r>
                <a:endParaRPr lang="th-TH" sz="4800" b="1" dirty="0">
                  <a:solidFill>
                    <a:srgbClr val="FF0066"/>
                  </a:solidFill>
                  <a:latin typeface="Angsana New"/>
                  <a:cs typeface="Angsana New"/>
                </a:endParaRPr>
              </a:p>
            </p:txBody>
          </p:sp>
        </p:grpSp>
        <p:sp>
          <p:nvSpPr>
            <p:cNvPr id="74" name="TextBox 73"/>
            <p:cNvSpPr txBox="1"/>
            <p:nvPr/>
          </p:nvSpPr>
          <p:spPr>
            <a:xfrm>
              <a:off x="4139952" y="4321779"/>
              <a:ext cx="432048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/>
              <a:r>
                <a:rPr lang="en-US" sz="4800" b="1" dirty="0">
                  <a:solidFill>
                    <a:srgbClr val="FF0066"/>
                  </a:solidFill>
                  <a:latin typeface="Angsana New"/>
                  <a:cs typeface="Angsana New"/>
                </a:rPr>
                <a:t>H</a:t>
              </a:r>
              <a:endParaRPr lang="th-TH" sz="4800" b="1" dirty="0">
                <a:solidFill>
                  <a:srgbClr val="FF0066"/>
                </a:solidFill>
                <a:latin typeface="Angsana New"/>
                <a:cs typeface="Angsana New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9976619" y="5335816"/>
            <a:ext cx="576064" cy="445973"/>
            <a:chOff x="6300192" y="2426218"/>
            <a:chExt cx="432048" cy="334480"/>
          </a:xfrm>
        </p:grpSpPr>
        <p:sp>
          <p:nvSpPr>
            <p:cNvPr id="77" name="Oval 76"/>
            <p:cNvSpPr/>
            <p:nvPr/>
          </p:nvSpPr>
          <p:spPr>
            <a:xfrm>
              <a:off x="6407067" y="2426218"/>
              <a:ext cx="216024" cy="334480"/>
            </a:xfrm>
            <a:prstGeom prst="ellipse">
              <a:avLst/>
            </a:prstGeom>
            <a:solidFill>
              <a:srgbClr val="FFCCFF"/>
            </a:solidFill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th-TH" sz="3733">
                <a:solidFill>
                  <a:prstClr val="white"/>
                </a:solidFill>
                <a:latin typeface="Angsana New"/>
                <a:cs typeface="Angsana New"/>
              </a:endParaRPr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6300192" y="2427734"/>
              <a:ext cx="36000" cy="72000"/>
            </a:xfrm>
            <a:prstGeom prst="line">
              <a:avLst/>
            </a:prstGeom>
            <a:ln w="19050" cap="rnd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6336200" y="2427734"/>
              <a:ext cx="36000" cy="72000"/>
            </a:xfrm>
            <a:prstGeom prst="line">
              <a:avLst/>
            </a:prstGeom>
            <a:ln w="19050" cap="rnd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>
              <a:off x="6660232" y="2427734"/>
              <a:ext cx="36000" cy="72000"/>
            </a:xfrm>
            <a:prstGeom prst="line">
              <a:avLst/>
            </a:prstGeom>
            <a:ln w="19050" cap="rnd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flipH="1">
              <a:off x="6696240" y="2427734"/>
              <a:ext cx="36000" cy="72000"/>
            </a:xfrm>
            <a:prstGeom prst="line">
              <a:avLst/>
            </a:prstGeom>
            <a:ln w="19050" cap="rnd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Down Arrow 81"/>
          <p:cNvSpPr/>
          <p:nvPr/>
        </p:nvSpPr>
        <p:spPr>
          <a:xfrm flipV="1">
            <a:off x="9976619" y="1871597"/>
            <a:ext cx="576064" cy="3189585"/>
          </a:xfrm>
          <a:prstGeom prst="downArrow">
            <a:avLst>
              <a:gd name="adj1" fmla="val 28011"/>
              <a:gd name="adj2" fmla="val 115967"/>
            </a:avLst>
          </a:prstGeom>
          <a:solidFill>
            <a:srgbClr val="CC00FF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Angsana New"/>
              <a:cs typeface="Angsana New"/>
            </a:endParaRPr>
          </a:p>
        </p:txBody>
      </p:sp>
      <p:sp>
        <p:nvSpPr>
          <p:cNvPr id="83" name="Down Arrow 82"/>
          <p:cNvSpPr/>
          <p:nvPr/>
        </p:nvSpPr>
        <p:spPr>
          <a:xfrm>
            <a:off x="9987787" y="5946547"/>
            <a:ext cx="570432" cy="528000"/>
          </a:xfrm>
          <a:prstGeom prst="downArrow">
            <a:avLst>
              <a:gd name="adj1" fmla="val 28011"/>
              <a:gd name="adj2" fmla="val 81081"/>
            </a:avLst>
          </a:prstGeom>
          <a:solidFill>
            <a:srgbClr val="CC00FF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Angsana New"/>
              <a:cs typeface="Angsana New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911424" y="2756925"/>
            <a:ext cx="57606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3733" b="1" dirty="0">
                <a:solidFill>
                  <a:srgbClr val="FFFF00"/>
                </a:solidFill>
                <a:latin typeface="Angsana New"/>
                <a:cs typeface="Angsana New"/>
              </a:rPr>
              <a:t>A</a:t>
            </a:r>
            <a:endParaRPr lang="th-TH" sz="3733" b="1" dirty="0">
              <a:solidFill>
                <a:srgbClr val="FFFF00"/>
              </a:solidFill>
              <a:latin typeface="Angsana New"/>
              <a:cs typeface="Angsana New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911424" y="1604797"/>
            <a:ext cx="57606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3733" b="1" dirty="0">
                <a:solidFill>
                  <a:srgbClr val="FFFF00"/>
                </a:solidFill>
                <a:latin typeface="Angsana New"/>
                <a:cs typeface="Angsana New"/>
              </a:rPr>
              <a:t>B</a:t>
            </a:r>
            <a:endParaRPr lang="th-TH" sz="3733" b="1" dirty="0">
              <a:solidFill>
                <a:srgbClr val="FFFF00"/>
              </a:solidFill>
              <a:latin typeface="Angsana New"/>
              <a:cs typeface="Angsana New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911424" y="811160"/>
            <a:ext cx="57606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3733" b="1" dirty="0">
                <a:solidFill>
                  <a:srgbClr val="FFFF00"/>
                </a:solidFill>
                <a:latin typeface="Angsana New"/>
                <a:cs typeface="Angsana New"/>
              </a:rPr>
              <a:t>C</a:t>
            </a:r>
            <a:endParaRPr lang="th-TH" sz="3733" b="1" dirty="0">
              <a:solidFill>
                <a:srgbClr val="FFFF00"/>
              </a:solidFill>
              <a:latin typeface="Angsana New"/>
              <a:cs typeface="Angsana New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460693" y="12808"/>
            <a:ext cx="57606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3733" b="1" dirty="0">
                <a:solidFill>
                  <a:srgbClr val="FFFF00"/>
                </a:solidFill>
                <a:latin typeface="Angsana New"/>
                <a:cs typeface="Angsana New"/>
              </a:rPr>
              <a:t>D</a:t>
            </a:r>
            <a:endParaRPr lang="th-TH" sz="3733" b="1" dirty="0">
              <a:solidFill>
                <a:srgbClr val="FFFF00"/>
              </a:solidFill>
              <a:latin typeface="Angsana New"/>
              <a:cs typeface="Angsana New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967541" y="811160"/>
            <a:ext cx="57606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3733" b="1" dirty="0">
                <a:solidFill>
                  <a:srgbClr val="FFFF00"/>
                </a:solidFill>
                <a:latin typeface="Angsana New"/>
                <a:cs typeface="Angsana New"/>
              </a:rPr>
              <a:t>E</a:t>
            </a:r>
            <a:endParaRPr lang="th-TH" sz="3733" b="1" dirty="0">
              <a:solidFill>
                <a:srgbClr val="FFFF00"/>
              </a:solidFill>
              <a:latin typeface="Angsana New"/>
              <a:cs typeface="Angsana New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967541" y="1604797"/>
            <a:ext cx="57606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3733" b="1" dirty="0">
                <a:solidFill>
                  <a:srgbClr val="FFFF00"/>
                </a:solidFill>
                <a:latin typeface="Angsana New"/>
                <a:cs typeface="Angsana New"/>
              </a:rPr>
              <a:t>F</a:t>
            </a:r>
            <a:endParaRPr lang="th-TH" sz="3733" b="1" dirty="0">
              <a:solidFill>
                <a:srgbClr val="FFFF00"/>
              </a:solidFill>
              <a:latin typeface="Angsana New"/>
              <a:cs typeface="Angsana New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967541" y="2756925"/>
            <a:ext cx="57606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3733" b="1" dirty="0">
                <a:solidFill>
                  <a:srgbClr val="FFFF00"/>
                </a:solidFill>
                <a:latin typeface="Angsana New"/>
                <a:cs typeface="Angsana New"/>
              </a:rPr>
              <a:t>G</a:t>
            </a:r>
            <a:endParaRPr lang="th-TH" sz="3733" b="1" dirty="0">
              <a:solidFill>
                <a:srgbClr val="FFFF00"/>
              </a:solidFill>
              <a:latin typeface="Angsana New"/>
              <a:cs typeface="Angsana New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967541" y="4939619"/>
            <a:ext cx="57606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3733" b="1" dirty="0">
                <a:solidFill>
                  <a:srgbClr val="FFFF00"/>
                </a:solidFill>
                <a:latin typeface="Angsana New"/>
                <a:cs typeface="Angsana New"/>
              </a:rPr>
              <a:t>H</a:t>
            </a:r>
            <a:endParaRPr lang="th-TH" sz="3733" b="1" dirty="0">
              <a:solidFill>
                <a:srgbClr val="FFFF00"/>
              </a:solidFill>
              <a:latin typeface="Angsana New"/>
              <a:cs typeface="Angsana New"/>
            </a:endParaRPr>
          </a:p>
        </p:txBody>
      </p:sp>
    </p:spTree>
    <p:extLst>
      <p:ext uri="{BB962C8B-B14F-4D97-AF65-F5344CB8AC3E}">
        <p14:creationId xmlns:p14="http://schemas.microsoft.com/office/powerpoint/2010/main" val="64747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9219" grpId="0" animBg="1"/>
      <p:bldP spid="58" grpId="0" animBg="1"/>
      <p:bldP spid="59" grpId="0" animBg="1"/>
      <p:bldP spid="82" grpId="0" animBg="1"/>
      <p:bldP spid="83" grpId="0" animBg="1"/>
    </p:bld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ngsana new">
      <a:majorFont>
        <a:latin typeface="Angsana New"/>
        <a:ea typeface=""/>
        <a:cs typeface="Angsana New"/>
      </a:majorFont>
      <a:minorFont>
        <a:latin typeface="Angsana New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9050" cap="rnd">
          <a:solidFill>
            <a:srgbClr val="FF006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</Words>
  <Application>Microsoft Office PowerPoint</Application>
  <PresentationFormat>แบบจอกว้าง</PresentationFormat>
  <Paragraphs>46</Paragraphs>
  <Slides>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</vt:i4>
      </vt:variant>
    </vt:vector>
  </HeadingPairs>
  <TitlesOfParts>
    <vt:vector size="10" baseType="lpstr">
      <vt:lpstr>Angsana New</vt:lpstr>
      <vt:lpstr>Arial</vt:lpstr>
      <vt:lpstr>Cordia New</vt:lpstr>
      <vt:lpstr>Times New Roman</vt:lpstr>
      <vt:lpstr>ชุดรูปแบบของ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1</cp:revision>
  <dcterms:created xsi:type="dcterms:W3CDTF">2021-05-31T10:06:40Z</dcterms:created>
  <dcterms:modified xsi:type="dcterms:W3CDTF">2021-05-31T10:07:04Z</dcterms:modified>
</cp:coreProperties>
</file>