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5"/>
  </p:notesMasterIdLst>
  <p:sldIdLst>
    <p:sldId id="326" r:id="rId2"/>
    <p:sldId id="331" r:id="rId3"/>
    <p:sldId id="280" r:id="rId4"/>
    <p:sldId id="269" r:id="rId5"/>
    <p:sldId id="327" r:id="rId6"/>
    <p:sldId id="307" r:id="rId7"/>
    <p:sldId id="304" r:id="rId8"/>
    <p:sldId id="341" r:id="rId9"/>
    <p:sldId id="340" r:id="rId10"/>
    <p:sldId id="281" r:id="rId11"/>
    <p:sldId id="273" r:id="rId12"/>
    <p:sldId id="311" r:id="rId13"/>
    <p:sldId id="297" r:id="rId14"/>
  </p:sldIdLst>
  <p:sldSz cx="9144000" cy="5143500" type="screen16x9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E5E591"/>
    <a:srgbClr val="FF7C80"/>
    <a:srgbClr val="D3FDF0"/>
    <a:srgbClr val="D4FCD9"/>
    <a:srgbClr val="0ECC25"/>
    <a:srgbClr val="CC99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87371" autoAdjust="0"/>
  </p:normalViewPr>
  <p:slideViewPr>
    <p:cSldViewPr>
      <p:cViewPr varScale="1">
        <p:scale>
          <a:sx n="107" d="100"/>
          <a:sy n="107" d="100"/>
        </p:scale>
        <p:origin x="840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15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12" Type="http://schemas.openxmlformats.org/officeDocument/2006/relationships/image" Target="../media/image14.wmf"/><Relationship Id="rId2" Type="http://schemas.openxmlformats.org/officeDocument/2006/relationships/image" Target="../media/image4.wmf"/><Relationship Id="rId1" Type="http://schemas.openxmlformats.org/officeDocument/2006/relationships/image" Target="../media/image3.emf"/><Relationship Id="rId6" Type="http://schemas.openxmlformats.org/officeDocument/2006/relationships/image" Target="../media/image8.wmf"/><Relationship Id="rId11" Type="http://schemas.openxmlformats.org/officeDocument/2006/relationships/image" Target="../media/image13.wmf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Relationship Id="rId14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emf"/><Relationship Id="rId1" Type="http://schemas.openxmlformats.org/officeDocument/2006/relationships/image" Target="../media/image23.emf"/><Relationship Id="rId4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10" Type="http://schemas.openxmlformats.org/officeDocument/2006/relationships/image" Target="../media/image37.wmf"/><Relationship Id="rId4" Type="http://schemas.openxmlformats.org/officeDocument/2006/relationships/image" Target="../media/image31.wmf"/><Relationship Id="rId9" Type="http://schemas.openxmlformats.org/officeDocument/2006/relationships/image" Target="../media/image3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E6FD0-5293-4A9D-8C3E-7ABA27DA7275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D161F-12E8-426F-A49C-C54567B2D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092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2888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8818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929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672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8286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670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7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639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032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4807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0236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9856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5808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5050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2395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086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227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77322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0.wmf"/><Relationship Id="rId26" Type="http://schemas.openxmlformats.org/officeDocument/2006/relationships/image" Target="../media/image14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wmf"/><Relationship Id="rId20" Type="http://schemas.openxmlformats.org/officeDocument/2006/relationships/image" Target="../media/image11.wmf"/><Relationship Id="rId29" Type="http://schemas.openxmlformats.org/officeDocument/2006/relationships/oleObject" Target="../embeddings/oleObject14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3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28" Type="http://schemas.openxmlformats.org/officeDocument/2006/relationships/image" Target="../media/image15.wmf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3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Relationship Id="rId22" Type="http://schemas.openxmlformats.org/officeDocument/2006/relationships/image" Target="../media/image12.wmf"/><Relationship Id="rId27" Type="http://schemas.openxmlformats.org/officeDocument/2006/relationships/oleObject" Target="../embeddings/oleObject13.bin"/><Relationship Id="rId30" Type="http://schemas.openxmlformats.org/officeDocument/2006/relationships/image" Target="../media/image1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0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emf"/><Relationship Id="rId11" Type="http://schemas.openxmlformats.org/officeDocument/2006/relationships/image" Target="../media/image27.e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23.emf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35.wmf"/><Relationship Id="rId3" Type="http://schemas.openxmlformats.org/officeDocument/2006/relationships/oleObject" Target="../embeddings/oleObject27.bin"/><Relationship Id="rId21" Type="http://schemas.openxmlformats.org/officeDocument/2006/relationships/oleObject" Target="../embeddings/oleObject36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2.wmf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wmf"/><Relationship Id="rId20" Type="http://schemas.openxmlformats.org/officeDocument/2006/relationships/image" Target="../media/image36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31.wmf"/><Relationship Id="rId19" Type="http://schemas.openxmlformats.org/officeDocument/2006/relationships/oleObject" Target="../embeddings/oleObject35.bin"/><Relationship Id="rId4" Type="http://schemas.openxmlformats.org/officeDocument/2006/relationships/image" Target="../media/image28.w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33.wmf"/><Relationship Id="rId22" Type="http://schemas.openxmlformats.org/officeDocument/2006/relationships/image" Target="../media/image3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42.wmf"/><Relationship Id="rId17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3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5" Type="http://schemas.openxmlformats.org/officeDocument/2006/relationships/image" Target="../media/image45.emf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43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475656" y="2067694"/>
            <a:ext cx="2736304" cy="63428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th-TH" sz="4800" dirty="0">
                <a:solidFill>
                  <a:srgbClr val="FF0000"/>
                </a:solidFill>
                <a:latin typeface="LilyUPC" pitchFamily="34" charset="-34"/>
                <a:cs typeface="LilyUPC" pitchFamily="34" charset="-34"/>
              </a:rPr>
              <a:t>อาจารย์ผู้สอน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71800" y="2931790"/>
            <a:ext cx="5472608" cy="1976763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th-TH" sz="5200" dirty="0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นาย</a:t>
            </a:r>
            <a:r>
              <a:rPr lang="th-TH" sz="5200" dirty="0" err="1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พัทธ</a:t>
            </a:r>
            <a:r>
              <a:rPr lang="th-TH" sz="5200" dirty="0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พงศ์ มนต์อรุณโรจน์</a:t>
            </a:r>
          </a:p>
          <a:p>
            <a:pPr algn="l"/>
            <a:r>
              <a:rPr lang="th-TH" sz="4600" dirty="0" err="1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ศษ.บ</a:t>
            </a:r>
            <a:r>
              <a:rPr lang="th-TH" sz="4600" dirty="0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.สาขาการมัธยมศึกษาวิชาเอก </a:t>
            </a:r>
            <a:r>
              <a:rPr lang="th-TH" sz="4600" dirty="0">
                <a:solidFill>
                  <a:schemeClr val="accent5">
                    <a:lumMod val="40000"/>
                    <a:lumOff val="60000"/>
                  </a:schemeClr>
                </a:solidFill>
                <a:latin typeface="LilyUPC" pitchFamily="34" charset="-34"/>
                <a:cs typeface="LilyUPC" pitchFamily="34" charset="-34"/>
              </a:rPr>
              <a:t>ฟิสิกส์-ชีวะ 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(</a:t>
            </a:r>
            <a:r>
              <a:rPr lang="th-TH" sz="4600" dirty="0" err="1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ม.ข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.)</a:t>
            </a:r>
          </a:p>
          <a:p>
            <a:pPr algn="l"/>
            <a:r>
              <a:rPr lang="th-TH" sz="4600" dirty="0" err="1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ศษ</a:t>
            </a:r>
            <a:r>
              <a:rPr lang="th-TH" sz="4600" dirty="0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.ม. </a:t>
            </a:r>
            <a:r>
              <a:rPr lang="th-TH" sz="4600" dirty="0">
                <a:solidFill>
                  <a:schemeClr val="accent5">
                    <a:lumMod val="40000"/>
                    <a:lumOff val="60000"/>
                  </a:schemeClr>
                </a:solidFill>
                <a:latin typeface="LilyUPC" pitchFamily="34" charset="-34"/>
                <a:cs typeface="LilyUPC" pitchFamily="34" charset="-34"/>
              </a:rPr>
              <a:t>หลักสูตรและการสอน 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(</a:t>
            </a:r>
            <a:r>
              <a:rPr lang="th-TH" sz="4600" dirty="0" err="1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ม.ข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.)</a:t>
            </a:r>
            <a:endParaRPr lang="th-TH" sz="4600" dirty="0">
              <a:solidFill>
                <a:srgbClr val="FFC000"/>
              </a:solidFill>
            </a:endParaRP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835696" y="696454"/>
            <a:ext cx="58224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ฟิสิกส์ชั้นมัธยมศึกษาปีที่ ๔ เล่ม ๑</a:t>
            </a:r>
          </a:p>
        </p:txBody>
      </p:sp>
    </p:spTree>
    <p:extLst>
      <p:ext uri="{BB962C8B-B14F-4D97-AF65-F5344CB8AC3E}">
        <p14:creationId xmlns:p14="http://schemas.microsoft.com/office/powerpoint/2010/main" val="31350784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/>
          <p:cNvSpPr txBox="1"/>
          <p:nvPr/>
        </p:nvSpPr>
        <p:spPr>
          <a:xfrm>
            <a:off x="755576" y="367313"/>
            <a:ext cx="51587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2.6 สมการสำหรับการเคลื่อนที่ในแนวตรง</a:t>
            </a:r>
          </a:p>
        </p:txBody>
      </p:sp>
      <p:pic>
        <p:nvPicPr>
          <p:cNvPr id="4" name="Picture 5" descr="เอกสารประกอบการเรียน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589" y="727094"/>
            <a:ext cx="2950845" cy="15519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" name="กล่องข้อความ 1"/>
          <p:cNvSpPr txBox="1"/>
          <p:nvPr/>
        </p:nvSpPr>
        <p:spPr>
          <a:xfrm>
            <a:off x="878546" y="987514"/>
            <a:ext cx="45420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  การเคลื่อนที่ในแนวตรงคือการเคลื่อนที่ ที่มีเส้นทางการเคลื่อน ที่เป็น </a:t>
            </a:r>
            <a:r>
              <a:rPr lang="th-TH" sz="36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แนวเส้นตรงตลอดเวลา </a:t>
            </a:r>
            <a:r>
              <a:rPr lang="th-TH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ซึ่งมีข้อพิจารณาดังนี้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041090" y="2786184"/>
            <a:ext cx="3294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1.การเคลื่อนที่ในทิศทางเดียว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4860032" y="2499742"/>
            <a:ext cx="34227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2.การเคลื่อนที่ไปในทิศทางหนึ่ง</a:t>
            </a:r>
          </a:p>
          <a:p>
            <a:r>
              <a:rPr lang="th-TH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แล้วมีการกลับทิศการเคลื่อนที่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398560" y="3387123"/>
            <a:ext cx="2579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การกระจัด </a:t>
            </a:r>
            <a:r>
              <a:rPr lang="en-US" sz="2400" dirty="0">
                <a:solidFill>
                  <a:srgbClr val="FFFF00"/>
                </a:solidFill>
                <a:cs typeface="LilyUPC" panose="020B0604020202020204" pitchFamily="34" charset="-34"/>
              </a:rPr>
              <a:t>=</a:t>
            </a:r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 ระยะทาง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371052" y="3700071"/>
            <a:ext cx="2552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การกระจัด </a:t>
            </a:r>
            <a:r>
              <a:rPr lang="th-TH" sz="3600" b="1" dirty="0">
                <a:solidFill>
                  <a:srgbClr val="00FF99"/>
                </a:solidFill>
                <a:latin typeface="Vani" panose="020B0502040204020203" pitchFamily="34" charset="0"/>
                <a:cs typeface="LilyUPC" panose="020B0604020202020204" pitchFamily="34" charset="-34"/>
              </a:rPr>
              <a:t>&lt;</a:t>
            </a:r>
            <a:r>
              <a:rPr lang="th-TH" sz="3600" dirty="0">
                <a:solidFill>
                  <a:srgbClr val="00FF99"/>
                </a:solidFill>
                <a:latin typeface="Vani" panose="020B0502040204020203" pitchFamily="34" charset="0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ระยะทาง</a:t>
            </a:r>
          </a:p>
        </p:txBody>
      </p:sp>
    </p:spTree>
    <p:extLst>
      <p:ext uri="{BB962C8B-B14F-4D97-AF65-F5344CB8AC3E}">
        <p14:creationId xmlns:p14="http://schemas.microsoft.com/office/powerpoint/2010/main" val="160953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/>
          <p:cNvSpPr txBox="1"/>
          <p:nvPr/>
        </p:nvSpPr>
        <p:spPr>
          <a:xfrm>
            <a:off x="827584" y="339502"/>
            <a:ext cx="48125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2.6.1การเคลื่อนที่ด้วยความเร็วคงตัว</a:t>
            </a: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971601" y="843558"/>
            <a:ext cx="7704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  การเคลื่อนที่ด้วยความเร็วคงตัว คือการเคลื่อนที่ในอัตราคงที่ เท่าเดิมตลอดเวลานั่นคือ จะเคลื่อนที่ได้ระยะทางเท่าเดิม ในช่วงเวลาที่เท่าเดิม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287534" y="1822809"/>
            <a:ext cx="788999" cy="830997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th-TH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เช่น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48542" y="1946025"/>
            <a:ext cx="6174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kern="0" dirty="0">
                <a:solidFill>
                  <a:srgbClr val="FFC000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  จากการสังเกตการวิ่งของรถบังคับวิทยุคันหนึ่ง โดยทำการวัด </a:t>
            </a:r>
            <a:r>
              <a:rPr lang="th-TH" sz="36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ระยะทาง</a:t>
            </a:r>
            <a:r>
              <a:rPr lang="en-US" sz="24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(</a:t>
            </a:r>
            <a:r>
              <a:rPr lang="en-US" sz="36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s</a:t>
            </a:r>
            <a:r>
              <a:rPr lang="en-US" sz="24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)</a:t>
            </a:r>
            <a:r>
              <a:rPr lang="th-TH" sz="36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th-TH" sz="3600" kern="0" dirty="0">
                <a:solidFill>
                  <a:srgbClr val="FFC000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ณ </a:t>
            </a:r>
            <a:r>
              <a:rPr lang="th-TH" sz="36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เวลา </a:t>
            </a:r>
            <a:r>
              <a:rPr lang="en-US" sz="24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(</a:t>
            </a:r>
            <a:r>
              <a:rPr lang="en-US" sz="36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t</a:t>
            </a:r>
            <a:r>
              <a:rPr lang="en-US" sz="24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)</a:t>
            </a:r>
            <a:r>
              <a:rPr lang="th-TH" sz="2400" i="1" kern="0" dirty="0">
                <a:solidFill>
                  <a:srgbClr val="00FF99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th-TH" sz="3600" kern="0" dirty="0">
                <a:solidFill>
                  <a:srgbClr val="FFC000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ต่างๆ กัน ดังตาราง</a:t>
            </a:r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666633"/>
              </p:ext>
            </p:extLst>
          </p:nvPr>
        </p:nvGraphicFramePr>
        <p:xfrm>
          <a:off x="1475656" y="3435846"/>
          <a:ext cx="5112567" cy="8530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14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95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95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95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8955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8955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3332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265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cs typeface="+mn-cs"/>
                        </a:rPr>
                        <a:t>เวลา</a:t>
                      </a:r>
                      <a:r>
                        <a:rPr lang="th-TH" sz="2200" dirty="0">
                          <a:effectLst/>
                          <a:cs typeface="+mn-cs"/>
                        </a:rPr>
                        <a:t> </a:t>
                      </a:r>
                      <a:r>
                        <a:rPr lang="en-US" sz="2200" dirty="0">
                          <a:effectLst/>
                          <a:cs typeface="+mn-cs"/>
                        </a:rPr>
                        <a:t>(t)</a:t>
                      </a:r>
                      <a:endParaRPr lang="en-US" sz="22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0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1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2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3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4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cs typeface="+mn-cs"/>
                        </a:rPr>
                        <a:t>วินาที</a:t>
                      </a:r>
                      <a:endParaRPr lang="en-US" sz="20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5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cs typeface="+mn-cs"/>
                        </a:rPr>
                        <a:t>ระยะทาง</a:t>
                      </a:r>
                      <a:r>
                        <a:rPr lang="th-TH" sz="2400" dirty="0">
                          <a:effectLst/>
                          <a:cs typeface="+mn-cs"/>
                        </a:rPr>
                        <a:t> </a:t>
                      </a:r>
                      <a:r>
                        <a:rPr lang="en-US" sz="2200" dirty="0">
                          <a:effectLst/>
                          <a:cs typeface="+mn-cs"/>
                        </a:rPr>
                        <a:t>(s)</a:t>
                      </a:r>
                      <a:endParaRPr lang="en-US" sz="22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0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3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6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9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+mn-cs"/>
                        </a:rPr>
                        <a:t>12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cs typeface="+mn-cs"/>
                        </a:rPr>
                        <a:t>เมตร</a:t>
                      </a:r>
                      <a:endParaRPr lang="en-US" sz="20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8" name="ตาราง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912917"/>
              </p:ext>
            </p:extLst>
          </p:nvPr>
        </p:nvGraphicFramePr>
        <p:xfrm>
          <a:off x="6588223" y="3440962"/>
          <a:ext cx="1311142" cy="8479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11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600" dirty="0">
                          <a:solidFill>
                            <a:srgbClr val="FFC000"/>
                          </a:solidFill>
                          <a:effectLst/>
                        </a:rPr>
                        <a:t>ตัวแปรต้น</a:t>
                      </a:r>
                      <a:endParaRPr lang="en-US" sz="260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600" dirty="0">
                          <a:solidFill>
                            <a:srgbClr val="FFFF00"/>
                          </a:solidFill>
                          <a:effectLst/>
                        </a:rPr>
                        <a:t>ตัวแปรตาม</a:t>
                      </a:r>
                      <a:endParaRPr lang="en-US" sz="26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66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/>
          <p:cNvSpPr txBox="1"/>
          <p:nvPr/>
        </p:nvSpPr>
        <p:spPr>
          <a:xfrm>
            <a:off x="899458" y="153385"/>
            <a:ext cx="16209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การวิเคราะห์</a:t>
            </a: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57374"/>
              </p:ext>
            </p:extLst>
          </p:nvPr>
        </p:nvGraphicFramePr>
        <p:xfrm>
          <a:off x="3419872" y="183292"/>
          <a:ext cx="4464496" cy="648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cs typeface="+mn-cs"/>
                        </a:rPr>
                        <a:t>เวลา</a:t>
                      </a:r>
                      <a:r>
                        <a:rPr lang="th-TH" sz="2000" dirty="0">
                          <a:effectLst/>
                          <a:cs typeface="+mn-cs"/>
                        </a:rPr>
                        <a:t> </a:t>
                      </a:r>
                      <a:r>
                        <a:rPr lang="en-US" sz="1600" dirty="0">
                          <a:effectLst/>
                          <a:cs typeface="+mn-cs"/>
                        </a:rPr>
                        <a:t>(t)</a:t>
                      </a:r>
                      <a:endParaRPr lang="en-US" sz="20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0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1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2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3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4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cs typeface="+mn-cs"/>
                        </a:rPr>
                        <a:t>วินาที</a:t>
                      </a:r>
                      <a:endParaRPr lang="en-US" sz="18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1800" b="1" dirty="0">
                          <a:effectLst/>
                          <a:cs typeface="+mn-cs"/>
                        </a:rPr>
                        <a:t>ระยะทาง</a:t>
                      </a:r>
                      <a:r>
                        <a:rPr lang="th-TH" sz="1800" dirty="0">
                          <a:effectLst/>
                          <a:cs typeface="+mn-cs"/>
                        </a:rPr>
                        <a:t> </a:t>
                      </a:r>
                      <a:r>
                        <a:rPr lang="en-US" sz="1400" dirty="0">
                          <a:effectLst/>
                          <a:cs typeface="+mn-cs"/>
                        </a:rPr>
                        <a:t>(s)</a:t>
                      </a:r>
                      <a:endParaRPr lang="en-US" sz="14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0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3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6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9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12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cs typeface="+mn-cs"/>
                        </a:rPr>
                        <a:t>เมตร</a:t>
                      </a:r>
                      <a:endParaRPr lang="en-US" sz="18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6" name="วัตถุ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2395073"/>
              </p:ext>
            </p:extLst>
          </p:nvPr>
        </p:nvGraphicFramePr>
        <p:xfrm>
          <a:off x="616845" y="915566"/>
          <a:ext cx="2838515" cy="2517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18" name="Visio" r:id="rId3" imgW="2864490" imgH="2542590" progId="Visio.Drawing.11">
                  <p:embed/>
                </p:oleObj>
              </mc:Choice>
              <mc:Fallback>
                <p:oleObj name="Visio" r:id="rId3" imgW="2864490" imgH="254259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845" y="915566"/>
                        <a:ext cx="2838515" cy="2517886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813599"/>
              </p:ext>
            </p:extLst>
          </p:nvPr>
        </p:nvGraphicFramePr>
        <p:xfrm>
          <a:off x="3781511" y="1059582"/>
          <a:ext cx="8096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19" name="Equation" r:id="rId5" imgW="418918" imgH="203112" progId="Equation.DSMT4">
                  <p:embed/>
                </p:oleObj>
              </mc:Choice>
              <mc:Fallback>
                <p:oleObj name="Equation" r:id="rId5" imgW="418918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1511" y="1059582"/>
                        <a:ext cx="809625" cy="3810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4368564"/>
              </p:ext>
            </p:extLst>
          </p:nvPr>
        </p:nvGraphicFramePr>
        <p:xfrm>
          <a:off x="3770669" y="1635646"/>
          <a:ext cx="878027" cy="371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0" name="Equation" r:id="rId7" imgW="469696" imgH="203112" progId="Equation.DSMT4">
                  <p:embed/>
                </p:oleObj>
              </mc:Choice>
              <mc:Fallback>
                <p:oleObj name="Equation" r:id="rId7" imgW="469696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669" y="1635646"/>
                        <a:ext cx="878027" cy="371473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วัตถุ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2323240"/>
              </p:ext>
            </p:extLst>
          </p:nvPr>
        </p:nvGraphicFramePr>
        <p:xfrm>
          <a:off x="3772918" y="2139702"/>
          <a:ext cx="860902" cy="642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1" name="Equation" r:id="rId9" imgW="520474" imgH="393529" progId="Equation.DSMT4">
                  <p:embed/>
                </p:oleObj>
              </mc:Choice>
              <mc:Fallback>
                <p:oleObj name="Equation" r:id="rId9" imgW="520474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2918" y="2139702"/>
                        <a:ext cx="860902" cy="642952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วัตถุ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912425"/>
              </p:ext>
            </p:extLst>
          </p:nvPr>
        </p:nvGraphicFramePr>
        <p:xfrm>
          <a:off x="5292080" y="2139702"/>
          <a:ext cx="288925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2" name="Equation" r:id="rId11" imgW="177480" imgH="393480" progId="Equation.DSMT4">
                  <p:embed/>
                </p:oleObj>
              </mc:Choice>
              <mc:Fallback>
                <p:oleObj name="Equation" r:id="rId11" imgW="1774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2139702"/>
                        <a:ext cx="288925" cy="6334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กล่องข้อความ 10"/>
          <p:cNvSpPr txBox="1"/>
          <p:nvPr/>
        </p:nvSpPr>
        <p:spPr>
          <a:xfrm>
            <a:off x="1815614" y="3612381"/>
            <a:ext cx="1656923" cy="61555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3400" b="1" dirty="0">
                <a:solidFill>
                  <a:schemeClr val="bg1"/>
                </a:solidFill>
              </a:rPr>
              <a:t>ความเร็ว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h-TH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2" name="วัตถุ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792299"/>
              </p:ext>
            </p:extLst>
          </p:nvPr>
        </p:nvGraphicFramePr>
        <p:xfrm>
          <a:off x="3779912" y="2931790"/>
          <a:ext cx="737617" cy="679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3" name="Equation" r:id="rId13" imgW="418918" imgH="393529" progId="Equation.DSMT4">
                  <p:embed/>
                </p:oleObj>
              </mc:Choice>
              <mc:Fallback>
                <p:oleObj name="Equation" r:id="rId13" imgW="418918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2931790"/>
                        <a:ext cx="737617" cy="679991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วัตถุ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677979"/>
              </p:ext>
            </p:extLst>
          </p:nvPr>
        </p:nvGraphicFramePr>
        <p:xfrm>
          <a:off x="3779912" y="3723878"/>
          <a:ext cx="938213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4" name="Equation" r:id="rId15" imgW="406080" imgH="203040" progId="Equation.DSMT4">
                  <p:embed/>
                </p:oleObj>
              </mc:Choice>
              <mc:Fallback>
                <p:oleObj name="Equation" r:id="rId15" imgW="4060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3723878"/>
                        <a:ext cx="938213" cy="458787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4" name="วัตถุ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9317212"/>
              </p:ext>
            </p:extLst>
          </p:nvPr>
        </p:nvGraphicFramePr>
        <p:xfrm>
          <a:off x="6532793" y="1059582"/>
          <a:ext cx="808276" cy="625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5" name="Equation" r:id="rId17" imgW="507780" imgH="393529" progId="Equation.DSMT4">
                  <p:embed/>
                </p:oleObj>
              </mc:Choice>
              <mc:Fallback>
                <p:oleObj name="Equation" r:id="rId17" imgW="507780" imgH="393529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793" y="1059582"/>
                        <a:ext cx="808276" cy="62527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6" name="วัตถุ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252713"/>
              </p:ext>
            </p:extLst>
          </p:nvPr>
        </p:nvGraphicFramePr>
        <p:xfrm>
          <a:off x="6519659" y="1851670"/>
          <a:ext cx="1146413" cy="423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6" name="Equation" r:id="rId19" imgW="622030" imgH="228501" progId="Equation.DSMT4">
                  <p:embed/>
                </p:oleObj>
              </mc:Choice>
              <mc:Fallback>
                <p:oleObj name="Equation" r:id="rId19" imgW="622030" imgH="228501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9659" y="1851670"/>
                        <a:ext cx="1146413" cy="423291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8" name="วัตถุ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7001412"/>
              </p:ext>
            </p:extLst>
          </p:nvPr>
        </p:nvGraphicFramePr>
        <p:xfrm>
          <a:off x="6517782" y="2510610"/>
          <a:ext cx="1999646" cy="406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7" name="Equation" r:id="rId21" imgW="1168400" imgH="241300" progId="Equation.DSMT4">
                  <p:embed/>
                </p:oleObj>
              </mc:Choice>
              <mc:Fallback>
                <p:oleObj name="Equation" r:id="rId21" imgW="1168400" imgH="2413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7782" y="2510610"/>
                        <a:ext cx="1999646" cy="406432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20" name="วัตถุ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910348"/>
              </p:ext>
            </p:extLst>
          </p:nvPr>
        </p:nvGraphicFramePr>
        <p:xfrm>
          <a:off x="6514417" y="3059938"/>
          <a:ext cx="2294432" cy="466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8" name="Equation" r:id="rId23" imgW="1168400" imgH="241300" progId="Equation.DSMT4">
                  <p:embed/>
                </p:oleObj>
              </mc:Choice>
              <mc:Fallback>
                <p:oleObj name="Equation" r:id="rId23" imgW="1168400" imgH="24130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4417" y="3059938"/>
                        <a:ext cx="2294432" cy="466348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3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24" name="วัตถุ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459547"/>
              </p:ext>
            </p:extLst>
          </p:nvPr>
        </p:nvGraphicFramePr>
        <p:xfrm>
          <a:off x="6514417" y="4335482"/>
          <a:ext cx="1430545" cy="382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9" name="Equation" r:id="rId25" imgW="672516" imgH="177646" progId="Equation.DSMT4">
                  <p:embed/>
                </p:oleObj>
              </mc:Choice>
              <mc:Fallback>
                <p:oleObj name="Equation" r:id="rId25" imgW="672516" imgH="177646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4417" y="4335482"/>
                        <a:ext cx="1430545" cy="3828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กล่องข้อความ 27"/>
          <p:cNvSpPr txBox="1"/>
          <p:nvPr/>
        </p:nvSpPr>
        <p:spPr>
          <a:xfrm>
            <a:off x="4572000" y="2139702"/>
            <a:ext cx="8008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FF00"/>
                </a:solidFill>
              </a:rPr>
              <a:t>หน่วย</a:t>
            </a:r>
            <a:r>
              <a:rPr lang="th-TH" sz="3200" b="1" dirty="0">
                <a:solidFill>
                  <a:srgbClr val="FFFF00"/>
                </a:solidFill>
              </a:rPr>
              <a:t>  </a:t>
            </a:r>
          </a:p>
        </p:txBody>
      </p:sp>
      <p:graphicFrame>
        <p:nvGraphicFramePr>
          <p:cNvPr id="29" name="วัตถุ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310895"/>
              </p:ext>
            </p:extLst>
          </p:nvPr>
        </p:nvGraphicFramePr>
        <p:xfrm>
          <a:off x="3779912" y="4338132"/>
          <a:ext cx="161131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30" name="Equation" r:id="rId27" imgW="698400" imgH="241200" progId="Equation.DSMT4">
                  <p:embed/>
                </p:oleObj>
              </mc:Choice>
              <mc:Fallback>
                <p:oleObj name="Equation" r:id="rId27" imgW="6984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4338132"/>
                        <a:ext cx="1611313" cy="5461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วัตถุ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196691"/>
              </p:ext>
            </p:extLst>
          </p:nvPr>
        </p:nvGraphicFramePr>
        <p:xfrm>
          <a:off x="6514417" y="3669182"/>
          <a:ext cx="1548793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31" name="Equation" r:id="rId29" imgW="787320" imgH="241200" progId="Equation.DSMT4">
                  <p:embed/>
                </p:oleObj>
              </mc:Choice>
              <mc:Fallback>
                <p:oleObj name="Equation" r:id="rId29" imgW="7873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4417" y="3669182"/>
                        <a:ext cx="1548793" cy="46037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กล่องข้อความ 26"/>
          <p:cNvSpPr txBox="1"/>
          <p:nvPr/>
        </p:nvSpPr>
        <p:spPr>
          <a:xfrm>
            <a:off x="4884510" y="4459868"/>
            <a:ext cx="473206" cy="369332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dirty="0"/>
              <a:t>     </a:t>
            </a:r>
            <a:endParaRPr lang="th-TH" sz="1800" dirty="0"/>
          </a:p>
        </p:txBody>
      </p:sp>
    </p:spTree>
    <p:extLst>
      <p:ext uri="{BB962C8B-B14F-4D97-AF65-F5344CB8AC3E}">
        <p14:creationId xmlns:p14="http://schemas.microsoft.com/office/powerpoint/2010/main" val="248134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8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1259632" y="627534"/>
            <a:ext cx="4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4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7856473" y="3324925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>
                <a:solidFill>
                  <a:schemeClr val="bg1"/>
                </a:solidFill>
              </a:rPr>
              <a:t>หน่วย</a:t>
            </a:r>
          </a:p>
        </p:txBody>
      </p:sp>
      <p:sp>
        <p:nvSpPr>
          <p:cNvPr id="21" name="Rectangle 177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22" name="วัตถุ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269594"/>
              </p:ext>
            </p:extLst>
          </p:nvPr>
        </p:nvGraphicFramePr>
        <p:xfrm>
          <a:off x="1624012" y="334516"/>
          <a:ext cx="5895975" cy="2237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4" name="Visio" r:id="rId3" imgW="5899163" imgH="2380050" progId="Visio.Drawing.11">
                  <p:embed/>
                </p:oleObj>
              </mc:Choice>
              <mc:Fallback>
                <p:oleObj name="Visio" r:id="rId3" imgW="5899163" imgH="2380050" progId="Visio.Drawing.11">
                  <p:embed/>
                  <p:pic>
                    <p:nvPicPr>
                      <p:cNvPr id="0" name="Object 17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012" y="334516"/>
                        <a:ext cx="5895975" cy="2237234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กล่องข้อความ 2"/>
          <p:cNvSpPr txBox="1"/>
          <p:nvPr/>
        </p:nvSpPr>
        <p:spPr>
          <a:xfrm>
            <a:off x="683568" y="2583944"/>
            <a:ext cx="33297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ความเร็วของวัตถุหาได้จาก</a:t>
            </a:r>
          </a:p>
        </p:txBody>
      </p:sp>
      <p:graphicFrame>
        <p:nvGraphicFramePr>
          <p:cNvPr id="15" name="วัตถุ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60374"/>
              </p:ext>
            </p:extLst>
          </p:nvPr>
        </p:nvGraphicFramePr>
        <p:xfrm>
          <a:off x="1590594" y="3436838"/>
          <a:ext cx="5456133" cy="839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5" name="Equation" r:id="rId5" imgW="3047760" imgH="469800" progId="Equation.DSMT4">
                  <p:embed/>
                </p:oleObj>
              </mc:Choice>
              <mc:Fallback>
                <p:oleObj name="Equation" r:id="rId5" imgW="30477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594" y="3436838"/>
                        <a:ext cx="5456133" cy="83968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633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611560" y="195486"/>
            <a:ext cx="80473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ตัวอย่างที่ 10 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จงคำนวณหาตำแหน่ง ของวัตถุชิ้นหนึ่ง  ที่กำลังเคลื่อนที่</a:t>
            </a:r>
          </a:p>
          <a:p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ไปทางขวาบนแกน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ด้วยขนาด</a:t>
            </a:r>
            <a:r>
              <a:rPr lang="th-TH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ความเร็วคงตัว 2 เมตร/วินาที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โดยเริ่มต้น</a:t>
            </a:r>
          </a:p>
          <a:p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ที่ตำแหน่ง</a:t>
            </a: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(0) 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=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-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15.0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โดยใช้เวลาเคลื่อนที่ทั้งสิ้น ครึ่งนาที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816756" y="1779095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วิธีทำ</a:t>
            </a:r>
          </a:p>
        </p:txBody>
      </p:sp>
      <p:graphicFrame>
        <p:nvGraphicFramePr>
          <p:cNvPr id="5" name="วัตถุ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665794"/>
              </p:ext>
            </p:extLst>
          </p:nvPr>
        </p:nvGraphicFramePr>
        <p:xfrm>
          <a:off x="1775199" y="2170384"/>
          <a:ext cx="1477076" cy="545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9" name="Equation" r:id="rId3" imgW="622030" imgH="228501" progId="Equation.DSMT4">
                  <p:embed/>
                </p:oleObj>
              </mc:Choice>
              <mc:Fallback>
                <p:oleObj name="Equation" r:id="rId3" imgW="622030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5199" y="2170384"/>
                        <a:ext cx="1477076" cy="54538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วัตถุ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696056"/>
              </p:ext>
            </p:extLst>
          </p:nvPr>
        </p:nvGraphicFramePr>
        <p:xfrm>
          <a:off x="1775199" y="3024869"/>
          <a:ext cx="2730567" cy="554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0" name="Equation" r:id="rId5" imgW="1168400" imgH="241300" progId="Equation.DSMT4">
                  <p:embed/>
                </p:oleObj>
              </mc:Choice>
              <mc:Fallback>
                <p:oleObj name="Equation" r:id="rId5" imgW="11684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5199" y="3024869"/>
                        <a:ext cx="2730567" cy="55499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3209941"/>
              </p:ext>
            </p:extLst>
          </p:nvPr>
        </p:nvGraphicFramePr>
        <p:xfrm>
          <a:off x="1784426" y="3890044"/>
          <a:ext cx="3424238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1" name="Equation" r:id="rId7" imgW="1726920" imgH="393480" progId="Equation.DSMT4">
                  <p:embed/>
                </p:oleObj>
              </mc:Choice>
              <mc:Fallback>
                <p:oleObj name="Equation" r:id="rId7" imgW="17269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4426" y="3890044"/>
                        <a:ext cx="3424238" cy="769938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546335"/>
              </p:ext>
            </p:extLst>
          </p:nvPr>
        </p:nvGraphicFramePr>
        <p:xfrm>
          <a:off x="5813570" y="2114790"/>
          <a:ext cx="2315053" cy="591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2" name="Equation" r:id="rId9" imgW="927000" imgH="241200" progId="Equation.DSMT4">
                  <p:embed/>
                </p:oleObj>
              </mc:Choice>
              <mc:Fallback>
                <p:oleObj name="Equation" r:id="rId9" imgW="9270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570" y="2114790"/>
                        <a:ext cx="2315053" cy="59175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วัตถุ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141364"/>
              </p:ext>
            </p:extLst>
          </p:nvPr>
        </p:nvGraphicFramePr>
        <p:xfrm>
          <a:off x="5813570" y="2958508"/>
          <a:ext cx="2430838" cy="621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3" name="Equation" r:id="rId11" imgW="927000" imgH="241200" progId="Equation.DSMT4">
                  <p:embed/>
                </p:oleObj>
              </mc:Choice>
              <mc:Fallback>
                <p:oleObj name="Equation" r:id="rId11" imgW="9270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570" y="2958508"/>
                        <a:ext cx="2430838" cy="621354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วัตถุ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396324"/>
              </p:ext>
            </p:extLst>
          </p:nvPr>
        </p:nvGraphicFramePr>
        <p:xfrm>
          <a:off x="5813570" y="4011361"/>
          <a:ext cx="1799118" cy="6455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4" name="Equation" r:id="rId13" imgW="660240" imgH="241200" progId="Equation.DSMT4">
                  <p:embed/>
                </p:oleObj>
              </mc:Choice>
              <mc:Fallback>
                <p:oleObj name="Equation" r:id="rId13" imgW="6602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570" y="4011361"/>
                        <a:ext cx="1799118" cy="645502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692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/>
          <p:cNvSpPr txBox="1"/>
          <p:nvPr/>
        </p:nvSpPr>
        <p:spPr>
          <a:xfrm>
            <a:off x="827584" y="267494"/>
            <a:ext cx="4464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2.6.2 การเคลื่อนที่ด้วยความเร่งคงตัว</a:t>
            </a: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827584" y="771550"/>
            <a:ext cx="72026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   ในกรณีการเคลื่อนที่ด้วย </a:t>
            </a:r>
            <a:r>
              <a:rPr lang="th-TH" sz="3600" i="1" dirty="0">
                <a:solidFill>
                  <a:srgbClr val="FFC000"/>
                </a:solidFill>
                <a:cs typeface="LilyUPC" panose="020B0604020202020204" pitchFamily="34" charset="-34"/>
              </a:rPr>
              <a:t>ความเร่งคงตัว </a:t>
            </a:r>
            <a:r>
              <a:rPr lang="th-TH" sz="3600" dirty="0">
                <a:cs typeface="LilyUPC" panose="020B0604020202020204" pitchFamily="34" charset="-34"/>
              </a:rPr>
              <a:t>ถ้าเขียนกราฟระหว่าง </a:t>
            </a:r>
          </a:p>
          <a:p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เวลา</a:t>
            </a:r>
            <a:r>
              <a:rPr lang="en-US" sz="3200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r>
              <a:rPr lang="th-TH" sz="3200" dirty="0">
                <a:solidFill>
                  <a:srgbClr val="00FF99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3600" dirty="0">
                <a:cs typeface="LilyUPC" panose="020B0604020202020204" pitchFamily="34" charset="-34"/>
              </a:rPr>
              <a:t>กับ </a:t>
            </a:r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ความเร็ว</a:t>
            </a:r>
            <a:r>
              <a:rPr lang="en-US" sz="3200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(v)</a:t>
            </a:r>
            <a:r>
              <a:rPr lang="th-TH" sz="3600" dirty="0">
                <a:cs typeface="LilyUPC" panose="020B0604020202020204" pitchFamily="34" charset="-34"/>
              </a:rPr>
              <a:t>จะได้กราฟเป็น กราฟเส้นตรง ดังกราฟ</a:t>
            </a:r>
          </a:p>
        </p:txBody>
      </p:sp>
      <p:graphicFrame>
        <p:nvGraphicFramePr>
          <p:cNvPr id="5" name="วัตถุ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74032"/>
              </p:ext>
            </p:extLst>
          </p:nvPr>
        </p:nvGraphicFramePr>
        <p:xfrm>
          <a:off x="899592" y="2001605"/>
          <a:ext cx="2936618" cy="2658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3" name="Visio" r:id="rId3" imgW="2810733" imgH="2542590" progId="Visio.Drawing.11">
                  <p:embed/>
                </p:oleObj>
              </mc:Choice>
              <mc:Fallback>
                <p:oleObj name="Visio" r:id="rId3" imgW="2810733" imgH="254259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2001605"/>
                        <a:ext cx="2936618" cy="265837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6873618"/>
              </p:ext>
            </p:extLst>
          </p:nvPr>
        </p:nvGraphicFramePr>
        <p:xfrm>
          <a:off x="4067944" y="1976667"/>
          <a:ext cx="2595562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4" name="Visio" r:id="rId5" imgW="2594087" imgH="765990" progId="Visio.Drawing.11">
                  <p:embed/>
                </p:oleObj>
              </mc:Choice>
              <mc:Fallback>
                <p:oleObj name="Visio" r:id="rId5" imgW="2594087" imgH="76599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67944" y="1976667"/>
                        <a:ext cx="2595562" cy="766762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วัตถุ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8245041"/>
              </p:ext>
            </p:extLst>
          </p:nvPr>
        </p:nvGraphicFramePr>
        <p:xfrm>
          <a:off x="4092476" y="2933459"/>
          <a:ext cx="1113351" cy="750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5" name="Equation" r:id="rId7" imgW="583920" imgH="393480" progId="Equation.DSMT4">
                  <p:embed/>
                </p:oleObj>
              </mc:Choice>
              <mc:Fallback>
                <p:oleObj name="Equation" r:id="rId7" imgW="5839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92476" y="2933459"/>
                        <a:ext cx="1113351" cy="750302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วัตถุ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844967"/>
              </p:ext>
            </p:extLst>
          </p:nvPr>
        </p:nvGraphicFramePr>
        <p:xfrm>
          <a:off x="5710419" y="2933459"/>
          <a:ext cx="1906173" cy="750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6" name="Equation" r:id="rId9" imgW="1193760" imgH="469800" progId="Equation.DSMT4">
                  <p:embed/>
                </p:oleObj>
              </mc:Choice>
              <mc:Fallback>
                <p:oleObj name="Equation" r:id="rId9" imgW="119376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10419" y="2933459"/>
                        <a:ext cx="1906173" cy="750302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รูปภาพ 11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612" y="1971879"/>
            <a:ext cx="1287788" cy="7710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7530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755576" y="123478"/>
            <a:ext cx="6898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การสังเคราะห์สมการการเคลื่อนที่ในแนวตรงด้วยอัตราเร่งคงตัว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745113" y="830451"/>
            <a:ext cx="26148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จากคำนิยามของความเร่ง</a:t>
            </a:r>
          </a:p>
        </p:txBody>
      </p:sp>
      <p:sp>
        <p:nvSpPr>
          <p:cNvPr id="5" name="กล่องข้อความ 2"/>
          <p:cNvSpPr txBox="1">
            <a:spLocks noChangeArrowheads="1"/>
          </p:cNvSpPr>
          <p:nvPr/>
        </p:nvSpPr>
        <p:spPr bwMode="auto">
          <a:xfrm>
            <a:off x="611560" y="1525855"/>
            <a:ext cx="2736304" cy="2068259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ข้อตกลง(ใช้สัญลักษณ์แบบเดิม)</a:t>
            </a:r>
            <a:endParaRPr lang="en-US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i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s</a:t>
            </a:r>
            <a:r>
              <a:rPr lang="th-TH" sz="20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      แทน   การกระจัด</a:t>
            </a:r>
            <a:endParaRPr lang="en-US" sz="20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i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t</a:t>
            </a:r>
            <a:r>
              <a:rPr lang="th-TH" sz="20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     แทน   ช่วงเวลาที่ศึกษา</a:t>
            </a:r>
            <a:endParaRPr lang="en-US" sz="20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i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u</a:t>
            </a:r>
            <a:r>
              <a:rPr lang="th-TH" sz="2000" i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    </a:t>
            </a:r>
            <a:r>
              <a:rPr lang="th-TH" sz="20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แทน   ความเร็วต้น(ตอนแรก)</a:t>
            </a:r>
            <a:endParaRPr lang="en-US" sz="20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i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v</a:t>
            </a:r>
            <a:r>
              <a:rPr lang="th-TH" sz="2000" i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    </a:t>
            </a:r>
            <a:r>
              <a:rPr lang="th-TH" sz="20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แทน   ความเร็วปลาย(ตอนหลัง)</a:t>
            </a:r>
            <a:endParaRPr lang="en-US" sz="20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i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a</a:t>
            </a:r>
            <a:r>
              <a:rPr lang="th-TH" sz="2000" i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    </a:t>
            </a:r>
            <a:r>
              <a:rPr lang="th-TH" sz="20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แทน   ค่าความเร่ง</a:t>
            </a:r>
            <a:endParaRPr lang="en-US" sz="20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6" name="วัตถุ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855739"/>
              </p:ext>
            </p:extLst>
          </p:nvPr>
        </p:nvGraphicFramePr>
        <p:xfrm>
          <a:off x="3444978" y="893287"/>
          <a:ext cx="1165225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0" name="Equation" r:id="rId3" imgW="787320" imgH="393480" progId="Equation.DSMT4">
                  <p:embed/>
                </p:oleObj>
              </mc:Choice>
              <mc:Fallback>
                <p:oleObj name="Equation" r:id="rId3" imgW="7873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44978" y="893287"/>
                        <a:ext cx="1165225" cy="582613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8483228"/>
              </p:ext>
            </p:extLst>
          </p:nvPr>
        </p:nvGraphicFramePr>
        <p:xfrm>
          <a:off x="3444978" y="1627314"/>
          <a:ext cx="1519237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1" name="Equation" r:id="rId5" imgW="927000" imgH="393480" progId="Equation.DSMT4">
                  <p:embed/>
                </p:oleObj>
              </mc:Choice>
              <mc:Fallback>
                <p:oleObj name="Equation" r:id="rId5" imgW="9270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44978" y="1627314"/>
                        <a:ext cx="1519237" cy="64452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774672"/>
              </p:ext>
            </p:extLst>
          </p:nvPr>
        </p:nvGraphicFramePr>
        <p:xfrm>
          <a:off x="3438042" y="2406651"/>
          <a:ext cx="19812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2" name="Equation" r:id="rId7" imgW="901440" imgH="203040" progId="Equation.DSMT4">
                  <p:embed/>
                </p:oleObj>
              </mc:Choice>
              <mc:Fallback>
                <p:oleObj name="Equation" r:id="rId7" imgW="9014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38042" y="2406651"/>
                        <a:ext cx="1981200" cy="44608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วัตถุ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939661"/>
              </p:ext>
            </p:extLst>
          </p:nvPr>
        </p:nvGraphicFramePr>
        <p:xfrm>
          <a:off x="3398838" y="3021013"/>
          <a:ext cx="196215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3" name="Equation" r:id="rId9" imgW="1028520" imgH="393480" progId="Equation.DSMT4">
                  <p:embed/>
                </p:oleObj>
              </mc:Choice>
              <mc:Fallback>
                <p:oleObj name="Equation" r:id="rId9" imgW="10285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98838" y="3021013"/>
                        <a:ext cx="1962150" cy="7493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วัตถุ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518200"/>
              </p:ext>
            </p:extLst>
          </p:nvPr>
        </p:nvGraphicFramePr>
        <p:xfrm>
          <a:off x="847725" y="4084638"/>
          <a:ext cx="1292225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4" name="Equation" r:id="rId11" imgW="774360" imgH="393480" progId="Equation.DSMT4">
                  <p:embed/>
                </p:oleObj>
              </mc:Choice>
              <mc:Fallback>
                <p:oleObj name="Equation" r:id="rId11" imgW="7743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47725" y="4084638"/>
                        <a:ext cx="1292225" cy="655637"/>
                      </a:xfrm>
                      <a:prstGeom prst="rect">
                        <a:avLst/>
                      </a:prstGeom>
                      <a:solidFill>
                        <a:schemeClr val="tx2">
                          <a:lumMod val="9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วัตถุ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6834775"/>
              </p:ext>
            </p:extLst>
          </p:nvPr>
        </p:nvGraphicFramePr>
        <p:xfrm>
          <a:off x="6229350" y="1822450"/>
          <a:ext cx="26162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5" name="Equation" r:id="rId13" imgW="1371600" imgH="393480" progId="Equation.DSMT4">
                  <p:embed/>
                </p:oleObj>
              </mc:Choice>
              <mc:Fallback>
                <p:oleObj name="Equation" r:id="rId13" imgW="13716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229350" y="1822450"/>
                        <a:ext cx="2616200" cy="7493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วัตถุ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747269"/>
              </p:ext>
            </p:extLst>
          </p:nvPr>
        </p:nvGraphicFramePr>
        <p:xfrm>
          <a:off x="3398838" y="3938588"/>
          <a:ext cx="2687637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6" name="Equation" r:id="rId15" imgW="1409400" imgH="393480" progId="Equation.DSMT4">
                  <p:embed/>
                </p:oleObj>
              </mc:Choice>
              <mc:Fallback>
                <p:oleObj name="Equation" r:id="rId15" imgW="14094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398838" y="3938588"/>
                        <a:ext cx="2687637" cy="7493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วัตถุ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707673"/>
              </p:ext>
            </p:extLst>
          </p:nvPr>
        </p:nvGraphicFramePr>
        <p:xfrm>
          <a:off x="6229350" y="2800479"/>
          <a:ext cx="2261999" cy="491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7" name="Equation" r:id="rId17" imgW="1054080" imgH="228600" progId="Equation.DSMT4">
                  <p:embed/>
                </p:oleObj>
              </mc:Choice>
              <mc:Fallback>
                <p:oleObj name="Equation" r:id="rId17" imgW="10540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229350" y="2800479"/>
                        <a:ext cx="2261999" cy="491351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วัตถุ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908492"/>
              </p:ext>
            </p:extLst>
          </p:nvPr>
        </p:nvGraphicFramePr>
        <p:xfrm>
          <a:off x="6232398" y="3594114"/>
          <a:ext cx="2458393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8" name="Equation" r:id="rId19" imgW="1104840" imgH="228600" progId="Equation.DSMT4">
                  <p:embed/>
                </p:oleObj>
              </mc:Choice>
              <mc:Fallback>
                <p:oleObj name="Equation" r:id="rId19" imgW="11048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232398" y="3594114"/>
                        <a:ext cx="2458393" cy="50958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วัตถุ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8405927"/>
              </p:ext>
            </p:extLst>
          </p:nvPr>
        </p:nvGraphicFramePr>
        <p:xfrm>
          <a:off x="6270064" y="823912"/>
          <a:ext cx="2190368" cy="769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9" name="Equation" r:id="rId21" imgW="1117440" imgH="393480" progId="Equation.DSMT4">
                  <p:embed/>
                </p:oleObj>
              </mc:Choice>
              <mc:Fallback>
                <p:oleObj name="Equation" r:id="rId21" imgW="11174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270064" y="823912"/>
                        <a:ext cx="2190368" cy="769809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431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1691680" y="97930"/>
            <a:ext cx="55386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เปรียบเทียบสมการสัญลักษณ์ แบบเดิม กับ แบบใหม่</a:t>
            </a:r>
          </a:p>
        </p:txBody>
      </p:sp>
      <p:graphicFrame>
        <p:nvGraphicFramePr>
          <p:cNvPr id="6" name="วัตถุ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886923"/>
              </p:ext>
            </p:extLst>
          </p:nvPr>
        </p:nvGraphicFramePr>
        <p:xfrm>
          <a:off x="1325563" y="1059582"/>
          <a:ext cx="186531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1" name="Equation" r:id="rId3" imgW="977760" imgH="431640" progId="Equation.DSMT4">
                  <p:embed/>
                </p:oleObj>
              </mc:Choice>
              <mc:Fallback>
                <p:oleObj name="Equation" r:id="rId3" imgW="9777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25563" y="1059582"/>
                        <a:ext cx="1865312" cy="82232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257226"/>
              </p:ext>
            </p:extLst>
          </p:nvPr>
        </p:nvGraphicFramePr>
        <p:xfrm>
          <a:off x="1325563" y="2067694"/>
          <a:ext cx="181292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2" name="Equation" r:id="rId5" imgW="825480" imgH="203040" progId="Equation.DSMT4">
                  <p:embed/>
                </p:oleObj>
              </mc:Choice>
              <mc:Fallback>
                <p:oleObj name="Equation" r:id="rId5" imgW="8254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25563" y="2067694"/>
                        <a:ext cx="1812925" cy="446087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109079"/>
              </p:ext>
            </p:extLst>
          </p:nvPr>
        </p:nvGraphicFramePr>
        <p:xfrm>
          <a:off x="1317625" y="2787774"/>
          <a:ext cx="201612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3" name="Equation" r:id="rId7" imgW="1028520" imgH="393480" progId="Equation.DSMT4">
                  <p:embed/>
                </p:oleObj>
              </mc:Choice>
              <mc:Fallback>
                <p:oleObj name="Equation" r:id="rId7" imgW="10285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17625" y="2787774"/>
                        <a:ext cx="2016125" cy="7683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วัตถุ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290342"/>
              </p:ext>
            </p:extLst>
          </p:nvPr>
        </p:nvGraphicFramePr>
        <p:xfrm>
          <a:off x="1326178" y="3795886"/>
          <a:ext cx="2260600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4" name="Equation" r:id="rId9" imgW="1015920" imgH="228600" progId="Equation.DSMT4">
                  <p:embed/>
                </p:oleObj>
              </mc:Choice>
              <mc:Fallback>
                <p:oleObj name="Equation" r:id="rId9" imgW="10159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26178" y="3795886"/>
                        <a:ext cx="2260600" cy="509587"/>
                      </a:xfrm>
                      <a:prstGeom prst="rect">
                        <a:avLst/>
                      </a:prstGeom>
                      <a:solidFill>
                        <a:schemeClr val="tx2">
                          <a:lumMod val="75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วัตถุ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793987"/>
              </p:ext>
            </p:extLst>
          </p:nvPr>
        </p:nvGraphicFramePr>
        <p:xfrm>
          <a:off x="5296431" y="1059582"/>
          <a:ext cx="225266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5" name="Equation" r:id="rId11" imgW="1180800" imgH="431640" progId="Equation.DSMT4">
                  <p:embed/>
                </p:oleObj>
              </mc:Choice>
              <mc:Fallback>
                <p:oleObj name="Equation" r:id="rId11" imgW="11808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96431" y="1059582"/>
                        <a:ext cx="2252662" cy="82232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วัตถุ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881137"/>
              </p:ext>
            </p:extLst>
          </p:nvPr>
        </p:nvGraphicFramePr>
        <p:xfrm>
          <a:off x="5296431" y="2067694"/>
          <a:ext cx="217646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6" name="Equation" r:id="rId13" imgW="990360" imgH="228600" progId="Equation.DSMT4">
                  <p:embed/>
                </p:oleObj>
              </mc:Choice>
              <mc:Fallback>
                <p:oleObj name="Equation" r:id="rId13" imgW="9903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96431" y="2067694"/>
                        <a:ext cx="2176463" cy="50165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รูปภาพ 11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431" y="2787774"/>
            <a:ext cx="2405380" cy="7835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</p:pic>
      <p:graphicFrame>
        <p:nvGraphicFramePr>
          <p:cNvPr id="13" name="วัตถุ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899258"/>
              </p:ext>
            </p:extLst>
          </p:nvPr>
        </p:nvGraphicFramePr>
        <p:xfrm>
          <a:off x="5274348" y="3723878"/>
          <a:ext cx="2795588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7" name="Equation" r:id="rId16" imgW="1257120" imgH="241200" progId="Equation.DSMT4">
                  <p:embed/>
                </p:oleObj>
              </mc:Choice>
              <mc:Fallback>
                <p:oleObj name="Equation" r:id="rId16" imgW="125712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274348" y="3723878"/>
                        <a:ext cx="2795588" cy="53657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75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สี่เหลี่ยมผืนผ้า 4"/>
          <p:cNvSpPr/>
          <p:nvPr/>
        </p:nvSpPr>
        <p:spPr>
          <a:xfrm>
            <a:off x="1916951" y="555526"/>
            <a:ext cx="9268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แบบเดิม</a:t>
            </a:r>
            <a:endParaRPr lang="th-TH" sz="3200" dirty="0">
              <a:solidFill>
                <a:srgbClr val="00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6084168" y="555526"/>
            <a:ext cx="8098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แบบใหม่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3851920" y="4299942"/>
            <a:ext cx="45368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ข้อสังเกต </a:t>
            </a:r>
            <a:r>
              <a:rPr lang="th-TH" sz="3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th-TH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แทน</a:t>
            </a:r>
            <a:r>
              <a:rPr lang="th-TH" sz="3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i="1" baseline="-26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200" i="1" baseline="-26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-t</a:t>
            </a:r>
            <a:r>
              <a:rPr lang="en-US" sz="3200" i="1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h-TH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แต่</a:t>
            </a:r>
            <a:r>
              <a:rPr lang="th-TH" sz="3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i="1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  <a:endParaRPr lang="th-TH" sz="320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9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67544" y="627534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AngsanaNew"/>
                <a:cs typeface="LilyUPC" panose="020B0604020202020204" pitchFamily="34" charset="-34"/>
              </a:rPr>
              <a:t>1. รถยนต์ </a:t>
            </a:r>
            <a:r>
              <a:rPr lang="en-US" sz="2000" b="1" dirty="0">
                <a:latin typeface="AngsanaNew"/>
                <a:cs typeface="LilyUPC" panose="020B0604020202020204" pitchFamily="34" charset="-34"/>
              </a:rPr>
              <a:t>A</a:t>
            </a:r>
            <a:r>
              <a:rPr lang="en-US" sz="3200" dirty="0">
                <a:latin typeface="AngsanaNew"/>
                <a:cs typeface="LilyUPC" panose="020B0604020202020204" pitchFamily="34" charset="-34"/>
              </a:rPr>
              <a:t>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เริ่มเคลื่อนที่</a:t>
            </a:r>
            <a:r>
              <a:rPr lang="th-TH" sz="3200" i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จากหยุดนิ่ง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 โดยอัตราเร็ว</a:t>
            </a:r>
            <a:r>
              <a:rPr lang="th-TH" sz="32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ngsanaNew"/>
                <a:cs typeface="LilyUPC" panose="020B0604020202020204" pitchFamily="34" charset="-34"/>
              </a:rPr>
              <a:t>เพิ่มขึ้น 2 เมตรต่อวินาที ทุก 1 วินาที 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เมื่อสิ้นวินาที 5 รถจะมี </a:t>
            </a:r>
            <a:r>
              <a:rPr lang="th-TH" sz="32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อัตราเร็วเท่าใด</a:t>
            </a:r>
            <a:endParaRPr lang="th-TH" sz="3200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39552" y="2787774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AngsanaNew"/>
                <a:cs typeface="LilyUPC" panose="020B0604020202020204" pitchFamily="34" charset="-34"/>
              </a:rPr>
              <a:t>2. รถยนต์กำลังแล่นด้วย</a:t>
            </a:r>
            <a:r>
              <a:rPr lang="th-TH" sz="32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ngsanaNew"/>
                <a:cs typeface="LilyUPC" panose="020B0604020202020204" pitchFamily="34" charset="-34"/>
              </a:rPr>
              <a:t>ความเร็ว 72 กิโลเมตรต่อชั่วโมง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การเหยียบเบรกที่ทำให้</a:t>
            </a:r>
            <a:r>
              <a:rPr lang="th-TH" sz="32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รถหยุดได้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ในเวลา10 วินาที  ทำให้เกิด</a:t>
            </a:r>
            <a:r>
              <a:rPr lang="th-TH" sz="32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ความเร่งเท่าใด</a:t>
            </a:r>
            <a:endParaRPr lang="th-TH" sz="3200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755576" y="18505"/>
            <a:ext cx="14798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แบบฝึกหัด</a:t>
            </a:r>
          </a:p>
        </p:txBody>
      </p:sp>
    </p:spTree>
    <p:extLst>
      <p:ext uri="{BB962C8B-B14F-4D97-AF65-F5344CB8AC3E}">
        <p14:creationId xmlns:p14="http://schemas.microsoft.com/office/powerpoint/2010/main" val="266799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720001" y="542502"/>
            <a:ext cx="78844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AngsanaNew"/>
                <a:cs typeface="LilyUPC" panose="020B0604020202020204" pitchFamily="34" charset="-34"/>
              </a:rPr>
              <a:t>3. นักวิ่งทีมชาติไทย วิ่งเป็นเส้น ตรงด้วย</a:t>
            </a:r>
            <a:r>
              <a:rPr lang="th-TH" sz="3200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ความเร็วต้น10 </a:t>
            </a:r>
            <a:r>
              <a:rPr lang="en-US" sz="2400" i="1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m/s</a:t>
            </a:r>
            <a:r>
              <a:rPr lang="en-US" sz="3200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โดยมี</a:t>
            </a:r>
            <a:r>
              <a:rPr lang="th-TH" sz="3200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ความเร่ง 5 </a:t>
            </a:r>
            <a:r>
              <a:rPr lang="en-US" sz="2000" i="1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m/s</a:t>
            </a:r>
            <a:r>
              <a:rPr lang="en-US" sz="1600" baseline="40000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2</a:t>
            </a:r>
            <a:r>
              <a:rPr lang="en-US" sz="2400" dirty="0">
                <a:latin typeface="AngsanaNew"/>
                <a:cs typeface="LilyUPC" panose="020B0604020202020204" pitchFamily="34" charset="-34"/>
              </a:rPr>
              <a:t>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ขณะที่เขาวิ่งได้</a:t>
            </a:r>
            <a:r>
              <a:rPr lang="th-TH" sz="3200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ระยะทาง 480 เมตร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เขาเคลื่อนที่</a:t>
            </a:r>
            <a:r>
              <a:rPr lang="th-TH" sz="32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มาแล้ว กี่วินาที</a:t>
            </a:r>
            <a:endParaRPr lang="th-TH" sz="3200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2931790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AngsanaNew"/>
                <a:cs typeface="LilyUPC" panose="020B0604020202020204" pitchFamily="34" charset="-34"/>
              </a:rPr>
              <a:t>4. วัตถุหนึ่งเคลื่อนที่ จากหยุดนิ่ง  ด้วย</a:t>
            </a:r>
            <a:r>
              <a:rPr lang="th-TH" sz="3200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ความเร่ง12 </a:t>
            </a:r>
            <a:r>
              <a:rPr lang="en-US" sz="2400" i="1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m/s</a:t>
            </a:r>
            <a:r>
              <a:rPr lang="en-US" sz="2000" baseline="40000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2</a:t>
            </a:r>
            <a:r>
              <a:rPr lang="en-US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จงหาว่า</a:t>
            </a:r>
            <a:r>
              <a:rPr lang="th-TH" sz="32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ในช่วงวินาทีที่ 10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วัตถุนี้เคลื่อนที่ </a:t>
            </a:r>
            <a:r>
              <a:rPr lang="th-TH" sz="3200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ได้ระยะทางเท่าไร</a:t>
            </a:r>
            <a:endParaRPr lang="th-TH" sz="3200" dirty="0">
              <a:solidFill>
                <a:srgbClr val="FFC000"/>
              </a:solidFill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33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17980" y="267494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200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5. รถยนต์แล่นด้วย</a:t>
            </a:r>
            <a:r>
              <a:rPr lang="th-TH" sz="32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ความเร็ว10 เมตร</a:t>
            </a:r>
            <a:r>
              <a:rPr lang="en-US" sz="32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/</a:t>
            </a:r>
            <a:r>
              <a:rPr lang="th-TH" sz="32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วินาที </a:t>
            </a:r>
            <a:r>
              <a:rPr lang="th-TH" sz="3200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ขณะที่อยู่ </a:t>
            </a:r>
            <a:r>
              <a:rPr lang="th-TH" sz="32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ห่างจากสิ่งกีดขวาง 35 เมตร </a:t>
            </a:r>
            <a:r>
              <a:rPr lang="th-TH" sz="3200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คนขับตัดสินใจห้ามล้อ</a:t>
            </a:r>
            <a:r>
              <a:rPr lang="en-US" sz="3200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rgbClr val="00FF99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โดยเสียเวลา</a:t>
            </a:r>
            <a:r>
              <a:rPr lang="en-US" sz="3200" dirty="0">
                <a:solidFill>
                  <a:srgbClr val="00FF99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rgbClr val="00FF99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1วินาที </a:t>
            </a:r>
            <a:r>
              <a:rPr lang="th-TH" sz="3200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ก่อนที่ห้ามล้อจะทำงาน ถ้ารถไปหยุดขณะถึงสิ่งกีดขวางพอดี รถคันนี้ </a:t>
            </a:r>
            <a:r>
              <a:rPr lang="th-TH" sz="3200" i="1" dirty="0">
                <a:solidFill>
                  <a:srgbClr val="FFFF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ลดอัตราเร็วลงในอัตรา</a:t>
            </a:r>
            <a:r>
              <a:rPr lang="th-TH" sz="3200" dirty="0">
                <a:solidFill>
                  <a:srgbClr val="FFFF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เท่าไร </a:t>
            </a:r>
            <a:endParaRPr lang="th-TH" sz="3200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9378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683568" y="195486"/>
            <a:ext cx="77768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6. ชายคนหนึ่งขับรถด้วย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ความเร็ว 72</a:t>
            </a:r>
            <a:r>
              <a:rPr lang="th-TH" i="1" dirty="0">
                <a:solidFill>
                  <a:srgbClr val="FFC000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km/</a:t>
            </a:r>
            <a:r>
              <a:rPr lang="en-US" i="1" dirty="0" err="1">
                <a:solidFill>
                  <a:srgbClr val="FFC000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hr</a:t>
            </a:r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 </a:t>
            </a:r>
            <a:r>
              <a:rPr lang="th-TH" sz="3600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เมื่อผ่านด่านตรวจไปได้ 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10 วินาที  </a:t>
            </a:r>
            <a:r>
              <a:rPr lang="th-TH" sz="3600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ตำรวจจึงออกรถไล่กวด</a:t>
            </a:r>
            <a:r>
              <a:rPr lang="en-US" sz="3600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 </a:t>
            </a:r>
            <a:r>
              <a:rPr lang="th-TH" sz="3600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และ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ตามทันใน</a:t>
            </a:r>
            <a:r>
              <a:rPr lang="th-TH" sz="3600" dirty="0">
                <a:solidFill>
                  <a:srgbClr val="FFC000"/>
                </a:solidFill>
                <a:ea typeface="Angsana New" panose="02020603050405020304" pitchFamily="18" charset="-34"/>
                <a:cs typeface="LilyUPC" panose="020B0604020202020204" pitchFamily="34" charset="-34"/>
              </a:rPr>
              <a:t>เวลา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2 นาที </a:t>
            </a:r>
            <a:r>
              <a:rPr lang="th-TH" sz="3600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ตำรวจต้องเร่งเครื่องยนต์ด้วย  </a:t>
            </a:r>
            <a:r>
              <a:rPr lang="th-TH" sz="3600" i="1" dirty="0">
                <a:solidFill>
                  <a:srgbClr val="00FF99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ความเร่งคงที่</a:t>
            </a:r>
            <a:r>
              <a:rPr lang="th-TH" sz="3600" dirty="0">
                <a:solidFill>
                  <a:srgbClr val="00FF99"/>
                </a:solidFill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เท่าไร </a:t>
            </a:r>
            <a:endParaRPr lang="th-TH" sz="3600" dirty="0">
              <a:solidFill>
                <a:srgbClr val="00FF99"/>
              </a:solidFill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26718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TM04033921[[fn=ดามาสก์]]</Template>
  <TotalTime>4016</TotalTime>
  <Words>581</Words>
  <Application>Microsoft Office PowerPoint</Application>
  <PresentationFormat>นำเสนอทางหน้าจอ (16:9)</PresentationFormat>
  <Paragraphs>78</Paragraphs>
  <Slides>13</Slides>
  <Notes>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2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26" baseType="lpstr">
      <vt:lpstr>Angsana New</vt:lpstr>
      <vt:lpstr>AngsanaNew</vt:lpstr>
      <vt:lpstr>Arial</vt:lpstr>
      <vt:lpstr>Bookman Old Style</vt:lpstr>
      <vt:lpstr>Calibri</vt:lpstr>
      <vt:lpstr>Cordia New</vt:lpstr>
      <vt:lpstr>LilyUPC</vt:lpstr>
      <vt:lpstr>Rockwell</vt:lpstr>
      <vt:lpstr>Times New Roman</vt:lpstr>
      <vt:lpstr>Vani</vt:lpstr>
      <vt:lpstr>Damask</vt:lpstr>
      <vt:lpstr>Visio</vt:lpstr>
      <vt:lpstr>Equation</vt:lpstr>
      <vt:lpstr>อาจารย์ผู้สอน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calenatt</dc:creator>
  <cp:lastModifiedBy>OFFAE201</cp:lastModifiedBy>
  <cp:revision>583</cp:revision>
  <dcterms:created xsi:type="dcterms:W3CDTF">2014-05-24T03:45:04Z</dcterms:created>
  <dcterms:modified xsi:type="dcterms:W3CDTF">2020-06-27T09:53:08Z</dcterms:modified>
</cp:coreProperties>
</file>