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799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8000" y="105714"/>
            <a:ext cx="8927973" cy="4724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57150"/>
            <a:ext cx="3635502" cy="935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59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8000" y="105714"/>
            <a:ext cx="8927973" cy="47242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2420" y="104140"/>
            <a:ext cx="8519159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2284" y="1668779"/>
            <a:ext cx="7139431" cy="1474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79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jpg"/><Relationship Id="rId10" Type="http://schemas.openxmlformats.org/officeDocument/2006/relationships/image" Target="../media/image1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jpg"/><Relationship Id="rId7" Type="http://schemas.openxmlformats.org/officeDocument/2006/relationships/image" Target="../media/image31.jpg"/><Relationship Id="rId8" Type="http://schemas.openxmlformats.org/officeDocument/2006/relationships/image" Target="../media/image3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jpg"/><Relationship Id="rId8" Type="http://schemas.openxmlformats.org/officeDocument/2006/relationships/image" Target="../media/image39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jpg"/><Relationship Id="rId5" Type="http://schemas.openxmlformats.org/officeDocument/2006/relationships/image" Target="../media/image61.png"/><Relationship Id="rId6" Type="http://schemas.openxmlformats.org/officeDocument/2006/relationships/image" Target="../media/image62.jpg"/><Relationship Id="rId7" Type="http://schemas.openxmlformats.org/officeDocument/2006/relationships/image" Target="../media/image63.jpg"/><Relationship Id="rId8" Type="http://schemas.openxmlformats.org/officeDocument/2006/relationships/image" Target="../media/image64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7150"/>
            <a:ext cx="3635502" cy="935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6" name="object 6"/>
          <p:cNvSpPr/>
          <p:nvPr/>
        </p:nvSpPr>
        <p:spPr>
          <a:xfrm>
            <a:off x="119634" y="1529333"/>
            <a:ext cx="2136648" cy="5608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5343" y="1485138"/>
            <a:ext cx="2286762" cy="722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79514" y="1569592"/>
            <a:ext cx="2016760" cy="440690"/>
          </a:xfrm>
          <a:custGeom>
            <a:avLst/>
            <a:gdLst/>
            <a:ahLst/>
            <a:cxnLst/>
            <a:rect l="l" t="t" r="r" b="b"/>
            <a:pathLst>
              <a:path w="2016760" h="440689">
                <a:moveTo>
                  <a:pt x="1942782" y="0"/>
                </a:moveTo>
                <a:lnTo>
                  <a:pt x="70823" y="44"/>
                </a:lnTo>
                <a:lnTo>
                  <a:pt x="31122" y="13396"/>
                </a:lnTo>
                <a:lnTo>
                  <a:pt x="5532" y="45405"/>
                </a:lnTo>
                <a:lnTo>
                  <a:pt x="0" y="73406"/>
                </a:lnTo>
                <a:lnTo>
                  <a:pt x="44" y="369598"/>
                </a:lnTo>
                <a:lnTo>
                  <a:pt x="13385" y="409293"/>
                </a:lnTo>
                <a:lnTo>
                  <a:pt x="45383" y="434897"/>
                </a:lnTo>
                <a:lnTo>
                  <a:pt x="73393" y="440436"/>
                </a:lnTo>
                <a:lnTo>
                  <a:pt x="1945369" y="440391"/>
                </a:lnTo>
                <a:lnTo>
                  <a:pt x="1985106" y="427036"/>
                </a:lnTo>
                <a:lnTo>
                  <a:pt x="2010668" y="395028"/>
                </a:lnTo>
                <a:lnTo>
                  <a:pt x="2016188" y="367030"/>
                </a:lnTo>
                <a:lnTo>
                  <a:pt x="2016144" y="70827"/>
                </a:lnTo>
                <a:lnTo>
                  <a:pt x="2002823" y="31137"/>
                </a:lnTo>
                <a:lnTo>
                  <a:pt x="1970834" y="5537"/>
                </a:lnTo>
                <a:lnTo>
                  <a:pt x="194278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79514" y="1569592"/>
            <a:ext cx="2016760" cy="440690"/>
          </a:xfrm>
          <a:custGeom>
            <a:avLst/>
            <a:gdLst/>
            <a:ahLst/>
            <a:cxnLst/>
            <a:rect l="l" t="t" r="r" b="b"/>
            <a:pathLst>
              <a:path w="2016760" h="440689">
                <a:moveTo>
                  <a:pt x="0" y="73406"/>
                </a:moveTo>
                <a:lnTo>
                  <a:pt x="12033" y="33125"/>
                </a:lnTo>
                <a:lnTo>
                  <a:pt x="43157" y="6502"/>
                </a:lnTo>
                <a:lnTo>
                  <a:pt x="1942782" y="0"/>
                </a:lnTo>
                <a:lnTo>
                  <a:pt x="1957298" y="1430"/>
                </a:lnTo>
                <a:lnTo>
                  <a:pt x="1993870" y="20668"/>
                </a:lnTo>
                <a:lnTo>
                  <a:pt x="2014234" y="56494"/>
                </a:lnTo>
                <a:lnTo>
                  <a:pt x="2016188" y="367030"/>
                </a:lnTo>
                <a:lnTo>
                  <a:pt x="2014762" y="381510"/>
                </a:lnTo>
                <a:lnTo>
                  <a:pt x="1995566" y="418069"/>
                </a:lnTo>
                <a:lnTo>
                  <a:pt x="1959734" y="438474"/>
                </a:lnTo>
                <a:lnTo>
                  <a:pt x="73393" y="440436"/>
                </a:lnTo>
                <a:lnTo>
                  <a:pt x="58905" y="439005"/>
                </a:lnTo>
                <a:lnTo>
                  <a:pt x="22347" y="419764"/>
                </a:lnTo>
                <a:lnTo>
                  <a:pt x="1957" y="383933"/>
                </a:lnTo>
                <a:lnTo>
                  <a:pt x="0" y="7340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4523994" y="712469"/>
            <a:ext cx="120396" cy="4152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4583810" y="733298"/>
            <a:ext cx="0" cy="4070985"/>
          </a:xfrm>
          <a:custGeom>
            <a:avLst/>
            <a:gdLst/>
            <a:ahLst/>
            <a:cxnLst/>
            <a:rect l="l" t="t" r="r" b="b"/>
            <a:pathLst>
              <a:path w="0" h="4070985">
                <a:moveTo>
                  <a:pt x="0" y="0"/>
                </a:moveTo>
                <a:lnTo>
                  <a:pt x="0" y="4070705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24968" y="2099310"/>
            <a:ext cx="1943100" cy="582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70687" y="2086355"/>
            <a:ext cx="1995677" cy="7223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85267" y="2139670"/>
            <a:ext cx="1823085" cy="462280"/>
          </a:xfrm>
          <a:custGeom>
            <a:avLst/>
            <a:gdLst/>
            <a:ahLst/>
            <a:cxnLst/>
            <a:rect l="l" t="t" r="r" b="b"/>
            <a:pathLst>
              <a:path w="1823085" h="462280">
                <a:moveTo>
                  <a:pt x="0" y="461670"/>
                </a:moveTo>
                <a:lnTo>
                  <a:pt x="1822958" y="461670"/>
                </a:lnTo>
                <a:lnTo>
                  <a:pt x="1822958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85267" y="2139670"/>
            <a:ext cx="1823085" cy="462280"/>
          </a:xfrm>
          <a:custGeom>
            <a:avLst/>
            <a:gdLst/>
            <a:ahLst/>
            <a:cxnLst/>
            <a:rect l="l" t="t" r="r" b="b"/>
            <a:pathLst>
              <a:path w="1823085" h="462280">
                <a:moveTo>
                  <a:pt x="0" y="461670"/>
                </a:moveTo>
                <a:lnTo>
                  <a:pt x="1822958" y="461670"/>
                </a:lnTo>
                <a:lnTo>
                  <a:pt x="1822958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689094" y="1131824"/>
            <a:ext cx="2790190" cy="158978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689094" y="3144418"/>
            <a:ext cx="2790190" cy="155371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464178" y="2975991"/>
            <a:ext cx="278130" cy="0"/>
          </a:xfrm>
          <a:custGeom>
            <a:avLst/>
            <a:gdLst/>
            <a:ahLst/>
            <a:cxnLst/>
            <a:rect l="l" t="t" r="r" b="b"/>
            <a:pathLst>
              <a:path w="278129" h="0">
                <a:moveTo>
                  <a:pt x="0" y="0"/>
                </a:moveTo>
                <a:lnTo>
                  <a:pt x="278129" y="0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33934" y="148335"/>
            <a:ext cx="3517265" cy="3432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75565" indent="-38735">
              <a:lnSpc>
                <a:spcPct val="100000"/>
              </a:lnSpc>
              <a:spcBef>
                <a:spcPts val="439"/>
              </a:spcBef>
            </a:pPr>
            <a:r>
              <a:rPr dirty="0" sz="2400" spc="-50" u="sng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10" u="sng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155" u="sng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 u="sng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5" u="sng">
                <a:solidFill>
                  <a:srgbClr val="FFFFFF"/>
                </a:solidFill>
                <a:latin typeface="Microsoft Sans Serif"/>
                <a:cs typeface="Microsoft Sans Serif"/>
              </a:rPr>
              <a:t>ณ</a:t>
            </a:r>
            <a:r>
              <a:rPr dirty="0" sz="2400" spc="65" u="sng">
                <a:solidFill>
                  <a:srgbClr val="FFFFFF"/>
                </a:solidFill>
                <a:latin typeface="Microsoft Sans Serif"/>
                <a:cs typeface="Microsoft Sans Serif"/>
              </a:rPr>
              <a:t>ิ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u="sng">
                <a:solidFill>
                  <a:srgbClr val="FFFFFF"/>
                </a:solidFill>
                <a:latin typeface="Microsoft Sans Serif"/>
                <a:cs typeface="Microsoft Sans Serif"/>
              </a:rPr>
              <a:t>ศ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100" u="sng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์</a:t>
            </a:r>
            <a:endParaRPr baseline="-12731" sz="3600">
              <a:latin typeface="Microsoft Sans Serif"/>
              <a:cs typeface="Microsoft Sans Serif"/>
            </a:endParaRPr>
          </a:p>
          <a:p>
            <a:pPr marL="75565">
              <a:lnSpc>
                <a:spcPct val="100000"/>
              </a:lnSpc>
              <a:spcBef>
                <a:spcPts val="730"/>
              </a:spcBef>
            </a:pP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2400">
              <a:latin typeface="Microsoft Sans Serif"/>
              <a:cs typeface="Microsoft Sans Serif"/>
            </a:endParaRPr>
          </a:p>
          <a:p>
            <a:pPr marL="85090">
              <a:lnSpc>
                <a:spcPct val="100000"/>
              </a:lnSpc>
              <a:spcBef>
                <a:spcPts val="1660"/>
              </a:spcBef>
            </a:pPr>
            <a:r>
              <a:rPr dirty="0" sz="2400" spc="-24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sz="2400" spc="14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dirty="0" sz="2400" spc="13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145">
                <a:solidFill>
                  <a:srgbClr val="FFFFFF"/>
                </a:solidFill>
                <a:latin typeface="Cambria Math"/>
                <a:cs typeface="Cambria Math"/>
              </a:rPr>
              <a:t>𝒎�</a:t>
            </a:r>
            <a:r>
              <a:rPr dirty="0" sz="2400" spc="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+ 𝒄</a:t>
            </a:r>
            <a:endParaRPr sz="2400">
              <a:latin typeface="Cambria Math"/>
              <a:cs typeface="Cambria Math"/>
            </a:endParaRPr>
          </a:p>
          <a:p>
            <a:pPr marL="42545">
              <a:lnSpc>
                <a:spcPct val="100000"/>
              </a:lnSpc>
              <a:spcBef>
                <a:spcPts val="2000"/>
              </a:spcBef>
              <a:tabLst>
                <a:tab pos="1729105" algn="l"/>
              </a:tabLst>
            </a:pPr>
            <a:r>
              <a:rPr dirty="0" sz="2400" spc="-36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อควำม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151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741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	หำจำก</a:t>
            </a:r>
            <a:r>
              <a:rPr dirty="0" sz="2400" spc="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dirty="0" sz="2400" spc="1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dirty="0" sz="2400" spc="13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44444" sz="2625">
                <a:solidFill>
                  <a:srgbClr val="FFFFFF"/>
                </a:solidFill>
                <a:latin typeface="Cambria Math"/>
                <a:cs typeface="Cambria Math"/>
              </a:rPr>
              <a:t>∆</a:t>
            </a:r>
            <a:r>
              <a:rPr dirty="0" baseline="44444" sz="2625" spc="-104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baseline="44444" sz="2625">
              <a:latin typeface="Cambria Math"/>
              <a:cs typeface="Cambria Math"/>
            </a:endParaRPr>
          </a:p>
          <a:p>
            <a:pPr marL="42545">
              <a:lnSpc>
                <a:spcPct val="100000"/>
              </a:lnSpc>
              <a:spcBef>
                <a:spcPts val="455"/>
              </a:spcBef>
              <a:tabLst>
                <a:tab pos="732790" algn="l"/>
                <a:tab pos="1991995" algn="l"/>
              </a:tabLst>
            </a:pPr>
            <a:r>
              <a:rPr dirty="0" sz="2400" spc="-185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r>
              <a:rPr dirty="0" sz="24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28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	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110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ดแก</a:t>
            </a:r>
            <a:r>
              <a:rPr dirty="0" sz="2400" spc="-53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	</a:t>
            </a:r>
            <a:r>
              <a:rPr dirty="0" sz="2400" spc="-6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2127" y="3836161"/>
            <a:ext cx="4125595" cy="467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260">
                <a:solidFill>
                  <a:srgbClr val="FFFFFF"/>
                </a:solidFill>
                <a:latin typeface="Microsoft Sans Serif"/>
                <a:cs typeface="Microsoft Sans Serif"/>
              </a:rPr>
              <a:t>***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40" u="sng">
                <a:solidFill>
                  <a:srgbClr val="FF0000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75" u="sng">
                <a:solidFill>
                  <a:srgbClr val="FF0000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 u="sng">
                <a:solidFill>
                  <a:srgbClr val="FF0000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40" u="sng">
                <a:solidFill>
                  <a:srgbClr val="FF0000"/>
                </a:solidFill>
                <a:latin typeface="Microsoft Sans Serif"/>
                <a:cs typeface="Microsoft Sans Serif"/>
              </a:rPr>
              <a:t>นคง</a:t>
            </a:r>
            <a:r>
              <a:rPr dirty="0" sz="2400" spc="-70" u="sng">
                <a:solidFill>
                  <a:srgbClr val="FF0000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u="sng">
                <a:solidFill>
                  <a:srgbClr val="FF0000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5" u="sng">
                <a:solidFill>
                  <a:srgbClr val="FF0000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260" u="sng">
                <a:solidFill>
                  <a:srgbClr val="FF0000"/>
                </a:solidFill>
                <a:latin typeface="Microsoft Sans Serif"/>
                <a:cs typeface="Microsoft Sans Serif"/>
              </a:rPr>
              <a:t>***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68088" y="739647"/>
            <a:ext cx="4051300" cy="4546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140">
                <a:solidFill>
                  <a:srgbClr val="FFFFFF"/>
                </a:solidFill>
                <a:latin typeface="Microsoft Sans Serif"/>
                <a:cs typeface="Microsoft Sans Serif"/>
              </a:rPr>
              <a:t>ข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180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15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95">
                <a:solidFill>
                  <a:srgbClr val="FFFFFF"/>
                </a:solidFill>
                <a:latin typeface="Lucida Sans Unicode"/>
                <a:cs typeface="Lucida Sans Unicode"/>
              </a:rPr>
              <a:t>x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540">
                <a:solidFill>
                  <a:srgbClr val="FFFFFF"/>
                </a:solidFill>
                <a:latin typeface="Lucida Sans Unicode"/>
                <a:cs typeface="Lucida Sans Unicode"/>
              </a:rPr>
              <a:t>m=</a:t>
            </a:r>
            <a:r>
              <a:rPr dirty="0" sz="2400" spc="-110">
                <a:solidFill>
                  <a:srgbClr val="FFFFFF"/>
                </a:solidFill>
                <a:latin typeface="Lucida Sans Unicode"/>
                <a:cs typeface="Lucida Sans Unicode"/>
              </a:rPr>
              <a:t>0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62932" y="2725673"/>
            <a:ext cx="3227705" cy="852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140">
                <a:solidFill>
                  <a:srgbClr val="FFFFFF"/>
                </a:solidFill>
                <a:latin typeface="Microsoft Sans Serif"/>
                <a:cs typeface="Microsoft Sans Serif"/>
              </a:rPr>
              <a:t>ข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180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15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6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endParaRPr sz="2400">
              <a:latin typeface="Lucida Sans Unicode"/>
              <a:cs typeface="Lucida Sans Unicode"/>
            </a:endParaRPr>
          </a:p>
          <a:p>
            <a:pPr marL="1245235">
              <a:lnSpc>
                <a:spcPct val="100000"/>
              </a:lnSpc>
              <a:spcBef>
                <a:spcPts val="750"/>
              </a:spcBef>
            </a:pPr>
            <a:r>
              <a:rPr dirty="0" sz="2000" spc="-75">
                <a:latin typeface="Microsoft Sans Serif"/>
                <a:cs typeface="Microsoft Sans Serif"/>
              </a:rPr>
              <a:t>(</a:t>
            </a:r>
            <a:r>
              <a:rPr dirty="0" sz="2000" spc="-455">
                <a:latin typeface="Lucida Sans Unicode"/>
                <a:cs typeface="Lucida Sans Unicode"/>
              </a:rPr>
              <a:t>m=</a:t>
            </a:r>
            <a:r>
              <a:rPr dirty="0" sz="2000" spc="-85">
                <a:latin typeface="Microsoft Sans Serif"/>
                <a:cs typeface="Microsoft Sans Serif"/>
              </a:rPr>
              <a:t>ห</a:t>
            </a:r>
            <a:r>
              <a:rPr dirty="0" sz="2000" spc="5">
                <a:latin typeface="Microsoft Sans Serif"/>
                <a:cs typeface="Microsoft Sans Serif"/>
              </a:rPr>
              <a:t>ำ</a:t>
            </a:r>
            <a:r>
              <a:rPr dirty="0" sz="2000" spc="-35">
                <a:latin typeface="Microsoft Sans Serif"/>
                <a:cs typeface="Microsoft Sans Serif"/>
              </a:rPr>
              <a:t>ค</a:t>
            </a:r>
            <a:r>
              <a:rPr dirty="0" baseline="-12500" sz="3000" spc="-7">
                <a:latin typeface="Microsoft Sans Serif"/>
                <a:cs typeface="Microsoft Sans Serif"/>
              </a:rPr>
              <a:t>่</a:t>
            </a:r>
            <a:r>
              <a:rPr dirty="0" sz="2000" spc="5">
                <a:latin typeface="Microsoft Sans Serif"/>
                <a:cs typeface="Microsoft Sans Serif"/>
              </a:rPr>
              <a:t>ำ</a:t>
            </a:r>
            <a:r>
              <a:rPr dirty="0" sz="2000" spc="-310">
                <a:latin typeface="Microsoft Sans Serif"/>
                <a:cs typeface="Microsoft Sans Serif"/>
              </a:rPr>
              <a:t>ไ</a:t>
            </a:r>
            <a:r>
              <a:rPr dirty="0" sz="2000" spc="-180">
                <a:latin typeface="Microsoft Sans Serif"/>
                <a:cs typeface="Microsoft Sans Serif"/>
              </a:rPr>
              <a:t>ม</a:t>
            </a:r>
            <a:r>
              <a:rPr dirty="0" baseline="-12500" sz="3000" spc="150">
                <a:latin typeface="Microsoft Sans Serif"/>
                <a:cs typeface="Microsoft Sans Serif"/>
              </a:rPr>
              <a:t>่</a:t>
            </a:r>
            <a:r>
              <a:rPr dirty="0" sz="2000" spc="-310">
                <a:latin typeface="Microsoft Sans Serif"/>
                <a:cs typeface="Microsoft Sans Serif"/>
              </a:rPr>
              <a:t>ไ</a:t>
            </a:r>
            <a:r>
              <a:rPr dirty="0" sz="2000" spc="-35">
                <a:latin typeface="Microsoft Sans Serif"/>
                <a:cs typeface="Microsoft Sans Serif"/>
              </a:rPr>
              <a:t>ด</a:t>
            </a:r>
            <a:r>
              <a:rPr dirty="0" baseline="-12500" sz="3000" spc="37">
                <a:latin typeface="Microsoft Sans Serif"/>
                <a:cs typeface="Microsoft Sans Serif"/>
              </a:rPr>
              <a:t>้</a:t>
            </a:r>
            <a:r>
              <a:rPr dirty="0" sz="2000" spc="-75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56178" y="2994151"/>
            <a:ext cx="290195" cy="284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50">
                <a:solidFill>
                  <a:srgbClr val="FFFFFF"/>
                </a:solidFill>
                <a:latin typeface="Cambria Math"/>
                <a:cs typeface="Cambria Math"/>
              </a:rPr>
              <a:t>∆</a:t>
            </a:r>
            <a:r>
              <a:rPr dirty="0" sz="1750" spc="-195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sz="175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89094" y="3144316"/>
            <a:ext cx="2790190" cy="14053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7150"/>
            <a:ext cx="3635502" cy="935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119634" y="1529333"/>
            <a:ext cx="2136648" cy="5608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5343" y="1485138"/>
            <a:ext cx="2286762" cy="722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79514" y="1569592"/>
            <a:ext cx="2016760" cy="440690"/>
          </a:xfrm>
          <a:custGeom>
            <a:avLst/>
            <a:gdLst/>
            <a:ahLst/>
            <a:cxnLst/>
            <a:rect l="l" t="t" r="r" b="b"/>
            <a:pathLst>
              <a:path w="2016760" h="440689">
                <a:moveTo>
                  <a:pt x="1942782" y="0"/>
                </a:moveTo>
                <a:lnTo>
                  <a:pt x="70823" y="44"/>
                </a:lnTo>
                <a:lnTo>
                  <a:pt x="31122" y="13396"/>
                </a:lnTo>
                <a:lnTo>
                  <a:pt x="5532" y="45405"/>
                </a:lnTo>
                <a:lnTo>
                  <a:pt x="0" y="73406"/>
                </a:lnTo>
                <a:lnTo>
                  <a:pt x="44" y="369598"/>
                </a:lnTo>
                <a:lnTo>
                  <a:pt x="13385" y="409293"/>
                </a:lnTo>
                <a:lnTo>
                  <a:pt x="45383" y="434897"/>
                </a:lnTo>
                <a:lnTo>
                  <a:pt x="73393" y="440436"/>
                </a:lnTo>
                <a:lnTo>
                  <a:pt x="1945369" y="440391"/>
                </a:lnTo>
                <a:lnTo>
                  <a:pt x="1985106" y="427036"/>
                </a:lnTo>
                <a:lnTo>
                  <a:pt x="2010668" y="395028"/>
                </a:lnTo>
                <a:lnTo>
                  <a:pt x="2016188" y="367030"/>
                </a:lnTo>
                <a:lnTo>
                  <a:pt x="2016144" y="70827"/>
                </a:lnTo>
                <a:lnTo>
                  <a:pt x="2002823" y="31137"/>
                </a:lnTo>
                <a:lnTo>
                  <a:pt x="1970834" y="5537"/>
                </a:lnTo>
                <a:lnTo>
                  <a:pt x="194278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79514" y="1569592"/>
            <a:ext cx="2016760" cy="440690"/>
          </a:xfrm>
          <a:custGeom>
            <a:avLst/>
            <a:gdLst/>
            <a:ahLst/>
            <a:cxnLst/>
            <a:rect l="l" t="t" r="r" b="b"/>
            <a:pathLst>
              <a:path w="2016760" h="440689">
                <a:moveTo>
                  <a:pt x="0" y="73406"/>
                </a:moveTo>
                <a:lnTo>
                  <a:pt x="12033" y="33125"/>
                </a:lnTo>
                <a:lnTo>
                  <a:pt x="43157" y="6502"/>
                </a:lnTo>
                <a:lnTo>
                  <a:pt x="1942782" y="0"/>
                </a:lnTo>
                <a:lnTo>
                  <a:pt x="1957298" y="1430"/>
                </a:lnTo>
                <a:lnTo>
                  <a:pt x="1993870" y="20668"/>
                </a:lnTo>
                <a:lnTo>
                  <a:pt x="2014234" y="56494"/>
                </a:lnTo>
                <a:lnTo>
                  <a:pt x="2016188" y="367030"/>
                </a:lnTo>
                <a:lnTo>
                  <a:pt x="2014762" y="381510"/>
                </a:lnTo>
                <a:lnTo>
                  <a:pt x="1995566" y="418069"/>
                </a:lnTo>
                <a:lnTo>
                  <a:pt x="1959734" y="438474"/>
                </a:lnTo>
                <a:lnTo>
                  <a:pt x="73393" y="440436"/>
                </a:lnTo>
                <a:lnTo>
                  <a:pt x="58905" y="439005"/>
                </a:lnTo>
                <a:lnTo>
                  <a:pt x="22347" y="419764"/>
                </a:lnTo>
                <a:lnTo>
                  <a:pt x="1957" y="383933"/>
                </a:lnTo>
                <a:lnTo>
                  <a:pt x="0" y="7340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4523994" y="712469"/>
            <a:ext cx="120396" cy="41529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583810" y="733298"/>
            <a:ext cx="0" cy="4070985"/>
          </a:xfrm>
          <a:custGeom>
            <a:avLst/>
            <a:gdLst/>
            <a:ahLst/>
            <a:cxnLst/>
            <a:rect l="l" t="t" r="r" b="b"/>
            <a:pathLst>
              <a:path w="0" h="4070985">
                <a:moveTo>
                  <a:pt x="0" y="0"/>
                </a:moveTo>
                <a:lnTo>
                  <a:pt x="0" y="4070705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24968" y="2099310"/>
            <a:ext cx="1943100" cy="58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70687" y="2086355"/>
            <a:ext cx="1995677" cy="7223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85267" y="2139670"/>
            <a:ext cx="1823085" cy="462280"/>
          </a:xfrm>
          <a:custGeom>
            <a:avLst/>
            <a:gdLst/>
            <a:ahLst/>
            <a:cxnLst/>
            <a:rect l="l" t="t" r="r" b="b"/>
            <a:pathLst>
              <a:path w="1823085" h="462280">
                <a:moveTo>
                  <a:pt x="0" y="461670"/>
                </a:moveTo>
                <a:lnTo>
                  <a:pt x="1822958" y="461670"/>
                </a:lnTo>
                <a:lnTo>
                  <a:pt x="1822958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85267" y="2139670"/>
            <a:ext cx="1823085" cy="462280"/>
          </a:xfrm>
          <a:custGeom>
            <a:avLst/>
            <a:gdLst/>
            <a:ahLst/>
            <a:cxnLst/>
            <a:rect l="l" t="t" r="r" b="b"/>
            <a:pathLst>
              <a:path w="1823085" h="462280">
                <a:moveTo>
                  <a:pt x="0" y="461670"/>
                </a:moveTo>
                <a:lnTo>
                  <a:pt x="1822958" y="461670"/>
                </a:lnTo>
                <a:lnTo>
                  <a:pt x="1822958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662932" y="2725420"/>
            <a:ext cx="4087495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กรำฟ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70">
                <a:solidFill>
                  <a:srgbClr val="FFFFFF"/>
                </a:solidFill>
                <a:latin typeface="Microsoft Sans Serif"/>
                <a:cs typeface="Microsoft Sans Serif"/>
              </a:rPr>
              <a:t>ป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3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นลบ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36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70">
                <a:solidFill>
                  <a:srgbClr val="FFFFFF"/>
                </a:solidFill>
                <a:latin typeface="Microsoft Sans Serif"/>
                <a:cs typeface="Microsoft Sans Serif"/>
              </a:rPr>
              <a:t>ป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3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5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56178" y="2994151"/>
            <a:ext cx="290195" cy="284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50">
                <a:solidFill>
                  <a:srgbClr val="FFFFFF"/>
                </a:solidFill>
                <a:latin typeface="Cambria Math"/>
                <a:cs typeface="Cambria Math"/>
              </a:rPr>
              <a:t>∆</a:t>
            </a:r>
            <a:r>
              <a:rPr dirty="0" sz="1750" spc="-195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464178" y="2975991"/>
            <a:ext cx="278130" cy="0"/>
          </a:xfrm>
          <a:custGeom>
            <a:avLst/>
            <a:gdLst/>
            <a:ahLst/>
            <a:cxnLst/>
            <a:rect l="l" t="t" r="r" b="b"/>
            <a:pathLst>
              <a:path w="278129" h="0">
                <a:moveTo>
                  <a:pt x="0" y="0"/>
                </a:moveTo>
                <a:lnTo>
                  <a:pt x="278129" y="0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33934" y="148335"/>
            <a:ext cx="3517265" cy="3432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75565" indent="-38735">
              <a:lnSpc>
                <a:spcPct val="100000"/>
              </a:lnSpc>
              <a:spcBef>
                <a:spcPts val="439"/>
              </a:spcBef>
            </a:pPr>
            <a:r>
              <a:rPr dirty="0" sz="2400" spc="-50" u="sng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10" u="sng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155" u="sng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 u="sng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5" u="sng">
                <a:solidFill>
                  <a:srgbClr val="FFFFFF"/>
                </a:solidFill>
                <a:latin typeface="Microsoft Sans Serif"/>
                <a:cs typeface="Microsoft Sans Serif"/>
              </a:rPr>
              <a:t>ณ</a:t>
            </a:r>
            <a:r>
              <a:rPr dirty="0" sz="2400" spc="65" u="sng">
                <a:solidFill>
                  <a:srgbClr val="FFFFFF"/>
                </a:solidFill>
                <a:latin typeface="Microsoft Sans Serif"/>
                <a:cs typeface="Microsoft Sans Serif"/>
              </a:rPr>
              <a:t>ิ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u="sng">
                <a:solidFill>
                  <a:srgbClr val="FFFFFF"/>
                </a:solidFill>
                <a:latin typeface="Microsoft Sans Serif"/>
                <a:cs typeface="Microsoft Sans Serif"/>
              </a:rPr>
              <a:t>ศ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100" u="sng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์</a:t>
            </a:r>
            <a:endParaRPr baseline="-12731" sz="3600">
              <a:latin typeface="Microsoft Sans Serif"/>
              <a:cs typeface="Microsoft Sans Serif"/>
            </a:endParaRPr>
          </a:p>
          <a:p>
            <a:pPr marL="75565">
              <a:lnSpc>
                <a:spcPct val="100000"/>
              </a:lnSpc>
              <a:spcBef>
                <a:spcPts val="730"/>
              </a:spcBef>
            </a:pP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2400">
              <a:latin typeface="Microsoft Sans Serif"/>
              <a:cs typeface="Microsoft Sans Serif"/>
            </a:endParaRPr>
          </a:p>
          <a:p>
            <a:pPr marL="85090">
              <a:lnSpc>
                <a:spcPct val="100000"/>
              </a:lnSpc>
              <a:spcBef>
                <a:spcPts val="1660"/>
              </a:spcBef>
            </a:pPr>
            <a:r>
              <a:rPr dirty="0" sz="2400" spc="-24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sz="2400" spc="14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dirty="0" sz="2400" spc="13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145">
                <a:solidFill>
                  <a:srgbClr val="FFFFFF"/>
                </a:solidFill>
                <a:latin typeface="Cambria Math"/>
                <a:cs typeface="Cambria Math"/>
              </a:rPr>
              <a:t>𝒎�</a:t>
            </a:r>
            <a:r>
              <a:rPr dirty="0" sz="2400" spc="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+ 𝒄</a:t>
            </a:r>
            <a:endParaRPr sz="2400">
              <a:latin typeface="Cambria Math"/>
              <a:cs typeface="Cambria Math"/>
            </a:endParaRPr>
          </a:p>
          <a:p>
            <a:pPr marL="42545">
              <a:lnSpc>
                <a:spcPct val="100000"/>
              </a:lnSpc>
              <a:spcBef>
                <a:spcPts val="2000"/>
              </a:spcBef>
              <a:tabLst>
                <a:tab pos="1729105" algn="l"/>
              </a:tabLst>
            </a:pPr>
            <a:r>
              <a:rPr dirty="0" sz="2400" spc="-36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อควำม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151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741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	หำจำก</a:t>
            </a:r>
            <a:r>
              <a:rPr dirty="0" sz="2400" spc="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dirty="0" sz="2400" spc="1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dirty="0" sz="2400" spc="13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44444" sz="2625">
                <a:solidFill>
                  <a:srgbClr val="FFFFFF"/>
                </a:solidFill>
                <a:latin typeface="Cambria Math"/>
                <a:cs typeface="Cambria Math"/>
              </a:rPr>
              <a:t>∆</a:t>
            </a:r>
            <a:r>
              <a:rPr dirty="0" baseline="44444" sz="2625" spc="-104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baseline="44444" sz="2625">
              <a:latin typeface="Cambria Math"/>
              <a:cs typeface="Cambria Math"/>
            </a:endParaRPr>
          </a:p>
          <a:p>
            <a:pPr marL="42545">
              <a:lnSpc>
                <a:spcPct val="100000"/>
              </a:lnSpc>
              <a:spcBef>
                <a:spcPts val="455"/>
              </a:spcBef>
              <a:tabLst>
                <a:tab pos="732790" algn="l"/>
                <a:tab pos="1991995" algn="l"/>
              </a:tabLst>
            </a:pPr>
            <a:r>
              <a:rPr dirty="0" sz="2400" spc="-185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r>
              <a:rPr dirty="0" sz="24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28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	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110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ดแก</a:t>
            </a:r>
            <a:r>
              <a:rPr dirty="0" sz="2400" spc="-53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	</a:t>
            </a:r>
            <a:r>
              <a:rPr dirty="0" sz="2400" spc="-6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68088" y="739394"/>
            <a:ext cx="4224655" cy="38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กรำฟ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70">
                <a:solidFill>
                  <a:srgbClr val="FFFFFF"/>
                </a:solidFill>
                <a:latin typeface="Microsoft Sans Serif"/>
                <a:cs typeface="Microsoft Sans Serif"/>
              </a:rPr>
              <a:t>ป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3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7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บว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36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70">
                <a:solidFill>
                  <a:srgbClr val="FFFFFF"/>
                </a:solidFill>
                <a:latin typeface="Microsoft Sans Serif"/>
                <a:cs typeface="Microsoft Sans Serif"/>
              </a:rPr>
              <a:t>ป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3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5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145">
                <a:solidFill>
                  <a:srgbClr val="FFFFFF"/>
                </a:solidFill>
                <a:latin typeface="Microsoft Sans Serif"/>
                <a:cs typeface="Microsoft Sans Serif"/>
              </a:rPr>
              <a:t>+)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689094" y="1141602"/>
            <a:ext cx="2774061" cy="14597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262127" y="3836161"/>
            <a:ext cx="4125595" cy="467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260">
                <a:solidFill>
                  <a:srgbClr val="FFFFFF"/>
                </a:solidFill>
                <a:latin typeface="Microsoft Sans Serif"/>
                <a:cs typeface="Microsoft Sans Serif"/>
              </a:rPr>
              <a:t>***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40" u="sng">
                <a:solidFill>
                  <a:srgbClr val="FF0000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75" u="sng">
                <a:solidFill>
                  <a:srgbClr val="FF0000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 u="sng">
                <a:solidFill>
                  <a:srgbClr val="FF0000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40" u="sng">
                <a:solidFill>
                  <a:srgbClr val="FF0000"/>
                </a:solidFill>
                <a:latin typeface="Microsoft Sans Serif"/>
                <a:cs typeface="Microsoft Sans Serif"/>
              </a:rPr>
              <a:t>นคง</a:t>
            </a:r>
            <a:r>
              <a:rPr dirty="0" sz="2400" spc="-70" u="sng">
                <a:solidFill>
                  <a:srgbClr val="FF0000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u="sng">
                <a:solidFill>
                  <a:srgbClr val="FF0000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5" u="sng">
                <a:solidFill>
                  <a:srgbClr val="FF0000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260" u="sng">
                <a:solidFill>
                  <a:srgbClr val="FF0000"/>
                </a:solidFill>
                <a:latin typeface="Microsoft Sans Serif"/>
                <a:cs typeface="Microsoft Sans Serif"/>
              </a:rPr>
              <a:t>***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634" y="1529333"/>
            <a:ext cx="2264664" cy="560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2681" y="1485138"/>
            <a:ext cx="2342388" cy="722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79514" y="1569592"/>
            <a:ext cx="2145030" cy="440690"/>
          </a:xfrm>
          <a:custGeom>
            <a:avLst/>
            <a:gdLst/>
            <a:ahLst/>
            <a:cxnLst/>
            <a:rect l="l" t="t" r="r" b="b"/>
            <a:pathLst>
              <a:path w="2145030" h="440689">
                <a:moveTo>
                  <a:pt x="2071433" y="0"/>
                </a:moveTo>
                <a:lnTo>
                  <a:pt x="70823" y="44"/>
                </a:lnTo>
                <a:lnTo>
                  <a:pt x="31122" y="13396"/>
                </a:lnTo>
                <a:lnTo>
                  <a:pt x="5532" y="45405"/>
                </a:lnTo>
                <a:lnTo>
                  <a:pt x="0" y="73406"/>
                </a:lnTo>
                <a:lnTo>
                  <a:pt x="44" y="369598"/>
                </a:lnTo>
                <a:lnTo>
                  <a:pt x="13385" y="409293"/>
                </a:lnTo>
                <a:lnTo>
                  <a:pt x="45383" y="434897"/>
                </a:lnTo>
                <a:lnTo>
                  <a:pt x="73393" y="440436"/>
                </a:lnTo>
                <a:lnTo>
                  <a:pt x="2074020" y="440391"/>
                </a:lnTo>
                <a:lnTo>
                  <a:pt x="2113757" y="427036"/>
                </a:lnTo>
                <a:lnTo>
                  <a:pt x="2139319" y="395028"/>
                </a:lnTo>
                <a:lnTo>
                  <a:pt x="2144839" y="367030"/>
                </a:lnTo>
                <a:lnTo>
                  <a:pt x="2144795" y="70827"/>
                </a:lnTo>
                <a:lnTo>
                  <a:pt x="2131474" y="31137"/>
                </a:lnTo>
                <a:lnTo>
                  <a:pt x="2099485" y="5537"/>
                </a:lnTo>
                <a:lnTo>
                  <a:pt x="207143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79514" y="1569592"/>
            <a:ext cx="2145030" cy="440690"/>
          </a:xfrm>
          <a:custGeom>
            <a:avLst/>
            <a:gdLst/>
            <a:ahLst/>
            <a:cxnLst/>
            <a:rect l="l" t="t" r="r" b="b"/>
            <a:pathLst>
              <a:path w="2145030" h="440689">
                <a:moveTo>
                  <a:pt x="0" y="73406"/>
                </a:moveTo>
                <a:lnTo>
                  <a:pt x="12033" y="33125"/>
                </a:lnTo>
                <a:lnTo>
                  <a:pt x="43157" y="6502"/>
                </a:lnTo>
                <a:lnTo>
                  <a:pt x="2071433" y="0"/>
                </a:lnTo>
                <a:lnTo>
                  <a:pt x="2085949" y="1430"/>
                </a:lnTo>
                <a:lnTo>
                  <a:pt x="2122521" y="20668"/>
                </a:lnTo>
                <a:lnTo>
                  <a:pt x="2142885" y="56494"/>
                </a:lnTo>
                <a:lnTo>
                  <a:pt x="2144839" y="367030"/>
                </a:lnTo>
                <a:lnTo>
                  <a:pt x="2143413" y="381510"/>
                </a:lnTo>
                <a:lnTo>
                  <a:pt x="2124217" y="418069"/>
                </a:lnTo>
                <a:lnTo>
                  <a:pt x="2088385" y="438474"/>
                </a:lnTo>
                <a:lnTo>
                  <a:pt x="73393" y="440436"/>
                </a:lnTo>
                <a:lnTo>
                  <a:pt x="58905" y="439005"/>
                </a:lnTo>
                <a:lnTo>
                  <a:pt x="22347" y="419764"/>
                </a:lnTo>
                <a:lnTo>
                  <a:pt x="1957" y="383933"/>
                </a:lnTo>
                <a:lnTo>
                  <a:pt x="0" y="7340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3105530" y="2569552"/>
            <a:ext cx="4669155" cy="831215"/>
          </a:xfrm>
          <a:custGeom>
            <a:avLst/>
            <a:gdLst/>
            <a:ahLst/>
            <a:cxnLst/>
            <a:rect l="l" t="t" r="r" b="b"/>
            <a:pathLst>
              <a:path w="4669155" h="831214">
                <a:moveTo>
                  <a:pt x="0" y="830999"/>
                </a:moveTo>
                <a:lnTo>
                  <a:pt x="4668647" y="830999"/>
                </a:lnTo>
                <a:lnTo>
                  <a:pt x="4668647" y="0"/>
                </a:lnTo>
                <a:lnTo>
                  <a:pt x="0" y="0"/>
                </a:lnTo>
                <a:lnTo>
                  <a:pt x="0" y="830999"/>
                </a:lnTo>
                <a:close/>
              </a:path>
            </a:pathLst>
          </a:custGeom>
          <a:ln w="38099">
            <a:solidFill>
              <a:srgbClr val="F79546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39954" y="148335"/>
            <a:ext cx="7268209" cy="3263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668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13081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206375" indent="-75565">
              <a:lnSpc>
                <a:spcPct val="100000"/>
              </a:lnSpc>
              <a:spcBef>
                <a:spcPts val="439"/>
              </a:spcBef>
            </a:pPr>
            <a:r>
              <a:rPr dirty="0" sz="2400" spc="-50" u="sng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10" u="sng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155" u="sng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 u="sng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5" u="sng">
                <a:solidFill>
                  <a:srgbClr val="FFFFFF"/>
                </a:solidFill>
                <a:latin typeface="Microsoft Sans Serif"/>
                <a:cs typeface="Microsoft Sans Serif"/>
              </a:rPr>
              <a:t>ณ</a:t>
            </a:r>
            <a:r>
              <a:rPr dirty="0" sz="2400" spc="65" u="sng">
                <a:solidFill>
                  <a:srgbClr val="FFFFFF"/>
                </a:solidFill>
                <a:latin typeface="Microsoft Sans Serif"/>
                <a:cs typeface="Microsoft Sans Serif"/>
              </a:rPr>
              <a:t>ิ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u="sng">
                <a:solidFill>
                  <a:srgbClr val="FFFFFF"/>
                </a:solidFill>
                <a:latin typeface="Microsoft Sans Serif"/>
                <a:cs typeface="Microsoft Sans Serif"/>
              </a:rPr>
              <a:t>ศ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100" u="sng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์</a:t>
            </a:r>
            <a:endParaRPr baseline="-12731" sz="3600">
              <a:latin typeface="Microsoft Sans Serif"/>
              <a:cs typeface="Microsoft Sans Serif"/>
            </a:endParaRPr>
          </a:p>
          <a:p>
            <a:pPr marL="206375">
              <a:lnSpc>
                <a:spcPct val="100000"/>
              </a:lnSpc>
              <a:spcBef>
                <a:spcPts val="730"/>
              </a:spcBef>
            </a:pP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โ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4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endParaRPr baseline="-12731" sz="3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  <a:tabLst>
                <a:tab pos="2019935" algn="l"/>
                <a:tab pos="2636520" algn="l"/>
                <a:tab pos="3712845" algn="l"/>
              </a:tabLst>
            </a:pPr>
            <a:r>
              <a:rPr dirty="0" sz="2400" spc="260">
                <a:solidFill>
                  <a:srgbClr val="FFFFFF"/>
                </a:solidFill>
                <a:latin typeface="Microsoft Sans Serif"/>
                <a:cs typeface="Microsoft Sans Serif"/>
              </a:rPr>
              <a:t>***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โ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4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้	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20">
                <a:solidFill>
                  <a:srgbClr val="FF0000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-3525">
                <a:solidFill>
                  <a:srgbClr val="FF0000"/>
                </a:solidFill>
                <a:latin typeface="Microsoft Sans Serif"/>
                <a:cs typeface="Microsoft Sans Serif"/>
              </a:rPr>
              <a:t>ำ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	</a:t>
            </a:r>
            <a:r>
              <a:rPr dirty="0" sz="2400" spc="-75">
                <a:solidFill>
                  <a:srgbClr val="FF0000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50">
                <a:solidFill>
                  <a:srgbClr val="FF0000"/>
                </a:solidFill>
                <a:latin typeface="Microsoft Sans Serif"/>
                <a:cs typeface="Microsoft Sans Serif"/>
              </a:rPr>
              <a:t>ช</a:t>
            </a:r>
            <a:r>
              <a:rPr dirty="0" sz="2400">
                <a:solidFill>
                  <a:srgbClr val="FF0000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55">
                <a:solidFill>
                  <a:srgbClr val="FF0000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380">
                <a:solidFill>
                  <a:srgbClr val="FF0000"/>
                </a:solidFill>
                <a:latin typeface="Microsoft Sans Serif"/>
                <a:cs typeface="Microsoft Sans Serif"/>
              </a:rPr>
              <a:t>ไ</a:t>
            </a:r>
            <a:r>
              <a:rPr dirty="0" sz="2400" spc="-75">
                <a:solidFill>
                  <a:srgbClr val="FF0000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20">
                <a:solidFill>
                  <a:srgbClr val="FF0000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380">
                <a:solidFill>
                  <a:srgbClr val="FF0000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0000"/>
                </a:solidFill>
                <a:latin typeface="Microsoft Sans Serif"/>
                <a:cs typeface="Microsoft Sans Serif"/>
              </a:rPr>
              <a:t>่	</a:t>
            </a:r>
            <a:r>
              <a:rPr dirty="0" sz="2400" spc="-65">
                <a:solidFill>
                  <a:srgbClr val="FF0000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5">
                <a:solidFill>
                  <a:srgbClr val="FF0000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260">
                <a:solidFill>
                  <a:srgbClr val="FF0000"/>
                </a:solidFill>
                <a:latin typeface="Microsoft Sans Serif"/>
                <a:cs typeface="Microsoft Sans Serif"/>
              </a:rPr>
              <a:t>**</a:t>
            </a:r>
            <a:r>
              <a:rPr dirty="0" sz="2400" spc="-3360">
                <a:solidFill>
                  <a:srgbClr val="FF0000"/>
                </a:solidFill>
                <a:latin typeface="Microsoft Sans Serif"/>
                <a:cs typeface="Microsoft Sans Serif"/>
              </a:rPr>
              <a:t>*</a:t>
            </a:r>
            <a:r>
              <a:rPr dirty="0" sz="2400">
                <a:solidFill>
                  <a:srgbClr val="FF0000"/>
                </a:solidFill>
                <a:latin typeface="Microsoft Sans Serif"/>
                <a:cs typeface="Microsoft Sans Serif"/>
              </a:rPr>
              <a:t>ี</a:t>
            </a:r>
            <a:endParaRPr sz="2400">
              <a:latin typeface="Microsoft Sans Serif"/>
              <a:cs typeface="Microsoft Sans Serif"/>
            </a:endParaRPr>
          </a:p>
          <a:p>
            <a:pPr marL="3752215" marR="6350" indent="-408940">
              <a:lnSpc>
                <a:spcPct val="100000"/>
              </a:lnSpc>
              <a:spcBef>
                <a:spcPts val="695"/>
              </a:spcBef>
              <a:tabLst>
                <a:tab pos="4371340" algn="l"/>
                <a:tab pos="5342255" algn="l"/>
                <a:tab pos="6177915" algn="l"/>
              </a:tabLst>
            </a:pP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151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	</a:t>
            </a:r>
            <a:r>
              <a:rPr dirty="0" sz="2400" spc="70">
                <a:solidFill>
                  <a:srgbClr val="FFFFFF"/>
                </a:solidFill>
                <a:latin typeface="Microsoft Sans Serif"/>
                <a:cs typeface="Microsoft Sans Serif"/>
              </a:rPr>
              <a:t>ณ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110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ดใดๆ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หำจำกควำม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151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40">
                <a:solidFill>
                  <a:srgbClr val="FFFFFF"/>
                </a:solidFill>
                <a:latin typeface="Microsoft Sans Serif"/>
                <a:cs typeface="Microsoft Sans Serif"/>
              </a:rPr>
              <a:t>ข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145">
                <a:solidFill>
                  <a:srgbClr val="FFFFFF"/>
                </a:solidFill>
                <a:latin typeface="Microsoft Sans Serif"/>
                <a:cs typeface="Microsoft Sans Serif"/>
              </a:rPr>
              <a:t>ผ</a:t>
            </a:r>
            <a:r>
              <a:rPr dirty="0" sz="2400" spc="-126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	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โ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4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้	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110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157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9" name="object 9"/>
          <p:cNvSpPr/>
          <p:nvPr/>
        </p:nvSpPr>
        <p:spPr>
          <a:xfrm>
            <a:off x="2330323" y="2460244"/>
            <a:ext cx="2150110" cy="0"/>
          </a:xfrm>
          <a:custGeom>
            <a:avLst/>
            <a:gdLst/>
            <a:ahLst/>
            <a:cxnLst/>
            <a:rect l="l" t="t" r="r" b="b"/>
            <a:pathLst>
              <a:path w="2150110" h="0">
                <a:moveTo>
                  <a:pt x="0" y="0"/>
                </a:moveTo>
                <a:lnTo>
                  <a:pt x="2149602" y="0"/>
                </a:lnTo>
              </a:path>
            </a:pathLst>
          </a:custGeom>
          <a:ln w="8890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79514" y="2571800"/>
            <a:ext cx="2808351" cy="2053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7150"/>
            <a:ext cx="3635502" cy="935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19634" y="1529333"/>
            <a:ext cx="2264664" cy="5608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22681" y="1485138"/>
            <a:ext cx="2342388" cy="722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79514" y="1569592"/>
            <a:ext cx="2145030" cy="440690"/>
          </a:xfrm>
          <a:custGeom>
            <a:avLst/>
            <a:gdLst/>
            <a:ahLst/>
            <a:cxnLst/>
            <a:rect l="l" t="t" r="r" b="b"/>
            <a:pathLst>
              <a:path w="2145030" h="440689">
                <a:moveTo>
                  <a:pt x="2071433" y="0"/>
                </a:moveTo>
                <a:lnTo>
                  <a:pt x="70823" y="44"/>
                </a:lnTo>
                <a:lnTo>
                  <a:pt x="31122" y="13396"/>
                </a:lnTo>
                <a:lnTo>
                  <a:pt x="5532" y="45405"/>
                </a:lnTo>
                <a:lnTo>
                  <a:pt x="0" y="73406"/>
                </a:lnTo>
                <a:lnTo>
                  <a:pt x="44" y="369598"/>
                </a:lnTo>
                <a:lnTo>
                  <a:pt x="13385" y="409293"/>
                </a:lnTo>
                <a:lnTo>
                  <a:pt x="45383" y="434897"/>
                </a:lnTo>
                <a:lnTo>
                  <a:pt x="73393" y="440436"/>
                </a:lnTo>
                <a:lnTo>
                  <a:pt x="2074020" y="440391"/>
                </a:lnTo>
                <a:lnTo>
                  <a:pt x="2113757" y="427036"/>
                </a:lnTo>
                <a:lnTo>
                  <a:pt x="2139319" y="395028"/>
                </a:lnTo>
                <a:lnTo>
                  <a:pt x="2144839" y="367030"/>
                </a:lnTo>
                <a:lnTo>
                  <a:pt x="2144795" y="70827"/>
                </a:lnTo>
                <a:lnTo>
                  <a:pt x="2131474" y="31137"/>
                </a:lnTo>
                <a:lnTo>
                  <a:pt x="2099485" y="5537"/>
                </a:lnTo>
                <a:lnTo>
                  <a:pt x="207143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79514" y="1569592"/>
            <a:ext cx="2145030" cy="440690"/>
          </a:xfrm>
          <a:custGeom>
            <a:avLst/>
            <a:gdLst/>
            <a:ahLst/>
            <a:cxnLst/>
            <a:rect l="l" t="t" r="r" b="b"/>
            <a:pathLst>
              <a:path w="2145030" h="440689">
                <a:moveTo>
                  <a:pt x="0" y="73406"/>
                </a:moveTo>
                <a:lnTo>
                  <a:pt x="12033" y="33125"/>
                </a:lnTo>
                <a:lnTo>
                  <a:pt x="43157" y="6502"/>
                </a:lnTo>
                <a:lnTo>
                  <a:pt x="2071433" y="0"/>
                </a:lnTo>
                <a:lnTo>
                  <a:pt x="2085949" y="1430"/>
                </a:lnTo>
                <a:lnTo>
                  <a:pt x="2122521" y="20668"/>
                </a:lnTo>
                <a:lnTo>
                  <a:pt x="2142885" y="56494"/>
                </a:lnTo>
                <a:lnTo>
                  <a:pt x="2144839" y="367030"/>
                </a:lnTo>
                <a:lnTo>
                  <a:pt x="2143413" y="381510"/>
                </a:lnTo>
                <a:lnTo>
                  <a:pt x="2124217" y="418069"/>
                </a:lnTo>
                <a:lnTo>
                  <a:pt x="2088385" y="438474"/>
                </a:lnTo>
                <a:lnTo>
                  <a:pt x="73393" y="440436"/>
                </a:lnTo>
                <a:lnTo>
                  <a:pt x="58905" y="439005"/>
                </a:lnTo>
                <a:lnTo>
                  <a:pt x="22347" y="419764"/>
                </a:lnTo>
                <a:lnTo>
                  <a:pt x="1957" y="383933"/>
                </a:lnTo>
                <a:lnTo>
                  <a:pt x="0" y="7340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39954" y="148335"/>
            <a:ext cx="4353560" cy="3338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668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13081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206375" indent="-75565">
              <a:lnSpc>
                <a:spcPct val="100000"/>
              </a:lnSpc>
              <a:spcBef>
                <a:spcPts val="439"/>
              </a:spcBef>
            </a:pPr>
            <a:r>
              <a:rPr dirty="0" sz="2400" spc="-50" u="sng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10" u="sng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155" u="sng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 u="sng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5" u="sng">
                <a:solidFill>
                  <a:srgbClr val="FFFFFF"/>
                </a:solidFill>
                <a:latin typeface="Microsoft Sans Serif"/>
                <a:cs typeface="Microsoft Sans Serif"/>
              </a:rPr>
              <a:t>ณ</a:t>
            </a:r>
            <a:r>
              <a:rPr dirty="0" sz="2400" spc="65" u="sng">
                <a:solidFill>
                  <a:srgbClr val="FFFFFF"/>
                </a:solidFill>
                <a:latin typeface="Microsoft Sans Serif"/>
                <a:cs typeface="Microsoft Sans Serif"/>
              </a:rPr>
              <a:t>ิ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u="sng">
                <a:solidFill>
                  <a:srgbClr val="FFFFFF"/>
                </a:solidFill>
                <a:latin typeface="Microsoft Sans Serif"/>
                <a:cs typeface="Microsoft Sans Serif"/>
              </a:rPr>
              <a:t>ศ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100" u="sng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์</a:t>
            </a:r>
            <a:endParaRPr baseline="-12731" sz="3600">
              <a:latin typeface="Microsoft Sans Serif"/>
              <a:cs typeface="Microsoft Sans Serif"/>
            </a:endParaRPr>
          </a:p>
          <a:p>
            <a:pPr marL="206375">
              <a:lnSpc>
                <a:spcPct val="100000"/>
              </a:lnSpc>
              <a:spcBef>
                <a:spcPts val="730"/>
              </a:spcBef>
            </a:pP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โ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4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endParaRPr baseline="-12731" sz="36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1555"/>
              </a:spcBef>
              <a:tabLst>
                <a:tab pos="2007235" algn="l"/>
                <a:tab pos="2623820" algn="l"/>
                <a:tab pos="3700145" algn="l"/>
              </a:tabLst>
            </a:pPr>
            <a:r>
              <a:rPr dirty="0" sz="2400" spc="260">
                <a:solidFill>
                  <a:srgbClr val="FFFFFF"/>
                </a:solidFill>
                <a:latin typeface="Microsoft Sans Serif"/>
                <a:cs typeface="Microsoft Sans Serif"/>
              </a:rPr>
              <a:t>***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โ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4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้	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20">
                <a:solidFill>
                  <a:srgbClr val="FF0000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-3525">
                <a:solidFill>
                  <a:srgbClr val="FF0000"/>
                </a:solidFill>
                <a:latin typeface="Microsoft Sans Serif"/>
                <a:cs typeface="Microsoft Sans Serif"/>
              </a:rPr>
              <a:t>ำ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	</a:t>
            </a:r>
            <a:r>
              <a:rPr dirty="0" sz="2400" spc="-75">
                <a:solidFill>
                  <a:srgbClr val="FF0000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50">
                <a:solidFill>
                  <a:srgbClr val="FF0000"/>
                </a:solidFill>
                <a:latin typeface="Microsoft Sans Serif"/>
                <a:cs typeface="Microsoft Sans Serif"/>
              </a:rPr>
              <a:t>ช</a:t>
            </a:r>
            <a:r>
              <a:rPr dirty="0" sz="2400">
                <a:solidFill>
                  <a:srgbClr val="FF0000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55">
                <a:solidFill>
                  <a:srgbClr val="FF0000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380">
                <a:solidFill>
                  <a:srgbClr val="FF0000"/>
                </a:solidFill>
                <a:latin typeface="Microsoft Sans Serif"/>
                <a:cs typeface="Microsoft Sans Serif"/>
              </a:rPr>
              <a:t>ไ</a:t>
            </a:r>
            <a:r>
              <a:rPr dirty="0" sz="2400" spc="-75">
                <a:solidFill>
                  <a:srgbClr val="FF0000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20">
                <a:solidFill>
                  <a:srgbClr val="FF0000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380">
                <a:solidFill>
                  <a:srgbClr val="FF0000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0000"/>
                </a:solidFill>
                <a:latin typeface="Microsoft Sans Serif"/>
                <a:cs typeface="Microsoft Sans Serif"/>
              </a:rPr>
              <a:t>่	</a:t>
            </a:r>
            <a:r>
              <a:rPr dirty="0" sz="2400" spc="-65">
                <a:solidFill>
                  <a:srgbClr val="FF0000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5">
                <a:solidFill>
                  <a:srgbClr val="FF0000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260">
                <a:solidFill>
                  <a:srgbClr val="FF0000"/>
                </a:solidFill>
                <a:latin typeface="Microsoft Sans Serif"/>
                <a:cs typeface="Microsoft Sans Serif"/>
              </a:rPr>
              <a:t>**</a:t>
            </a:r>
            <a:r>
              <a:rPr dirty="0" sz="2400" spc="-3360">
                <a:solidFill>
                  <a:srgbClr val="FF0000"/>
                </a:solidFill>
                <a:latin typeface="Microsoft Sans Serif"/>
                <a:cs typeface="Microsoft Sans Serif"/>
              </a:rPr>
              <a:t>*</a:t>
            </a:r>
            <a:r>
              <a:rPr dirty="0" sz="2400">
                <a:solidFill>
                  <a:srgbClr val="FF0000"/>
                </a:solidFill>
                <a:latin typeface="Microsoft Sans Serif"/>
                <a:cs typeface="Microsoft Sans Serif"/>
              </a:rPr>
              <a:t>ี</a:t>
            </a:r>
            <a:endParaRPr sz="2400">
              <a:latin typeface="Microsoft Sans Serif"/>
              <a:cs typeface="Microsoft Sans Serif"/>
            </a:endParaRPr>
          </a:p>
          <a:p>
            <a:pPr algn="ctr" marL="227965" marR="206375">
              <a:lnSpc>
                <a:spcPct val="100000"/>
              </a:lnSpc>
              <a:spcBef>
                <a:spcPts val="1275"/>
              </a:spcBef>
              <a:tabLst>
                <a:tab pos="1256030" algn="l"/>
                <a:tab pos="1818639" algn="l"/>
                <a:tab pos="2653665" algn="l"/>
              </a:tabLst>
            </a:pP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151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	</a:t>
            </a:r>
            <a:r>
              <a:rPr dirty="0" sz="2400" spc="70">
                <a:solidFill>
                  <a:srgbClr val="FFFFFF"/>
                </a:solidFill>
                <a:latin typeface="Microsoft Sans Serif"/>
                <a:cs typeface="Microsoft Sans Serif"/>
              </a:rPr>
              <a:t>ณ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110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ดใดๆ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หำจำกควำม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151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40">
                <a:solidFill>
                  <a:srgbClr val="FFFFFF"/>
                </a:solidFill>
                <a:latin typeface="Microsoft Sans Serif"/>
                <a:cs typeface="Microsoft Sans Serif"/>
              </a:rPr>
              <a:t>ข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145">
                <a:solidFill>
                  <a:srgbClr val="FFFFFF"/>
                </a:solidFill>
                <a:latin typeface="Microsoft Sans Serif"/>
                <a:cs typeface="Microsoft Sans Serif"/>
              </a:rPr>
              <a:t>ผ</a:t>
            </a:r>
            <a:r>
              <a:rPr dirty="0" sz="2400" spc="-126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	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โ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4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้	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110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157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80711" y="708914"/>
            <a:ext cx="4263390" cy="38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กรำฟ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70">
                <a:solidFill>
                  <a:srgbClr val="FFFFFF"/>
                </a:solidFill>
                <a:latin typeface="Microsoft Sans Serif"/>
                <a:cs typeface="Microsoft Sans Serif"/>
              </a:rPr>
              <a:t>ป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3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6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10" u="sng">
                <a:solidFill>
                  <a:srgbClr val="F79546"/>
                </a:solidFill>
                <a:latin typeface="Microsoft Sans Serif"/>
                <a:cs typeface="Microsoft Sans Serif"/>
              </a:rPr>
              <a:t>บวก</a:t>
            </a:r>
            <a:r>
              <a:rPr dirty="0" sz="2400" spc="15" u="sng">
                <a:solidFill>
                  <a:srgbClr val="F79546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5" u="sng">
                <a:solidFill>
                  <a:srgbClr val="F79546"/>
                </a:solidFill>
                <a:latin typeface="Microsoft Sans Serif"/>
                <a:cs typeface="Microsoft Sans Serif"/>
              </a:rPr>
              <a:t>และ</a:t>
            </a:r>
            <a:r>
              <a:rPr dirty="0" sz="2400" spc="-40" u="sng">
                <a:solidFill>
                  <a:srgbClr val="F79546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130" u="sng">
                <a:solidFill>
                  <a:srgbClr val="F79546"/>
                </a:solidFill>
                <a:latin typeface="Microsoft Sans Serif"/>
                <a:cs typeface="Microsoft Sans Serif"/>
              </a:rPr>
              <a:t>พ</a:t>
            </a:r>
            <a:r>
              <a:rPr dirty="0" sz="2400" u="sng">
                <a:solidFill>
                  <a:srgbClr val="F79546"/>
                </a:solidFill>
                <a:latin typeface="Microsoft Sans Serif"/>
                <a:cs typeface="Microsoft Sans Serif"/>
              </a:rPr>
              <a:t>ิ</a:t>
            </a:r>
            <a:r>
              <a:rPr dirty="0" sz="2400" spc="50" u="sng">
                <a:solidFill>
                  <a:srgbClr val="F79546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100" u="sng">
                <a:solidFill>
                  <a:srgbClr val="F79546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5" u="sng">
                <a:solidFill>
                  <a:srgbClr val="F79546"/>
                </a:solidFill>
                <a:latin typeface="Microsoft Sans Serif"/>
                <a:cs typeface="Microsoft Sans Serif"/>
              </a:rPr>
              <a:t>ข</a:t>
            </a:r>
            <a:r>
              <a:rPr dirty="0" sz="2400" spc="-1450" u="sng">
                <a:solidFill>
                  <a:srgbClr val="F79546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u="sng">
                <a:solidFill>
                  <a:srgbClr val="F79546"/>
                </a:solidFill>
                <a:latin typeface="Microsoft Sans Serif"/>
                <a:cs typeface="Microsoft Sans Serif"/>
              </a:rPr>
              <a:t>ึ้</a:t>
            </a:r>
            <a:r>
              <a:rPr dirty="0" sz="2400" spc="15" u="sng">
                <a:solidFill>
                  <a:srgbClr val="F79546"/>
                </a:solidFill>
                <a:latin typeface="Microsoft Sans Serif"/>
                <a:cs typeface="Microsoft Sans Serif"/>
              </a:rPr>
              <a:t> 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02555" y="1093724"/>
            <a:ext cx="2677795" cy="16181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638802" y="2797301"/>
            <a:ext cx="4241165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กรำฟ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70">
                <a:solidFill>
                  <a:srgbClr val="FFFFFF"/>
                </a:solidFill>
                <a:latin typeface="Microsoft Sans Serif"/>
                <a:cs typeface="Microsoft Sans Serif"/>
              </a:rPr>
              <a:t>ป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3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6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10" u="sng">
                <a:solidFill>
                  <a:srgbClr val="F79546"/>
                </a:solidFill>
                <a:latin typeface="Microsoft Sans Serif"/>
                <a:cs typeface="Microsoft Sans Serif"/>
              </a:rPr>
              <a:t>บวก</a:t>
            </a:r>
            <a:r>
              <a:rPr dirty="0" sz="2400" spc="15" u="sng">
                <a:solidFill>
                  <a:srgbClr val="F79546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55" u="sng">
                <a:solidFill>
                  <a:srgbClr val="F79546"/>
                </a:solidFill>
                <a:latin typeface="Microsoft Sans Serif"/>
                <a:cs typeface="Microsoft Sans Serif"/>
              </a:rPr>
              <a:t>และลดลง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79950" y="3190722"/>
            <a:ext cx="2700401" cy="15949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499609" y="712469"/>
            <a:ext cx="120396" cy="41529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559808" y="733298"/>
            <a:ext cx="0" cy="4070985"/>
          </a:xfrm>
          <a:custGeom>
            <a:avLst/>
            <a:gdLst/>
            <a:ahLst/>
            <a:cxnLst/>
            <a:rect l="l" t="t" r="r" b="b"/>
            <a:pathLst>
              <a:path w="0" h="4070985">
                <a:moveTo>
                  <a:pt x="0" y="0"/>
                </a:moveTo>
                <a:lnTo>
                  <a:pt x="0" y="4070705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40995" y="2643720"/>
            <a:ext cx="4166870" cy="831215"/>
          </a:xfrm>
          <a:custGeom>
            <a:avLst/>
            <a:gdLst/>
            <a:ahLst/>
            <a:cxnLst/>
            <a:rect l="l" t="t" r="r" b="b"/>
            <a:pathLst>
              <a:path w="4166870" h="831214">
                <a:moveTo>
                  <a:pt x="0" y="830999"/>
                </a:moveTo>
                <a:lnTo>
                  <a:pt x="4166742" y="830999"/>
                </a:lnTo>
                <a:lnTo>
                  <a:pt x="4166742" y="0"/>
                </a:lnTo>
                <a:lnTo>
                  <a:pt x="0" y="0"/>
                </a:lnTo>
                <a:lnTo>
                  <a:pt x="0" y="830999"/>
                </a:lnTo>
                <a:close/>
              </a:path>
            </a:pathLst>
          </a:custGeom>
          <a:ln w="38100">
            <a:solidFill>
              <a:srgbClr val="F79546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330323" y="2460244"/>
            <a:ext cx="2150110" cy="0"/>
          </a:xfrm>
          <a:custGeom>
            <a:avLst/>
            <a:gdLst/>
            <a:ahLst/>
            <a:cxnLst/>
            <a:rect l="l" t="t" r="r" b="b"/>
            <a:pathLst>
              <a:path w="2150110" h="0">
                <a:moveTo>
                  <a:pt x="0" y="0"/>
                </a:moveTo>
                <a:lnTo>
                  <a:pt x="2149602" y="0"/>
                </a:lnTo>
              </a:path>
            </a:pathLst>
          </a:custGeom>
          <a:ln w="8890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7150"/>
            <a:ext cx="3635502" cy="935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19634" y="1529333"/>
            <a:ext cx="2264664" cy="5608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22681" y="1485138"/>
            <a:ext cx="2342388" cy="722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79514" y="1569592"/>
            <a:ext cx="2145030" cy="440690"/>
          </a:xfrm>
          <a:custGeom>
            <a:avLst/>
            <a:gdLst/>
            <a:ahLst/>
            <a:cxnLst/>
            <a:rect l="l" t="t" r="r" b="b"/>
            <a:pathLst>
              <a:path w="2145030" h="440689">
                <a:moveTo>
                  <a:pt x="2071433" y="0"/>
                </a:moveTo>
                <a:lnTo>
                  <a:pt x="70823" y="44"/>
                </a:lnTo>
                <a:lnTo>
                  <a:pt x="31122" y="13396"/>
                </a:lnTo>
                <a:lnTo>
                  <a:pt x="5532" y="45405"/>
                </a:lnTo>
                <a:lnTo>
                  <a:pt x="0" y="73406"/>
                </a:lnTo>
                <a:lnTo>
                  <a:pt x="44" y="369598"/>
                </a:lnTo>
                <a:lnTo>
                  <a:pt x="13385" y="409293"/>
                </a:lnTo>
                <a:lnTo>
                  <a:pt x="45383" y="434897"/>
                </a:lnTo>
                <a:lnTo>
                  <a:pt x="73393" y="440436"/>
                </a:lnTo>
                <a:lnTo>
                  <a:pt x="2074020" y="440391"/>
                </a:lnTo>
                <a:lnTo>
                  <a:pt x="2113757" y="427036"/>
                </a:lnTo>
                <a:lnTo>
                  <a:pt x="2139319" y="395028"/>
                </a:lnTo>
                <a:lnTo>
                  <a:pt x="2144839" y="367030"/>
                </a:lnTo>
                <a:lnTo>
                  <a:pt x="2144795" y="70827"/>
                </a:lnTo>
                <a:lnTo>
                  <a:pt x="2131474" y="31137"/>
                </a:lnTo>
                <a:lnTo>
                  <a:pt x="2099485" y="5537"/>
                </a:lnTo>
                <a:lnTo>
                  <a:pt x="207143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79514" y="1569592"/>
            <a:ext cx="2145030" cy="440690"/>
          </a:xfrm>
          <a:custGeom>
            <a:avLst/>
            <a:gdLst/>
            <a:ahLst/>
            <a:cxnLst/>
            <a:rect l="l" t="t" r="r" b="b"/>
            <a:pathLst>
              <a:path w="2145030" h="440689">
                <a:moveTo>
                  <a:pt x="0" y="73406"/>
                </a:moveTo>
                <a:lnTo>
                  <a:pt x="12033" y="33125"/>
                </a:lnTo>
                <a:lnTo>
                  <a:pt x="43157" y="6502"/>
                </a:lnTo>
                <a:lnTo>
                  <a:pt x="2071433" y="0"/>
                </a:lnTo>
                <a:lnTo>
                  <a:pt x="2085949" y="1430"/>
                </a:lnTo>
                <a:lnTo>
                  <a:pt x="2122521" y="20668"/>
                </a:lnTo>
                <a:lnTo>
                  <a:pt x="2142885" y="56494"/>
                </a:lnTo>
                <a:lnTo>
                  <a:pt x="2144839" y="367030"/>
                </a:lnTo>
                <a:lnTo>
                  <a:pt x="2143413" y="381510"/>
                </a:lnTo>
                <a:lnTo>
                  <a:pt x="2124217" y="418069"/>
                </a:lnTo>
                <a:lnTo>
                  <a:pt x="2088385" y="438474"/>
                </a:lnTo>
                <a:lnTo>
                  <a:pt x="73393" y="440436"/>
                </a:lnTo>
                <a:lnTo>
                  <a:pt x="58905" y="439005"/>
                </a:lnTo>
                <a:lnTo>
                  <a:pt x="22347" y="419764"/>
                </a:lnTo>
                <a:lnTo>
                  <a:pt x="1957" y="383933"/>
                </a:lnTo>
                <a:lnTo>
                  <a:pt x="0" y="7340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39954" y="148335"/>
            <a:ext cx="4353560" cy="3338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668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13081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206375" indent="-75565">
              <a:lnSpc>
                <a:spcPct val="100000"/>
              </a:lnSpc>
              <a:spcBef>
                <a:spcPts val="439"/>
              </a:spcBef>
            </a:pPr>
            <a:r>
              <a:rPr dirty="0" sz="2400" spc="-50" u="sng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10" u="sng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155" u="sng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20" u="sng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 u="sng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20" u="sng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5" u="sng">
                <a:solidFill>
                  <a:srgbClr val="FFFFFF"/>
                </a:solidFill>
                <a:latin typeface="Microsoft Sans Serif"/>
                <a:cs typeface="Microsoft Sans Serif"/>
              </a:rPr>
              <a:t>ณ</a:t>
            </a:r>
            <a:r>
              <a:rPr dirty="0" sz="2400" spc="65" u="sng">
                <a:solidFill>
                  <a:srgbClr val="FFFFFF"/>
                </a:solidFill>
                <a:latin typeface="Microsoft Sans Serif"/>
                <a:cs typeface="Microsoft Sans Serif"/>
              </a:rPr>
              <a:t>ิ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u="sng">
                <a:solidFill>
                  <a:srgbClr val="FFFFFF"/>
                </a:solidFill>
                <a:latin typeface="Microsoft Sans Serif"/>
                <a:cs typeface="Microsoft Sans Serif"/>
              </a:rPr>
              <a:t>ศ</a:t>
            </a:r>
            <a:r>
              <a:rPr dirty="0" sz="2400" spc="5" u="sng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100" u="sng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 spc="35" u="sng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0" u="sng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์</a:t>
            </a:r>
            <a:endParaRPr baseline="-12731" sz="3600">
              <a:latin typeface="Microsoft Sans Serif"/>
              <a:cs typeface="Microsoft Sans Serif"/>
            </a:endParaRPr>
          </a:p>
          <a:p>
            <a:pPr marL="206375">
              <a:lnSpc>
                <a:spcPct val="100000"/>
              </a:lnSpc>
              <a:spcBef>
                <a:spcPts val="730"/>
              </a:spcBef>
            </a:pP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โ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4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endParaRPr baseline="-12731" sz="36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1555"/>
              </a:spcBef>
              <a:tabLst>
                <a:tab pos="2007235" algn="l"/>
                <a:tab pos="2623820" algn="l"/>
                <a:tab pos="3700145" algn="l"/>
              </a:tabLst>
            </a:pPr>
            <a:r>
              <a:rPr dirty="0" sz="2400" spc="260">
                <a:solidFill>
                  <a:srgbClr val="FFFFFF"/>
                </a:solidFill>
                <a:latin typeface="Microsoft Sans Serif"/>
                <a:cs typeface="Microsoft Sans Serif"/>
              </a:rPr>
              <a:t>***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โ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4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้	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20">
                <a:solidFill>
                  <a:srgbClr val="FF0000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-3525">
                <a:solidFill>
                  <a:srgbClr val="FF0000"/>
                </a:solidFill>
                <a:latin typeface="Microsoft Sans Serif"/>
                <a:cs typeface="Microsoft Sans Serif"/>
              </a:rPr>
              <a:t>ำ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	</a:t>
            </a:r>
            <a:r>
              <a:rPr dirty="0" sz="2400" spc="-75">
                <a:solidFill>
                  <a:srgbClr val="FF0000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50">
                <a:solidFill>
                  <a:srgbClr val="FF0000"/>
                </a:solidFill>
                <a:latin typeface="Microsoft Sans Serif"/>
                <a:cs typeface="Microsoft Sans Serif"/>
              </a:rPr>
              <a:t>ช</a:t>
            </a:r>
            <a:r>
              <a:rPr dirty="0" sz="2400">
                <a:solidFill>
                  <a:srgbClr val="FF0000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55">
                <a:solidFill>
                  <a:srgbClr val="FF0000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380">
                <a:solidFill>
                  <a:srgbClr val="FF0000"/>
                </a:solidFill>
                <a:latin typeface="Microsoft Sans Serif"/>
                <a:cs typeface="Microsoft Sans Serif"/>
              </a:rPr>
              <a:t>ไ</a:t>
            </a:r>
            <a:r>
              <a:rPr dirty="0" sz="2400" spc="-75">
                <a:solidFill>
                  <a:srgbClr val="FF0000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20">
                <a:solidFill>
                  <a:srgbClr val="FF0000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2380">
                <a:solidFill>
                  <a:srgbClr val="FF0000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0000"/>
                </a:solidFill>
                <a:latin typeface="Microsoft Sans Serif"/>
                <a:cs typeface="Microsoft Sans Serif"/>
              </a:rPr>
              <a:t>่	</a:t>
            </a:r>
            <a:r>
              <a:rPr dirty="0" sz="2400" spc="-65">
                <a:solidFill>
                  <a:srgbClr val="FF0000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5">
                <a:solidFill>
                  <a:srgbClr val="FF0000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260">
                <a:solidFill>
                  <a:srgbClr val="FF0000"/>
                </a:solidFill>
                <a:latin typeface="Microsoft Sans Serif"/>
                <a:cs typeface="Microsoft Sans Serif"/>
              </a:rPr>
              <a:t>**</a:t>
            </a:r>
            <a:r>
              <a:rPr dirty="0" sz="2400" spc="-3360">
                <a:solidFill>
                  <a:srgbClr val="FF0000"/>
                </a:solidFill>
                <a:latin typeface="Microsoft Sans Serif"/>
                <a:cs typeface="Microsoft Sans Serif"/>
              </a:rPr>
              <a:t>*</a:t>
            </a:r>
            <a:r>
              <a:rPr dirty="0" sz="2400">
                <a:solidFill>
                  <a:srgbClr val="FF0000"/>
                </a:solidFill>
                <a:latin typeface="Microsoft Sans Serif"/>
                <a:cs typeface="Microsoft Sans Serif"/>
              </a:rPr>
              <a:t>ี</a:t>
            </a:r>
            <a:endParaRPr sz="2400">
              <a:latin typeface="Microsoft Sans Serif"/>
              <a:cs typeface="Microsoft Sans Serif"/>
            </a:endParaRPr>
          </a:p>
          <a:p>
            <a:pPr algn="ctr" marL="227965" marR="206375">
              <a:lnSpc>
                <a:spcPct val="100000"/>
              </a:lnSpc>
              <a:spcBef>
                <a:spcPts val="1275"/>
              </a:spcBef>
              <a:tabLst>
                <a:tab pos="1256030" algn="l"/>
                <a:tab pos="1818639" algn="l"/>
                <a:tab pos="2653665" algn="l"/>
              </a:tabLst>
            </a:pP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151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	</a:t>
            </a:r>
            <a:r>
              <a:rPr dirty="0" sz="2400" spc="70">
                <a:solidFill>
                  <a:srgbClr val="FFFFFF"/>
                </a:solidFill>
                <a:latin typeface="Microsoft Sans Serif"/>
                <a:cs typeface="Microsoft Sans Serif"/>
              </a:rPr>
              <a:t>ณ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110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ดใดๆ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หำจำกควำม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151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40">
                <a:solidFill>
                  <a:srgbClr val="FFFFFF"/>
                </a:solidFill>
                <a:latin typeface="Microsoft Sans Serif"/>
                <a:cs typeface="Microsoft Sans Serif"/>
              </a:rPr>
              <a:t>ข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145">
                <a:solidFill>
                  <a:srgbClr val="FFFFFF"/>
                </a:solidFill>
                <a:latin typeface="Microsoft Sans Serif"/>
                <a:cs typeface="Microsoft Sans Serif"/>
              </a:rPr>
              <a:t>ผ</a:t>
            </a:r>
            <a:r>
              <a:rPr dirty="0" sz="2400" spc="-126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	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5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731" sz="3600" spc="89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โ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4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้	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110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sz="2400" spc="-15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157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80711" y="708914"/>
            <a:ext cx="4131310" cy="38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กรำฟ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70">
                <a:solidFill>
                  <a:srgbClr val="FFFFFF"/>
                </a:solidFill>
                <a:latin typeface="Microsoft Sans Serif"/>
                <a:cs typeface="Microsoft Sans Serif"/>
              </a:rPr>
              <a:t>ป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3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85" u="sng">
                <a:solidFill>
                  <a:srgbClr val="F79546"/>
                </a:solidFill>
                <a:latin typeface="Microsoft Sans Serif"/>
                <a:cs typeface="Microsoft Sans Serif"/>
              </a:rPr>
              <a:t>ลบ</a:t>
            </a:r>
            <a:r>
              <a:rPr dirty="0" sz="2400" spc="15" u="sng">
                <a:solidFill>
                  <a:srgbClr val="F79546"/>
                </a:solidFill>
                <a:latin typeface="Microsoft Sans Serif"/>
                <a:cs typeface="Microsoft Sans Serif"/>
              </a:rPr>
              <a:t> </a:t>
            </a:r>
            <a:r>
              <a:rPr dirty="0" sz="2400" u="sng">
                <a:solidFill>
                  <a:srgbClr val="F79546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0" u="sng">
                <a:solidFill>
                  <a:srgbClr val="F79546"/>
                </a:solidFill>
                <a:latin typeface="Microsoft Sans Serif"/>
                <a:cs typeface="Microsoft Sans Serif"/>
              </a:rPr>
              <a:t>ล</a:t>
            </a:r>
            <a:r>
              <a:rPr dirty="0" sz="2400" spc="-25" u="sng">
                <a:solidFill>
                  <a:srgbClr val="F79546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-50" u="sng">
                <a:solidFill>
                  <a:srgbClr val="F79546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130" u="sng">
                <a:solidFill>
                  <a:srgbClr val="F79546"/>
                </a:solidFill>
                <a:latin typeface="Microsoft Sans Serif"/>
                <a:cs typeface="Microsoft Sans Serif"/>
              </a:rPr>
              <a:t>พ</a:t>
            </a:r>
            <a:r>
              <a:rPr dirty="0" sz="2400" u="sng">
                <a:solidFill>
                  <a:srgbClr val="F79546"/>
                </a:solidFill>
                <a:latin typeface="Microsoft Sans Serif"/>
                <a:cs typeface="Microsoft Sans Serif"/>
              </a:rPr>
              <a:t>ิ</a:t>
            </a:r>
            <a:r>
              <a:rPr dirty="0" sz="2400" spc="50" u="sng">
                <a:solidFill>
                  <a:srgbClr val="F79546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100" u="sng">
                <a:solidFill>
                  <a:srgbClr val="F79546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5" u="sng">
                <a:solidFill>
                  <a:srgbClr val="F79546"/>
                </a:solidFill>
                <a:latin typeface="Microsoft Sans Serif"/>
                <a:cs typeface="Microsoft Sans Serif"/>
              </a:rPr>
              <a:t>ข</a:t>
            </a:r>
            <a:r>
              <a:rPr dirty="0" sz="2400" spc="-1450" u="sng">
                <a:solidFill>
                  <a:srgbClr val="F79546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u="sng">
                <a:solidFill>
                  <a:srgbClr val="F79546"/>
                </a:solidFill>
                <a:latin typeface="Microsoft Sans Serif"/>
                <a:cs typeface="Microsoft Sans Serif"/>
              </a:rPr>
              <a:t>ึ้</a:t>
            </a:r>
            <a:r>
              <a:rPr dirty="0" sz="2400" spc="15" u="sng">
                <a:solidFill>
                  <a:srgbClr val="F79546"/>
                </a:solidFill>
                <a:latin typeface="Microsoft Sans Serif"/>
                <a:cs typeface="Microsoft Sans Serif"/>
              </a:rPr>
              <a:t> 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38802" y="2725420"/>
            <a:ext cx="4104004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กรำฟ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70">
                <a:solidFill>
                  <a:srgbClr val="FFFFFF"/>
                </a:solidFill>
                <a:latin typeface="Microsoft Sans Serif"/>
                <a:cs typeface="Microsoft Sans Serif"/>
              </a:rPr>
              <a:t>ป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3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85" u="sng">
                <a:solidFill>
                  <a:srgbClr val="F79546"/>
                </a:solidFill>
                <a:latin typeface="Microsoft Sans Serif"/>
                <a:cs typeface="Microsoft Sans Serif"/>
              </a:rPr>
              <a:t>ลบ</a:t>
            </a:r>
            <a:r>
              <a:rPr dirty="0" sz="2400" spc="15" u="sng">
                <a:solidFill>
                  <a:srgbClr val="F79546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55" u="sng">
                <a:solidFill>
                  <a:srgbClr val="F79546"/>
                </a:solidFill>
                <a:latin typeface="Microsoft Sans Serif"/>
                <a:cs typeface="Microsoft Sans Serif"/>
              </a:rPr>
              <a:t>และลดลง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99609" y="712469"/>
            <a:ext cx="120396" cy="4152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559808" y="733298"/>
            <a:ext cx="0" cy="4070985"/>
          </a:xfrm>
          <a:custGeom>
            <a:avLst/>
            <a:gdLst/>
            <a:ahLst/>
            <a:cxnLst/>
            <a:rect l="l" t="t" r="r" b="b"/>
            <a:pathLst>
              <a:path w="0" h="4070985">
                <a:moveTo>
                  <a:pt x="0" y="0"/>
                </a:moveTo>
                <a:lnTo>
                  <a:pt x="0" y="4070705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40995" y="2643720"/>
            <a:ext cx="4166870" cy="831215"/>
          </a:xfrm>
          <a:custGeom>
            <a:avLst/>
            <a:gdLst/>
            <a:ahLst/>
            <a:cxnLst/>
            <a:rect l="l" t="t" r="r" b="b"/>
            <a:pathLst>
              <a:path w="4166870" h="831214">
                <a:moveTo>
                  <a:pt x="0" y="830999"/>
                </a:moveTo>
                <a:lnTo>
                  <a:pt x="4166742" y="830999"/>
                </a:lnTo>
                <a:lnTo>
                  <a:pt x="4166742" y="0"/>
                </a:lnTo>
                <a:lnTo>
                  <a:pt x="0" y="0"/>
                </a:lnTo>
                <a:lnTo>
                  <a:pt x="0" y="830999"/>
                </a:lnTo>
                <a:close/>
              </a:path>
            </a:pathLst>
          </a:custGeom>
          <a:ln w="38100">
            <a:solidFill>
              <a:srgbClr val="F79546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330323" y="2460244"/>
            <a:ext cx="2150110" cy="0"/>
          </a:xfrm>
          <a:custGeom>
            <a:avLst/>
            <a:gdLst/>
            <a:ahLst/>
            <a:cxnLst/>
            <a:rect l="l" t="t" r="r" b="b"/>
            <a:pathLst>
              <a:path w="2150110" h="0">
                <a:moveTo>
                  <a:pt x="0" y="0"/>
                </a:moveTo>
                <a:lnTo>
                  <a:pt x="2149602" y="0"/>
                </a:lnTo>
              </a:path>
            </a:pathLst>
          </a:custGeom>
          <a:ln w="8890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702555" y="1093597"/>
            <a:ext cx="2677795" cy="15158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4679950" y="3118777"/>
            <a:ext cx="2700401" cy="16181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34" y="148335"/>
            <a:ext cx="4763135" cy="142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439"/>
              </a:spcBef>
            </a:pPr>
            <a:r>
              <a:rPr dirty="0" sz="2400" spc="10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ห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baseline="-12731" sz="3600" spc="-1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50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114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วล</a:t>
            </a:r>
            <a:r>
              <a:rPr dirty="0" sz="2400" spc="4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1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4" name="object 4"/>
          <p:cNvSpPr/>
          <p:nvPr/>
        </p:nvSpPr>
        <p:spPr>
          <a:xfrm>
            <a:off x="179514" y="1491614"/>
            <a:ext cx="2926080" cy="2149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5875654" y="1871852"/>
            <a:ext cx="285115" cy="0"/>
          </a:xfrm>
          <a:custGeom>
            <a:avLst/>
            <a:gdLst/>
            <a:ahLst/>
            <a:cxnLst/>
            <a:rect l="l" t="t" r="r" b="b"/>
            <a:pathLst>
              <a:path w="285114" h="0">
                <a:moveTo>
                  <a:pt x="0" y="0"/>
                </a:moveTo>
                <a:lnTo>
                  <a:pt x="284988" y="0"/>
                </a:lnTo>
              </a:path>
            </a:pathLst>
          </a:custGeom>
          <a:ln w="2413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367785" y="1668779"/>
            <a:ext cx="3279140" cy="554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ควำ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20">
                <a:solidFill>
                  <a:srgbClr val="FFFFFF"/>
                </a:solidFill>
                <a:latin typeface="Microsoft Sans Serif"/>
                <a:cs typeface="Microsoft Sans Serif"/>
              </a:rPr>
              <a:t>น(</a:t>
            </a:r>
            <a:r>
              <a:rPr dirty="0" sz="2400" spc="-130">
                <a:solidFill>
                  <a:srgbClr val="FFFFFF"/>
                </a:solidFill>
                <a:latin typeface="Lucida Sans Unicode"/>
                <a:cs typeface="Lucida Sans Unicode"/>
              </a:rPr>
              <a:t>slope,</a:t>
            </a:r>
            <a:r>
              <a:rPr dirty="0" sz="2400" spc="-26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725">
                <a:solidFill>
                  <a:srgbClr val="FFFFFF"/>
                </a:solidFill>
                <a:latin typeface="Lucida Sans Unicode"/>
                <a:cs typeface="Lucida Sans Unicode"/>
              </a:rPr>
              <a:t>=</a:t>
            </a:r>
            <a:r>
              <a:rPr dirty="0" sz="24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baseline="-37940" sz="3075" spc="-30">
                <a:solidFill>
                  <a:srgbClr val="FFFFFF"/>
                </a:solidFill>
                <a:latin typeface="Cambria Math"/>
                <a:cs typeface="Cambria Math"/>
              </a:rPr>
              <a:t>∆</a:t>
            </a:r>
            <a:r>
              <a:rPr dirty="0" baseline="-37940" sz="3075" spc="-105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-37940" sz="30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-37940" sz="3075" spc="-23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725">
                <a:solidFill>
                  <a:srgbClr val="FF0000"/>
                </a:solidFill>
                <a:latin typeface="Lucida Sans Unicode"/>
                <a:cs typeface="Lucida Sans Unicode"/>
              </a:rPr>
              <a:t>=</a:t>
            </a:r>
            <a:r>
              <a:rPr dirty="0" sz="2400" spc="-10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50">
                <a:solidFill>
                  <a:srgbClr val="FF0000"/>
                </a:solidFill>
                <a:latin typeface="Lucida Sans Unicode"/>
                <a:cs typeface="Lucida Sans Unicode"/>
              </a:rPr>
              <a:t>v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63335" y="1504441"/>
            <a:ext cx="30607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50" spc="-20">
                <a:solidFill>
                  <a:srgbClr val="FFFFFF"/>
                </a:solidFill>
                <a:latin typeface="Cambria Math"/>
                <a:cs typeface="Cambria Math"/>
              </a:rPr>
              <a:t>∆</a:t>
            </a:r>
            <a:r>
              <a:rPr dirty="0" sz="2050" spc="-555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76065" y="2530601"/>
            <a:ext cx="4842510" cy="768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3635502" y="2599182"/>
            <a:ext cx="4806696" cy="722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635883" y="2570479"/>
            <a:ext cx="4723130" cy="648335"/>
          </a:xfrm>
          <a:custGeom>
            <a:avLst/>
            <a:gdLst/>
            <a:ahLst/>
            <a:cxnLst/>
            <a:rect l="l" t="t" r="r" b="b"/>
            <a:pathLst>
              <a:path w="4723130" h="648335">
                <a:moveTo>
                  <a:pt x="4614671" y="0"/>
                </a:moveTo>
                <a:lnTo>
                  <a:pt x="107556" y="1"/>
                </a:lnTo>
                <a:lnTo>
                  <a:pt x="65669" y="8636"/>
                </a:lnTo>
                <a:lnTo>
                  <a:pt x="31483" y="31825"/>
                </a:lnTo>
                <a:lnTo>
                  <a:pt x="8444" y="66120"/>
                </a:lnTo>
                <a:lnTo>
                  <a:pt x="27" y="107661"/>
                </a:lnTo>
                <a:lnTo>
                  <a:pt x="0" y="540545"/>
                </a:lnTo>
                <a:lnTo>
                  <a:pt x="1036" y="555133"/>
                </a:lnTo>
                <a:lnTo>
                  <a:pt x="14885" y="594812"/>
                </a:lnTo>
                <a:lnTo>
                  <a:pt x="42160" y="625669"/>
                </a:lnTo>
                <a:lnTo>
                  <a:pt x="79408" y="644238"/>
                </a:lnTo>
                <a:lnTo>
                  <a:pt x="108076" y="648081"/>
                </a:lnTo>
                <a:lnTo>
                  <a:pt x="4614981" y="648080"/>
                </a:lnTo>
                <a:lnTo>
                  <a:pt x="4656921" y="639504"/>
                </a:lnTo>
                <a:lnTo>
                  <a:pt x="4691131" y="616340"/>
                </a:lnTo>
                <a:lnTo>
                  <a:pt x="4714176" y="582059"/>
                </a:lnTo>
                <a:lnTo>
                  <a:pt x="4722593" y="540545"/>
                </a:lnTo>
                <a:lnTo>
                  <a:pt x="4722620" y="107661"/>
                </a:lnTo>
                <a:lnTo>
                  <a:pt x="4721586" y="93044"/>
                </a:lnTo>
                <a:lnTo>
                  <a:pt x="4707768" y="53305"/>
                </a:lnTo>
                <a:lnTo>
                  <a:pt x="4680539" y="22420"/>
                </a:lnTo>
                <a:lnTo>
                  <a:pt x="4643329" y="3843"/>
                </a:lnTo>
                <a:lnTo>
                  <a:pt x="4614671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3635883" y="2570479"/>
            <a:ext cx="4723130" cy="648335"/>
          </a:xfrm>
          <a:custGeom>
            <a:avLst/>
            <a:gdLst/>
            <a:ahLst/>
            <a:cxnLst/>
            <a:rect l="l" t="t" r="r" b="b"/>
            <a:pathLst>
              <a:path w="4723130" h="648335">
                <a:moveTo>
                  <a:pt x="0" y="108076"/>
                </a:moveTo>
                <a:lnTo>
                  <a:pt x="8445" y="66120"/>
                </a:lnTo>
                <a:lnTo>
                  <a:pt x="31484" y="31825"/>
                </a:lnTo>
                <a:lnTo>
                  <a:pt x="65670" y="8636"/>
                </a:lnTo>
                <a:lnTo>
                  <a:pt x="107557" y="1"/>
                </a:lnTo>
                <a:lnTo>
                  <a:pt x="4614671" y="0"/>
                </a:lnTo>
                <a:lnTo>
                  <a:pt x="4629301" y="982"/>
                </a:lnTo>
                <a:lnTo>
                  <a:pt x="4669076" y="14690"/>
                </a:lnTo>
                <a:lnTo>
                  <a:pt x="4700013" y="41856"/>
                </a:lnTo>
                <a:lnTo>
                  <a:pt x="4718683" y="79027"/>
                </a:lnTo>
                <a:lnTo>
                  <a:pt x="4722621" y="540131"/>
                </a:lnTo>
                <a:lnTo>
                  <a:pt x="4721641" y="554742"/>
                </a:lnTo>
                <a:lnTo>
                  <a:pt x="4707947" y="594507"/>
                </a:lnTo>
                <a:lnTo>
                  <a:pt x="4680799" y="625468"/>
                </a:lnTo>
                <a:lnTo>
                  <a:pt x="4643631" y="644155"/>
                </a:lnTo>
                <a:lnTo>
                  <a:pt x="108076" y="648081"/>
                </a:lnTo>
                <a:lnTo>
                  <a:pt x="93444" y="647098"/>
                </a:lnTo>
                <a:lnTo>
                  <a:pt x="53639" y="633395"/>
                </a:lnTo>
                <a:lnTo>
                  <a:pt x="22656" y="606249"/>
                </a:lnTo>
                <a:lnTo>
                  <a:pt x="3948" y="569126"/>
                </a:lnTo>
                <a:lnTo>
                  <a:pt x="0" y="10807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846829" y="2675382"/>
            <a:ext cx="4300855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80">
                <a:solidFill>
                  <a:srgbClr val="FFFFFF"/>
                </a:solidFill>
                <a:latin typeface="Lucida Sans Unicode"/>
                <a:cs typeface="Lucida Sans Unicode"/>
              </a:rPr>
              <a:t>Slope</a:t>
            </a:r>
            <a:r>
              <a:rPr dirty="0" sz="24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ของกรำฟ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15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5" u="sng">
                <a:solidFill>
                  <a:srgbClr val="FFFF00"/>
                </a:solidFill>
                <a:latin typeface="Microsoft Sans Serif"/>
                <a:cs typeface="Microsoft Sans Serif"/>
              </a:rPr>
              <a:t>ควำม</a:t>
            </a:r>
            <a:r>
              <a:rPr dirty="0" sz="2400" spc="-50" u="sng">
                <a:solidFill>
                  <a:srgbClr val="FFFF00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5" u="sng">
                <a:solidFill>
                  <a:srgbClr val="FFFF00"/>
                </a:solidFill>
                <a:latin typeface="Microsoft Sans Serif"/>
                <a:cs typeface="Microsoft Sans Serif"/>
              </a:rPr>
              <a:t>ร็</a:t>
            </a:r>
            <a:r>
              <a:rPr dirty="0" sz="2400" spc="-55" u="sng">
                <a:solidFill>
                  <a:srgbClr val="FFFF00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80" u="sng">
                <a:solidFill>
                  <a:srgbClr val="FFFF00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50" u="sng">
                <a:solidFill>
                  <a:srgbClr val="FFFF00"/>
                </a:solidFill>
                <a:latin typeface="Lucida Sans Unicode"/>
                <a:cs typeface="Lucida Sans Unicode"/>
              </a:rPr>
              <a:t>v</a:t>
            </a:r>
            <a:r>
              <a:rPr dirty="0" sz="2400" spc="-80" u="sng">
                <a:solidFill>
                  <a:srgbClr val="FFFF00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34" y="148335"/>
            <a:ext cx="4763135" cy="1864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439"/>
              </a:spcBef>
            </a:pPr>
            <a:r>
              <a:rPr dirty="0" sz="2400" spc="10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ห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baseline="-12731" sz="3600" spc="-1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50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114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วล</a:t>
            </a:r>
            <a:r>
              <a:rPr dirty="0" sz="2400" spc="4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1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  <a:p>
            <a:pPr marL="61594">
              <a:lnSpc>
                <a:spcPct val="100000"/>
              </a:lnSpc>
              <a:spcBef>
                <a:spcPts val="600"/>
              </a:spcBef>
            </a:pP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70">
                <a:solidFill>
                  <a:srgbClr val="FFFFFF"/>
                </a:solidFill>
                <a:latin typeface="Microsoft Sans Serif"/>
                <a:cs typeface="Microsoft Sans Serif"/>
              </a:rPr>
              <a:t>ย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4" name="object 4"/>
          <p:cNvSpPr/>
          <p:nvPr/>
        </p:nvSpPr>
        <p:spPr>
          <a:xfrm>
            <a:off x="295554" y="1880361"/>
            <a:ext cx="922019" cy="0"/>
          </a:xfrm>
          <a:custGeom>
            <a:avLst/>
            <a:gdLst/>
            <a:ahLst/>
            <a:cxnLst/>
            <a:rect l="l" t="t" r="r" b="b"/>
            <a:pathLst>
              <a:path w="922019" h="0">
                <a:moveTo>
                  <a:pt x="0" y="0"/>
                </a:moveTo>
                <a:lnTo>
                  <a:pt x="922019" y="0"/>
                </a:lnTo>
              </a:path>
            </a:pathLst>
          </a:custGeom>
          <a:ln w="889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217030" y="1949450"/>
            <a:ext cx="4714494" cy="18464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55091" y="3875785"/>
            <a:ext cx="4465955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กรำฟ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14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15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ของ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ตถุ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เค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50">
                <a:solidFill>
                  <a:srgbClr val="FFFFFF"/>
                </a:solidFill>
                <a:latin typeface="Microsoft Sans Serif"/>
                <a:cs typeface="Microsoft Sans Serif"/>
              </a:rPr>
              <a:t>ใ</a:t>
            </a:r>
            <a:r>
              <a:rPr dirty="0" sz="2400" spc="-1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00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43855" y="712469"/>
            <a:ext cx="120396" cy="4152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5004053" y="733298"/>
            <a:ext cx="0" cy="4070985"/>
          </a:xfrm>
          <a:custGeom>
            <a:avLst/>
            <a:gdLst/>
            <a:ahLst/>
            <a:cxnLst/>
            <a:rect l="l" t="t" r="r" b="b"/>
            <a:pathLst>
              <a:path w="0" h="4070985">
                <a:moveTo>
                  <a:pt x="0" y="0"/>
                </a:moveTo>
                <a:lnTo>
                  <a:pt x="0" y="4070705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34" y="148335"/>
            <a:ext cx="4558665" cy="142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439"/>
              </a:spcBef>
            </a:pPr>
            <a:r>
              <a:rPr dirty="0" sz="2400" spc="10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ห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baseline="-12731" sz="3600" spc="-1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55">
                <a:solidFill>
                  <a:srgbClr val="FFFFFF"/>
                </a:solidFill>
                <a:latin typeface="Lucida Sans Unicode"/>
                <a:cs typeface="Lucida Sans Unicode"/>
              </a:rPr>
              <a:t>v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วล</a:t>
            </a:r>
            <a:r>
              <a:rPr dirty="0" sz="2400" spc="4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1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4" name="object 4"/>
          <p:cNvSpPr/>
          <p:nvPr/>
        </p:nvSpPr>
        <p:spPr>
          <a:xfrm>
            <a:off x="5875654" y="1871852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 h="0">
                <a:moveTo>
                  <a:pt x="0" y="0"/>
                </a:moveTo>
                <a:lnTo>
                  <a:pt x="306324" y="0"/>
                </a:lnTo>
              </a:path>
            </a:pathLst>
          </a:custGeom>
          <a:ln w="2413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3576065" y="2530601"/>
            <a:ext cx="4842510" cy="768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3642359" y="2599182"/>
            <a:ext cx="4793742" cy="722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3635883" y="2570479"/>
            <a:ext cx="4723130" cy="648335"/>
          </a:xfrm>
          <a:custGeom>
            <a:avLst/>
            <a:gdLst/>
            <a:ahLst/>
            <a:cxnLst/>
            <a:rect l="l" t="t" r="r" b="b"/>
            <a:pathLst>
              <a:path w="4723130" h="648335">
                <a:moveTo>
                  <a:pt x="4614671" y="0"/>
                </a:moveTo>
                <a:lnTo>
                  <a:pt x="107556" y="1"/>
                </a:lnTo>
                <a:lnTo>
                  <a:pt x="65669" y="8636"/>
                </a:lnTo>
                <a:lnTo>
                  <a:pt x="31483" y="31825"/>
                </a:lnTo>
                <a:lnTo>
                  <a:pt x="8444" y="66120"/>
                </a:lnTo>
                <a:lnTo>
                  <a:pt x="27" y="107661"/>
                </a:lnTo>
                <a:lnTo>
                  <a:pt x="0" y="540545"/>
                </a:lnTo>
                <a:lnTo>
                  <a:pt x="1036" y="555133"/>
                </a:lnTo>
                <a:lnTo>
                  <a:pt x="14885" y="594812"/>
                </a:lnTo>
                <a:lnTo>
                  <a:pt x="42160" y="625669"/>
                </a:lnTo>
                <a:lnTo>
                  <a:pt x="79408" y="644238"/>
                </a:lnTo>
                <a:lnTo>
                  <a:pt x="108076" y="648081"/>
                </a:lnTo>
                <a:lnTo>
                  <a:pt x="4614981" y="648080"/>
                </a:lnTo>
                <a:lnTo>
                  <a:pt x="4656921" y="639504"/>
                </a:lnTo>
                <a:lnTo>
                  <a:pt x="4691131" y="616340"/>
                </a:lnTo>
                <a:lnTo>
                  <a:pt x="4714176" y="582059"/>
                </a:lnTo>
                <a:lnTo>
                  <a:pt x="4722593" y="540545"/>
                </a:lnTo>
                <a:lnTo>
                  <a:pt x="4722620" y="107661"/>
                </a:lnTo>
                <a:lnTo>
                  <a:pt x="4721586" y="93044"/>
                </a:lnTo>
                <a:lnTo>
                  <a:pt x="4707768" y="53305"/>
                </a:lnTo>
                <a:lnTo>
                  <a:pt x="4680539" y="22420"/>
                </a:lnTo>
                <a:lnTo>
                  <a:pt x="4643329" y="3843"/>
                </a:lnTo>
                <a:lnTo>
                  <a:pt x="4614671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3635883" y="2570479"/>
            <a:ext cx="4723130" cy="648335"/>
          </a:xfrm>
          <a:custGeom>
            <a:avLst/>
            <a:gdLst/>
            <a:ahLst/>
            <a:cxnLst/>
            <a:rect l="l" t="t" r="r" b="b"/>
            <a:pathLst>
              <a:path w="4723130" h="648335">
                <a:moveTo>
                  <a:pt x="0" y="108076"/>
                </a:moveTo>
                <a:lnTo>
                  <a:pt x="8445" y="66120"/>
                </a:lnTo>
                <a:lnTo>
                  <a:pt x="31484" y="31825"/>
                </a:lnTo>
                <a:lnTo>
                  <a:pt x="65670" y="8636"/>
                </a:lnTo>
                <a:lnTo>
                  <a:pt x="107557" y="1"/>
                </a:lnTo>
                <a:lnTo>
                  <a:pt x="4614671" y="0"/>
                </a:lnTo>
                <a:lnTo>
                  <a:pt x="4629301" y="982"/>
                </a:lnTo>
                <a:lnTo>
                  <a:pt x="4669076" y="14690"/>
                </a:lnTo>
                <a:lnTo>
                  <a:pt x="4700013" y="41856"/>
                </a:lnTo>
                <a:lnTo>
                  <a:pt x="4718683" y="79027"/>
                </a:lnTo>
                <a:lnTo>
                  <a:pt x="4722621" y="540131"/>
                </a:lnTo>
                <a:lnTo>
                  <a:pt x="4721641" y="554742"/>
                </a:lnTo>
                <a:lnTo>
                  <a:pt x="4707947" y="594507"/>
                </a:lnTo>
                <a:lnTo>
                  <a:pt x="4680799" y="625468"/>
                </a:lnTo>
                <a:lnTo>
                  <a:pt x="4643631" y="644155"/>
                </a:lnTo>
                <a:lnTo>
                  <a:pt x="108076" y="648081"/>
                </a:lnTo>
                <a:lnTo>
                  <a:pt x="93444" y="647098"/>
                </a:lnTo>
                <a:lnTo>
                  <a:pt x="53639" y="633395"/>
                </a:lnTo>
                <a:lnTo>
                  <a:pt x="22656" y="606249"/>
                </a:lnTo>
                <a:lnTo>
                  <a:pt x="3948" y="569126"/>
                </a:lnTo>
                <a:lnTo>
                  <a:pt x="0" y="10807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367785" y="1668779"/>
            <a:ext cx="4773930" cy="1474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ควำ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ช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20">
                <a:solidFill>
                  <a:srgbClr val="FFFFFF"/>
                </a:solidFill>
                <a:latin typeface="Microsoft Sans Serif"/>
                <a:cs typeface="Microsoft Sans Serif"/>
              </a:rPr>
              <a:t>น(</a:t>
            </a:r>
            <a:r>
              <a:rPr dirty="0" sz="2400" spc="-130">
                <a:solidFill>
                  <a:srgbClr val="FFFFFF"/>
                </a:solidFill>
                <a:latin typeface="Lucida Sans Unicode"/>
                <a:cs typeface="Lucida Sans Unicode"/>
              </a:rPr>
              <a:t>slope,</a:t>
            </a:r>
            <a:r>
              <a:rPr dirty="0" sz="2400" spc="-26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725">
                <a:solidFill>
                  <a:srgbClr val="FFFFFF"/>
                </a:solidFill>
                <a:latin typeface="Lucida Sans Unicode"/>
                <a:cs typeface="Lucida Sans Unicode"/>
              </a:rPr>
              <a:t>=</a:t>
            </a:r>
            <a:r>
              <a:rPr dirty="0" sz="240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baseline="-37940" sz="3075" spc="-30">
                <a:solidFill>
                  <a:srgbClr val="FFFFFF"/>
                </a:solidFill>
                <a:latin typeface="Cambria Math"/>
                <a:cs typeface="Cambria Math"/>
              </a:rPr>
              <a:t>∆</a:t>
            </a:r>
            <a:r>
              <a:rPr dirty="0" baseline="-37940" sz="3075" spc="-105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-37940" sz="30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-37940" sz="3075" spc="-12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725">
                <a:solidFill>
                  <a:srgbClr val="FF0000"/>
                </a:solidFill>
                <a:latin typeface="Lucida Sans Unicode"/>
                <a:cs typeface="Lucida Sans Unicode"/>
              </a:rPr>
              <a:t>=</a:t>
            </a:r>
            <a:r>
              <a:rPr dirty="0" sz="2400" spc="-10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10">
                <a:solidFill>
                  <a:srgbClr val="FF0000"/>
                </a:solidFill>
                <a:latin typeface="Lucida Sans Unicode"/>
                <a:cs typeface="Lucida Sans Unicode"/>
              </a:rPr>
              <a:t>a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ts val="5000"/>
              </a:lnSpc>
              <a:spcBef>
                <a:spcPts val="46"/>
              </a:spcBef>
            </a:pPr>
            <a:endParaRPr sz="5000"/>
          </a:p>
          <a:p>
            <a:pPr marL="498475">
              <a:lnSpc>
                <a:spcPct val="100000"/>
              </a:lnSpc>
              <a:tabLst>
                <a:tab pos="3435350" algn="l"/>
                <a:tab pos="4406265" algn="l"/>
              </a:tabLst>
            </a:pPr>
            <a:r>
              <a:rPr dirty="0" sz="2400" spc="-80">
                <a:solidFill>
                  <a:srgbClr val="FFFFFF"/>
                </a:solidFill>
                <a:latin typeface="Lucida Sans Unicode"/>
                <a:cs typeface="Lucida Sans Unicode"/>
              </a:rPr>
              <a:t>Slope</a:t>
            </a:r>
            <a:r>
              <a:rPr dirty="0" sz="24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ของกรำฟ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v</a:t>
            </a: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15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28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	</a:t>
            </a:r>
            <a:r>
              <a:rPr dirty="0" sz="2400" spc="-20">
                <a:solidFill>
                  <a:srgbClr val="FFFF00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10">
                <a:solidFill>
                  <a:srgbClr val="FFFF00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75">
                <a:solidFill>
                  <a:srgbClr val="FFFF00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60">
                <a:solidFill>
                  <a:srgbClr val="FFFF00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95">
                <a:solidFill>
                  <a:srgbClr val="FFFF00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1019">
                <a:solidFill>
                  <a:srgbClr val="FFFF00"/>
                </a:solidFill>
                <a:latin typeface="Microsoft Sans Serif"/>
                <a:cs typeface="Microsoft Sans Serif"/>
              </a:rPr>
              <a:t>ง</a:t>
            </a:r>
            <a:r>
              <a:rPr dirty="0" baseline="-12731" sz="3600">
                <a:solidFill>
                  <a:srgbClr val="FFFF00"/>
                </a:solidFill>
                <a:latin typeface="Microsoft Sans Serif"/>
                <a:cs typeface="Microsoft Sans Serif"/>
              </a:rPr>
              <a:t>่	</a:t>
            </a:r>
            <a:r>
              <a:rPr dirty="0" sz="2400" spc="-80">
                <a:solidFill>
                  <a:srgbClr val="FFFF00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10">
                <a:solidFill>
                  <a:srgbClr val="FFFF00"/>
                </a:solidFill>
                <a:latin typeface="Lucida Sans Unicode"/>
                <a:cs typeface="Lucida Sans Unicode"/>
              </a:rPr>
              <a:t>a</a:t>
            </a:r>
            <a:r>
              <a:rPr dirty="0" sz="2400" spc="-80">
                <a:solidFill>
                  <a:srgbClr val="FFFF00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3335" y="1504441"/>
            <a:ext cx="32766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50" spc="-20">
                <a:solidFill>
                  <a:srgbClr val="FFFFFF"/>
                </a:solidFill>
                <a:latin typeface="Cambria Math"/>
                <a:cs typeface="Cambria Math"/>
              </a:rPr>
              <a:t>∆</a:t>
            </a:r>
            <a:r>
              <a:rPr dirty="0" sz="2050" spc="60">
                <a:solidFill>
                  <a:srgbClr val="FFFFFF"/>
                </a:solidFill>
                <a:latin typeface="Cambria Math"/>
                <a:cs typeface="Cambria Math"/>
              </a:rPr>
              <a:t>𝑣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803008" y="3010407"/>
            <a:ext cx="1325245" cy="0"/>
          </a:xfrm>
          <a:custGeom>
            <a:avLst/>
            <a:gdLst/>
            <a:ahLst/>
            <a:cxnLst/>
            <a:rect l="l" t="t" r="r" b="b"/>
            <a:pathLst>
              <a:path w="1325245" h="0">
                <a:moveTo>
                  <a:pt x="0" y="0"/>
                </a:moveTo>
                <a:lnTo>
                  <a:pt x="1325118" y="0"/>
                </a:lnTo>
              </a:path>
            </a:pathLst>
          </a:custGeom>
          <a:ln w="8889">
            <a:solidFill>
              <a:srgbClr val="FFFF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79514" y="1491614"/>
            <a:ext cx="2834513" cy="2149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514" y="1491614"/>
            <a:ext cx="3582416" cy="2149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7150"/>
            <a:ext cx="3635502" cy="935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33934" y="148335"/>
            <a:ext cx="4558665" cy="142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439"/>
              </a:spcBef>
            </a:pPr>
            <a:r>
              <a:rPr dirty="0" sz="2400" spc="10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ห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baseline="-12731" sz="3600" spc="-1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55">
                <a:solidFill>
                  <a:srgbClr val="FFFFFF"/>
                </a:solidFill>
                <a:latin typeface="Lucida Sans Unicode"/>
                <a:cs typeface="Lucida Sans Unicode"/>
              </a:rPr>
              <a:t>v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วล</a:t>
            </a:r>
            <a:r>
              <a:rPr dirty="0" sz="2400" spc="4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1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32758" y="1712722"/>
            <a:ext cx="2850515" cy="5181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30">
                <a:solidFill>
                  <a:srgbClr val="FFFFFF"/>
                </a:solidFill>
                <a:latin typeface="Microsoft Sans Serif"/>
                <a:cs typeface="Microsoft Sans Serif"/>
              </a:rPr>
              <a:t>พ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50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7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ใ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baseline="-12731" sz="3600" spc="5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725">
                <a:solidFill>
                  <a:srgbClr val="FFFFFF"/>
                </a:solidFill>
                <a:latin typeface="Lucida Sans Unicode"/>
                <a:cs typeface="Lucida Sans Unicode"/>
              </a:rPr>
              <a:t>=</a:t>
            </a:r>
            <a:r>
              <a:rPr dirty="0" sz="2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505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sz="2800" spc="8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800">
                <a:solidFill>
                  <a:srgbClr val="FFFFFF"/>
                </a:solidFill>
                <a:latin typeface="Cambria Math"/>
                <a:cs typeface="Cambria Math"/>
              </a:rPr>
              <a:t>∙ </a:t>
            </a:r>
            <a:r>
              <a:rPr dirty="0" sz="2800" spc="-112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sz="2800" spc="1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725">
                <a:solidFill>
                  <a:srgbClr val="FF0000"/>
                </a:solidFill>
                <a:latin typeface="Lucida Sans Unicode"/>
                <a:cs typeface="Lucida Sans Unicode"/>
              </a:rPr>
              <a:t>=</a:t>
            </a:r>
            <a:r>
              <a:rPr dirty="0" sz="2400" spc="-10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114">
                <a:solidFill>
                  <a:srgbClr val="FF0000"/>
                </a:solidFill>
                <a:latin typeface="Lucida Sans Unicode"/>
                <a:cs typeface="Lucida Sans Unicode"/>
              </a:rPr>
              <a:t>s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65447" y="2530601"/>
            <a:ext cx="4843272" cy="7680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4330446" y="2599182"/>
            <a:ext cx="4195572" cy="722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4025773" y="2570479"/>
            <a:ext cx="4723130" cy="648335"/>
          </a:xfrm>
          <a:custGeom>
            <a:avLst/>
            <a:gdLst/>
            <a:ahLst/>
            <a:cxnLst/>
            <a:rect l="l" t="t" r="r" b="b"/>
            <a:pathLst>
              <a:path w="4723130" h="648335">
                <a:moveTo>
                  <a:pt x="4614671" y="0"/>
                </a:moveTo>
                <a:lnTo>
                  <a:pt x="107556" y="1"/>
                </a:lnTo>
                <a:lnTo>
                  <a:pt x="65669" y="8636"/>
                </a:lnTo>
                <a:lnTo>
                  <a:pt x="31483" y="31825"/>
                </a:lnTo>
                <a:lnTo>
                  <a:pt x="8444" y="66120"/>
                </a:lnTo>
                <a:lnTo>
                  <a:pt x="34" y="107557"/>
                </a:lnTo>
                <a:lnTo>
                  <a:pt x="0" y="540545"/>
                </a:lnTo>
                <a:lnTo>
                  <a:pt x="1036" y="555133"/>
                </a:lnTo>
                <a:lnTo>
                  <a:pt x="14885" y="594812"/>
                </a:lnTo>
                <a:lnTo>
                  <a:pt x="42160" y="625669"/>
                </a:lnTo>
                <a:lnTo>
                  <a:pt x="79408" y="644238"/>
                </a:lnTo>
                <a:lnTo>
                  <a:pt x="108076" y="648081"/>
                </a:lnTo>
                <a:lnTo>
                  <a:pt x="4615086" y="648080"/>
                </a:lnTo>
                <a:lnTo>
                  <a:pt x="4657009" y="639475"/>
                </a:lnTo>
                <a:lnTo>
                  <a:pt x="4691229" y="616306"/>
                </a:lnTo>
                <a:lnTo>
                  <a:pt x="4714293" y="582036"/>
                </a:lnTo>
                <a:lnTo>
                  <a:pt x="4722720" y="540545"/>
                </a:lnTo>
                <a:lnTo>
                  <a:pt x="4722746" y="107557"/>
                </a:lnTo>
                <a:lnTo>
                  <a:pt x="4721698" y="92952"/>
                </a:lnTo>
                <a:lnTo>
                  <a:pt x="4707828" y="53249"/>
                </a:lnTo>
                <a:lnTo>
                  <a:pt x="4680554" y="22396"/>
                </a:lnTo>
                <a:lnTo>
                  <a:pt x="4643322" y="3838"/>
                </a:lnTo>
                <a:lnTo>
                  <a:pt x="4614671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025772" y="2570479"/>
            <a:ext cx="4723130" cy="648335"/>
          </a:xfrm>
          <a:custGeom>
            <a:avLst/>
            <a:gdLst/>
            <a:ahLst/>
            <a:cxnLst/>
            <a:rect l="l" t="t" r="r" b="b"/>
            <a:pathLst>
              <a:path w="4723130" h="648335">
                <a:moveTo>
                  <a:pt x="0" y="108076"/>
                </a:moveTo>
                <a:lnTo>
                  <a:pt x="8445" y="66120"/>
                </a:lnTo>
                <a:lnTo>
                  <a:pt x="31484" y="31825"/>
                </a:lnTo>
                <a:lnTo>
                  <a:pt x="65670" y="8636"/>
                </a:lnTo>
                <a:lnTo>
                  <a:pt x="107557" y="1"/>
                </a:lnTo>
                <a:lnTo>
                  <a:pt x="4614672" y="0"/>
                </a:lnTo>
                <a:lnTo>
                  <a:pt x="4629295" y="980"/>
                </a:lnTo>
                <a:lnTo>
                  <a:pt x="4669081" y="14673"/>
                </a:lnTo>
                <a:lnTo>
                  <a:pt x="4700057" y="41811"/>
                </a:lnTo>
                <a:lnTo>
                  <a:pt x="4718778" y="78947"/>
                </a:lnTo>
                <a:lnTo>
                  <a:pt x="4722749" y="540131"/>
                </a:lnTo>
                <a:lnTo>
                  <a:pt x="4721766" y="554734"/>
                </a:lnTo>
                <a:lnTo>
                  <a:pt x="4708058" y="594479"/>
                </a:lnTo>
                <a:lnTo>
                  <a:pt x="4680892" y="625433"/>
                </a:lnTo>
                <a:lnTo>
                  <a:pt x="4643721" y="644133"/>
                </a:lnTo>
                <a:lnTo>
                  <a:pt x="108076" y="648081"/>
                </a:lnTo>
                <a:lnTo>
                  <a:pt x="93444" y="647098"/>
                </a:lnTo>
                <a:lnTo>
                  <a:pt x="53639" y="633395"/>
                </a:lnTo>
                <a:lnTo>
                  <a:pt x="22656" y="606249"/>
                </a:lnTo>
                <a:lnTo>
                  <a:pt x="3948" y="569126"/>
                </a:lnTo>
                <a:lnTo>
                  <a:pt x="0" y="108076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542535" y="2675382"/>
            <a:ext cx="3689985" cy="467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30">
                <a:solidFill>
                  <a:srgbClr val="FFFFFF"/>
                </a:solidFill>
                <a:latin typeface="Microsoft Sans Serif"/>
                <a:cs typeface="Microsoft Sans Serif"/>
              </a:rPr>
              <a:t>พ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50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7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ใ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baseline="-12731" sz="3600" spc="5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v</a:t>
            </a: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15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5" u="sng">
                <a:solidFill>
                  <a:srgbClr val="FFFF00"/>
                </a:solidFill>
                <a:latin typeface="Microsoft Sans Serif"/>
                <a:cs typeface="Microsoft Sans Serif"/>
              </a:rPr>
              <a:t>กำรกระจัด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00246" y="3517646"/>
            <a:ext cx="4632325" cy="467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ถ</a:t>
            </a:r>
            <a:r>
              <a:rPr dirty="0" baseline="-12731" sz="3600" spc="-15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ิ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sz="2400" spc="1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20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พ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50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17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baseline="-12731" sz="3600" spc="5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25" u="sng">
                <a:solidFill>
                  <a:srgbClr val="FF0000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30" u="sng">
                <a:solidFill>
                  <a:srgbClr val="FF0000"/>
                </a:solidFill>
                <a:latin typeface="Microsoft Sans Serif"/>
                <a:cs typeface="Microsoft Sans Serif"/>
              </a:rPr>
              <a:t>ิ</a:t>
            </a:r>
            <a:r>
              <a:rPr dirty="0" sz="2400" spc="60" u="sng">
                <a:solidFill>
                  <a:srgbClr val="FF0000"/>
                </a:solidFill>
                <a:latin typeface="Microsoft Sans Serif"/>
                <a:cs typeface="Microsoft Sans Serif"/>
              </a:rPr>
              <a:t>ดล</a:t>
            </a:r>
            <a:r>
              <a:rPr dirty="0" sz="2400" spc="65" u="sng">
                <a:solidFill>
                  <a:srgbClr val="FF0000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baseline="-12731" sz="3600" spc="5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95">
                <a:solidFill>
                  <a:srgbClr val="FFFFFF"/>
                </a:solidFill>
                <a:latin typeface="Microsoft Sans Serif"/>
                <a:cs typeface="Microsoft Sans Serif"/>
              </a:rPr>
              <a:t>ย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34" y="148335"/>
            <a:ext cx="4558665" cy="1864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439"/>
              </a:spcBef>
            </a:pPr>
            <a:r>
              <a:rPr dirty="0" sz="2400" spc="10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ห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baseline="-12731" sz="3600" spc="-1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-55">
                <a:solidFill>
                  <a:srgbClr val="FFFFFF"/>
                </a:solidFill>
                <a:latin typeface="Lucida Sans Unicode"/>
                <a:cs typeface="Lucida Sans Unicode"/>
              </a:rPr>
              <a:t>v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วล</a:t>
            </a:r>
            <a:r>
              <a:rPr dirty="0" sz="2400" spc="4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1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  <a:p>
            <a:pPr marL="61594">
              <a:lnSpc>
                <a:spcPct val="100000"/>
              </a:lnSpc>
              <a:spcBef>
                <a:spcPts val="600"/>
              </a:spcBef>
            </a:pP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70">
                <a:solidFill>
                  <a:srgbClr val="FFFFFF"/>
                </a:solidFill>
                <a:latin typeface="Microsoft Sans Serif"/>
                <a:cs typeface="Microsoft Sans Serif"/>
              </a:rPr>
              <a:t>ย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4" name="object 4"/>
          <p:cNvSpPr/>
          <p:nvPr/>
        </p:nvSpPr>
        <p:spPr>
          <a:xfrm>
            <a:off x="295554" y="1880361"/>
            <a:ext cx="922019" cy="0"/>
          </a:xfrm>
          <a:custGeom>
            <a:avLst/>
            <a:gdLst/>
            <a:ahLst/>
            <a:cxnLst/>
            <a:rect l="l" t="t" r="r" b="b"/>
            <a:pathLst>
              <a:path w="922019" h="0">
                <a:moveTo>
                  <a:pt x="0" y="0"/>
                </a:moveTo>
                <a:lnTo>
                  <a:pt x="922019" y="0"/>
                </a:lnTo>
              </a:path>
            </a:pathLst>
          </a:custGeom>
          <a:ln w="889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55091" y="4141723"/>
            <a:ext cx="447548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กรำฟ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v</a:t>
            </a: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15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ของ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ตถุ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เค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50">
                <a:solidFill>
                  <a:srgbClr val="FFFFFF"/>
                </a:solidFill>
                <a:latin typeface="Microsoft Sans Serif"/>
                <a:cs typeface="Microsoft Sans Serif"/>
              </a:rPr>
              <a:t>ใ</a:t>
            </a:r>
            <a:r>
              <a:rPr dirty="0" sz="2400" spc="-1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00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43855" y="712469"/>
            <a:ext cx="120396" cy="4152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5004053" y="733298"/>
            <a:ext cx="0" cy="4070985"/>
          </a:xfrm>
          <a:custGeom>
            <a:avLst/>
            <a:gdLst/>
            <a:ahLst/>
            <a:cxnLst/>
            <a:rect l="l" t="t" r="r" b="b"/>
            <a:pathLst>
              <a:path w="0" h="4070985">
                <a:moveTo>
                  <a:pt x="0" y="0"/>
                </a:moveTo>
                <a:lnTo>
                  <a:pt x="0" y="4070705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76313" y="1984654"/>
            <a:ext cx="3443224" cy="211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0697" y="2819400"/>
            <a:ext cx="4843272" cy="1128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4757928" y="2885694"/>
            <a:ext cx="3532631" cy="1088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4120896" y="2859785"/>
            <a:ext cx="4723130" cy="1008380"/>
          </a:xfrm>
          <a:custGeom>
            <a:avLst/>
            <a:gdLst/>
            <a:ahLst/>
            <a:cxnLst/>
            <a:rect l="l" t="t" r="r" b="b"/>
            <a:pathLst>
              <a:path w="4723130" h="1008379">
                <a:moveTo>
                  <a:pt x="4554601" y="0"/>
                </a:moveTo>
                <a:lnTo>
                  <a:pt x="157530" y="321"/>
                </a:lnTo>
                <a:lnTo>
                  <a:pt x="115325" y="8420"/>
                </a:lnTo>
                <a:lnTo>
                  <a:pt x="77602" y="26356"/>
                </a:lnTo>
                <a:lnTo>
                  <a:pt x="45786" y="52707"/>
                </a:lnTo>
                <a:lnTo>
                  <a:pt x="21297" y="86050"/>
                </a:lnTo>
                <a:lnTo>
                  <a:pt x="5561" y="124962"/>
                </a:lnTo>
                <a:lnTo>
                  <a:pt x="0" y="168020"/>
                </a:lnTo>
                <a:lnTo>
                  <a:pt x="321" y="850595"/>
                </a:lnTo>
                <a:lnTo>
                  <a:pt x="8420" y="892800"/>
                </a:lnTo>
                <a:lnTo>
                  <a:pt x="26356" y="930523"/>
                </a:lnTo>
                <a:lnTo>
                  <a:pt x="52707" y="962339"/>
                </a:lnTo>
                <a:lnTo>
                  <a:pt x="86050" y="986828"/>
                </a:lnTo>
                <a:lnTo>
                  <a:pt x="124962" y="1002564"/>
                </a:lnTo>
                <a:lnTo>
                  <a:pt x="168020" y="1008126"/>
                </a:lnTo>
                <a:lnTo>
                  <a:pt x="4565091" y="1007804"/>
                </a:lnTo>
                <a:lnTo>
                  <a:pt x="4607296" y="999705"/>
                </a:lnTo>
                <a:lnTo>
                  <a:pt x="4645019" y="981769"/>
                </a:lnTo>
                <a:lnTo>
                  <a:pt x="4676835" y="955418"/>
                </a:lnTo>
                <a:lnTo>
                  <a:pt x="4701324" y="922075"/>
                </a:lnTo>
                <a:lnTo>
                  <a:pt x="4717060" y="883163"/>
                </a:lnTo>
                <a:lnTo>
                  <a:pt x="4722622" y="840104"/>
                </a:lnTo>
                <a:lnTo>
                  <a:pt x="4722300" y="157530"/>
                </a:lnTo>
                <a:lnTo>
                  <a:pt x="4714201" y="115325"/>
                </a:lnTo>
                <a:lnTo>
                  <a:pt x="4696265" y="77602"/>
                </a:lnTo>
                <a:lnTo>
                  <a:pt x="4669914" y="45786"/>
                </a:lnTo>
                <a:lnTo>
                  <a:pt x="4636571" y="21297"/>
                </a:lnTo>
                <a:lnTo>
                  <a:pt x="4597659" y="5561"/>
                </a:lnTo>
                <a:lnTo>
                  <a:pt x="4554601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3934" y="148335"/>
            <a:ext cx="7762240" cy="3578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69850" indent="-33020">
              <a:lnSpc>
                <a:spcPct val="100000"/>
              </a:lnSpc>
              <a:spcBef>
                <a:spcPts val="439"/>
              </a:spcBef>
            </a:pPr>
            <a:r>
              <a:rPr dirty="0" sz="2400" spc="10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4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ห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baseline="-12731" sz="3600" spc="-1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baseline="-12731" sz="3600" spc="-37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บ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วล</a:t>
            </a:r>
            <a:r>
              <a:rPr dirty="0" sz="2400" spc="4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dirty="0" sz="2400" spc="1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sz="2400">
              <a:latin typeface="Microsoft Sans Serif"/>
              <a:cs typeface="Microsoft Sans Serif"/>
            </a:endParaRPr>
          </a:p>
          <a:p>
            <a:pPr marL="69850">
              <a:lnSpc>
                <a:spcPct val="100000"/>
              </a:lnSpc>
              <a:spcBef>
                <a:spcPts val="755"/>
              </a:spcBef>
            </a:pPr>
            <a:r>
              <a:rPr dirty="0" sz="2400" spc="50">
                <a:solidFill>
                  <a:srgbClr val="FFFFFF"/>
                </a:solidFill>
                <a:latin typeface="Microsoft Sans Serif"/>
                <a:cs typeface="Microsoft Sans Serif"/>
              </a:rPr>
              <a:t>จ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-30">
                <a:solidFill>
                  <a:srgbClr val="FFFFFF"/>
                </a:solidFill>
                <a:latin typeface="Microsoft Sans Serif"/>
                <a:cs typeface="Microsoft Sans Serif"/>
              </a:rPr>
              <a:t>ศ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ึ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ษ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04">
                <a:solidFill>
                  <a:srgbClr val="FFFFFF"/>
                </a:solidFill>
                <a:latin typeface="Microsoft Sans Serif"/>
                <a:cs typeface="Microsoft Sans Serif"/>
              </a:rPr>
              <a:t>ฉ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พ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5">
                <a:solidFill>
                  <a:srgbClr val="FFFFFF"/>
                </a:solidFill>
                <a:latin typeface="Microsoft Sans Serif"/>
                <a:cs typeface="Microsoft Sans Serif"/>
              </a:rPr>
              <a:t>ะ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10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17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baseline="-12731" sz="3600" spc="5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95">
                <a:solidFill>
                  <a:srgbClr val="FFFFFF"/>
                </a:solidFill>
                <a:latin typeface="Microsoft Sans Serif"/>
                <a:cs typeface="Microsoft Sans Serif"/>
              </a:rPr>
              <a:t>ย</a:t>
            </a:r>
            <a:r>
              <a:rPr dirty="0" sz="2400" spc="-20">
                <a:solidFill>
                  <a:srgbClr val="FF0000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5">
                <a:solidFill>
                  <a:srgbClr val="FF0000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75">
                <a:solidFill>
                  <a:srgbClr val="FF0000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65">
                <a:solidFill>
                  <a:srgbClr val="FF0000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90">
                <a:solidFill>
                  <a:srgbClr val="FF0000"/>
                </a:solidFill>
                <a:latin typeface="Microsoft Sans Serif"/>
                <a:cs typeface="Microsoft Sans Serif"/>
              </a:rPr>
              <a:t>ร</a:t>
            </a:r>
            <a:r>
              <a:rPr dirty="0" baseline="-12731" sz="3600" spc="-37">
                <a:solidFill>
                  <a:srgbClr val="FF0000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55">
                <a:solidFill>
                  <a:srgbClr val="FF0000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20">
                <a:solidFill>
                  <a:srgbClr val="FF0000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55">
                <a:solidFill>
                  <a:srgbClr val="FF0000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70">
                <a:solidFill>
                  <a:srgbClr val="FF0000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5">
                <a:solidFill>
                  <a:srgbClr val="FF0000"/>
                </a:solidFill>
                <a:latin typeface="Microsoft Sans Serif"/>
                <a:cs typeface="Microsoft Sans Serif"/>
              </a:rPr>
              <a:t>ี</a:t>
            </a:r>
            <a:r>
              <a:rPr dirty="0" sz="2400">
                <a:solidFill>
                  <a:srgbClr val="FF0000"/>
                </a:solidFill>
                <a:latin typeface="Microsoft Sans Serif"/>
                <a:cs typeface="Microsoft Sans Serif"/>
              </a:rPr>
              <a:t>่</a:t>
            </a:r>
            <a:endParaRPr sz="2400">
              <a:latin typeface="Microsoft Sans Serif"/>
              <a:cs typeface="Microsoft Sans Serif"/>
            </a:endParaRPr>
          </a:p>
          <a:p>
            <a:pPr marL="4531360">
              <a:lnSpc>
                <a:spcPct val="100000"/>
              </a:lnSpc>
              <a:spcBef>
                <a:spcPts val="1245"/>
              </a:spcBef>
              <a:tabLst>
                <a:tab pos="5647690" algn="l"/>
              </a:tabLst>
            </a:pP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พ</a:t>
            </a:r>
            <a:r>
              <a:rPr dirty="0" sz="2400" spc="-17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ใ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257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baseline="-12731" sz="3600" spc="-3270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74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	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725">
                <a:solidFill>
                  <a:srgbClr val="FFFFFF"/>
                </a:solidFill>
                <a:latin typeface="Lucida Sans Unicode"/>
                <a:cs typeface="Lucida Sans Unicode"/>
              </a:rPr>
              <a:t>=</a:t>
            </a:r>
            <a:r>
              <a:rPr dirty="0" sz="2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800">
                <a:solidFill>
                  <a:srgbClr val="FFFFFF"/>
                </a:solidFill>
                <a:latin typeface="Cambria Math"/>
                <a:cs typeface="Cambria Math"/>
              </a:rPr>
              <a:t>a</a:t>
            </a:r>
            <a:r>
              <a:rPr dirty="0" sz="2800" spc="-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800">
                <a:solidFill>
                  <a:srgbClr val="FFFFFF"/>
                </a:solidFill>
                <a:latin typeface="Cambria Math"/>
                <a:cs typeface="Cambria Math"/>
              </a:rPr>
              <a:t>∙</a:t>
            </a:r>
            <a:r>
              <a:rPr dirty="0" sz="2800" spc="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800" spc="-112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sz="2800" spc="10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725">
                <a:solidFill>
                  <a:srgbClr val="FF0000"/>
                </a:solidFill>
                <a:latin typeface="Lucida Sans Unicode"/>
                <a:cs typeface="Lucida Sans Unicode"/>
              </a:rPr>
              <a:t>=</a:t>
            </a:r>
            <a:r>
              <a:rPr dirty="0" sz="2400" spc="-10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Cambria Math"/>
                <a:cs typeface="Cambria Math"/>
              </a:rPr>
              <a:t>∆</a:t>
            </a:r>
            <a:r>
              <a:rPr dirty="0" sz="2400" spc="-434">
                <a:solidFill>
                  <a:srgbClr val="FF0000"/>
                </a:solidFill>
                <a:latin typeface="Cambria Math"/>
                <a:cs typeface="Cambria Math"/>
              </a:rPr>
              <a:t>�</a:t>
            </a:r>
            <a:endParaRPr sz="2400">
              <a:latin typeface="Cambria Math"/>
              <a:cs typeface="Cambria Math"/>
            </a:endParaRPr>
          </a:p>
          <a:p>
            <a:pPr>
              <a:lnSpc>
                <a:spcPts val="3500"/>
              </a:lnSpc>
              <a:spcBef>
                <a:spcPts val="14"/>
              </a:spcBef>
            </a:pPr>
            <a:endParaRPr sz="3500"/>
          </a:p>
          <a:p>
            <a:pPr algn="ctr" marL="4735830">
              <a:lnSpc>
                <a:spcPct val="100000"/>
              </a:lnSpc>
              <a:tabLst>
                <a:tab pos="5851525" algn="l"/>
              </a:tabLst>
            </a:pP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พ</a:t>
            </a:r>
            <a:r>
              <a:rPr dirty="0" sz="2400" spc="-17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5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20">
                <a:solidFill>
                  <a:srgbClr val="FFFFFF"/>
                </a:solidFill>
                <a:latin typeface="Microsoft Sans Serif"/>
                <a:cs typeface="Microsoft Sans Serif"/>
              </a:rPr>
              <a:t>ใ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257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baseline="-12731" sz="3600" spc="-3270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74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	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v</a:t>
            </a: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15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-128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endParaRPr sz="2400">
              <a:latin typeface="Microsoft Sans Serif"/>
              <a:cs typeface="Microsoft Sans Serif"/>
            </a:endParaRPr>
          </a:p>
          <a:p>
            <a:pPr algn="ctr" marL="4735195">
              <a:lnSpc>
                <a:spcPct val="100000"/>
              </a:lnSpc>
            </a:pPr>
            <a:r>
              <a:rPr dirty="0" sz="2400" spc="-25" u="sng">
                <a:solidFill>
                  <a:srgbClr val="FFFF00"/>
                </a:solidFill>
                <a:latin typeface="Microsoft Sans Serif"/>
                <a:cs typeface="Microsoft Sans Serif"/>
              </a:rPr>
              <a:t>ควำ</a:t>
            </a:r>
            <a:r>
              <a:rPr dirty="0" sz="2400" spc="-40" u="sng">
                <a:solidFill>
                  <a:srgbClr val="FFFF00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65" u="sng">
                <a:solidFill>
                  <a:srgbClr val="FFFF00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35" u="sng">
                <a:solidFill>
                  <a:srgbClr val="FFFF00"/>
                </a:solidFill>
                <a:latin typeface="Microsoft Sans Serif"/>
                <a:cs typeface="Microsoft Sans Serif"/>
              </a:rPr>
              <a:t>ร็ว</a:t>
            </a:r>
            <a:r>
              <a:rPr dirty="0" sz="2400" spc="-70" u="sng">
                <a:solidFill>
                  <a:srgbClr val="FFFF00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65" u="sng">
                <a:solidFill>
                  <a:srgbClr val="FFFF00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110" u="sng">
                <a:solidFill>
                  <a:srgbClr val="FFFF00"/>
                </a:solidFill>
                <a:latin typeface="Microsoft Sans Serif"/>
                <a:cs typeface="Microsoft Sans Serif"/>
              </a:rPr>
              <a:t>ป</a:t>
            </a:r>
            <a:r>
              <a:rPr dirty="0" sz="2400" spc="85" u="sng">
                <a:solidFill>
                  <a:srgbClr val="FFFF00"/>
                </a:solidFill>
                <a:latin typeface="Microsoft Sans Serif"/>
                <a:cs typeface="Microsoft Sans Serif"/>
              </a:rPr>
              <a:t>ล</a:t>
            </a:r>
            <a:r>
              <a:rPr dirty="0" sz="2400" spc="-85" u="sng">
                <a:solidFill>
                  <a:srgbClr val="FFFF00"/>
                </a:solidFill>
                <a:latin typeface="Microsoft Sans Serif"/>
                <a:cs typeface="Microsoft Sans Serif"/>
              </a:rPr>
              <a:t>ยน</a:t>
            </a:r>
            <a:r>
              <a:rPr dirty="0" sz="2400" spc="-120" u="sng">
                <a:solidFill>
                  <a:srgbClr val="FFFF00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100" u="sng">
                <a:solidFill>
                  <a:srgbClr val="FFFF00"/>
                </a:solidFill>
                <a:latin typeface="Microsoft Sans Serif"/>
                <a:cs typeface="Microsoft Sans Serif"/>
              </a:rPr>
              <a:t>ปล</a:t>
            </a:r>
            <a:r>
              <a:rPr dirty="0" sz="2400" spc="-7659" u="sng">
                <a:solidFill>
                  <a:srgbClr val="FFFF00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u="sng">
                <a:solidFill>
                  <a:srgbClr val="FFFF00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3400" u="sng">
                <a:solidFill>
                  <a:srgbClr val="FFFF00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u="sng">
                <a:solidFill>
                  <a:srgbClr val="FFFF00"/>
                </a:solidFill>
                <a:latin typeface="Microsoft Sans Serif"/>
                <a:cs typeface="Microsoft Sans Serif"/>
              </a:rPr>
              <a:t>ี่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4120896" y="2859785"/>
            <a:ext cx="4723130" cy="1008380"/>
          </a:xfrm>
          <a:custGeom>
            <a:avLst/>
            <a:gdLst/>
            <a:ahLst/>
            <a:cxnLst/>
            <a:rect l="l" t="t" r="r" b="b"/>
            <a:pathLst>
              <a:path w="4723130" h="1008379">
                <a:moveTo>
                  <a:pt x="0" y="168020"/>
                </a:moveTo>
                <a:lnTo>
                  <a:pt x="5561" y="124962"/>
                </a:lnTo>
                <a:lnTo>
                  <a:pt x="21297" y="86050"/>
                </a:lnTo>
                <a:lnTo>
                  <a:pt x="45786" y="52707"/>
                </a:lnTo>
                <a:lnTo>
                  <a:pt x="77602" y="26356"/>
                </a:lnTo>
                <a:lnTo>
                  <a:pt x="115325" y="8420"/>
                </a:lnTo>
                <a:lnTo>
                  <a:pt x="157530" y="321"/>
                </a:lnTo>
                <a:lnTo>
                  <a:pt x="4554601" y="0"/>
                </a:lnTo>
                <a:lnTo>
                  <a:pt x="4569326" y="635"/>
                </a:lnTo>
                <a:lnTo>
                  <a:pt x="4611160" y="9746"/>
                </a:lnTo>
                <a:lnTo>
                  <a:pt x="4648374" y="28558"/>
                </a:lnTo>
                <a:lnTo>
                  <a:pt x="4679545" y="55647"/>
                </a:lnTo>
                <a:lnTo>
                  <a:pt x="4703249" y="89591"/>
                </a:lnTo>
                <a:lnTo>
                  <a:pt x="4718064" y="128966"/>
                </a:lnTo>
                <a:lnTo>
                  <a:pt x="4722622" y="840104"/>
                </a:lnTo>
                <a:lnTo>
                  <a:pt x="4721986" y="854830"/>
                </a:lnTo>
                <a:lnTo>
                  <a:pt x="4712875" y="896664"/>
                </a:lnTo>
                <a:lnTo>
                  <a:pt x="4694063" y="933878"/>
                </a:lnTo>
                <a:lnTo>
                  <a:pt x="4666974" y="965049"/>
                </a:lnTo>
                <a:lnTo>
                  <a:pt x="4633030" y="988753"/>
                </a:lnTo>
                <a:lnTo>
                  <a:pt x="4593655" y="1003568"/>
                </a:lnTo>
                <a:lnTo>
                  <a:pt x="168020" y="1008126"/>
                </a:lnTo>
                <a:lnTo>
                  <a:pt x="153295" y="1007490"/>
                </a:lnTo>
                <a:lnTo>
                  <a:pt x="111461" y="998379"/>
                </a:lnTo>
                <a:lnTo>
                  <a:pt x="74247" y="979567"/>
                </a:lnTo>
                <a:lnTo>
                  <a:pt x="43076" y="952478"/>
                </a:lnTo>
                <a:lnTo>
                  <a:pt x="19372" y="918534"/>
                </a:lnTo>
                <a:lnTo>
                  <a:pt x="4557" y="879159"/>
                </a:lnTo>
                <a:lnTo>
                  <a:pt x="0" y="16802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12369" y="2074595"/>
            <a:ext cx="3711575" cy="23896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3821938" y="1899792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 h="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8890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7150"/>
            <a:ext cx="3635502" cy="935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3934" y="148335"/>
            <a:ext cx="4413250" cy="1884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5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3200" spc="10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3200" spc="-12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3200" spc="14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3200" spc="-24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-10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3200" spc="-3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3200" spc="-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3200" spc="-40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3200" spc="20">
                <a:solidFill>
                  <a:srgbClr val="FFFFFF"/>
                </a:solidFill>
                <a:latin typeface="Microsoft Sans Serif"/>
                <a:cs typeface="Microsoft Sans Serif"/>
              </a:rPr>
              <a:t>ส</a:t>
            </a:r>
            <a:r>
              <a:rPr dirty="0" baseline="-12152" sz="4800" spc="11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3200" spc="-22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3200" spc="50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3200" spc="-135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3200" spc="8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32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355"/>
              </a:spcBef>
            </a:pPr>
            <a:r>
              <a:rPr dirty="0" sz="2400" spc="9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กรำฟกำรเค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5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80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วตรง</a:t>
            </a:r>
            <a:endParaRPr sz="2400">
              <a:latin typeface="Microsoft Sans Serif"/>
              <a:cs typeface="Microsoft Sans Serif"/>
            </a:endParaRPr>
          </a:p>
          <a:p>
            <a:pPr marL="36830">
              <a:lnSpc>
                <a:spcPct val="100000"/>
              </a:lnSpc>
              <a:spcBef>
                <a:spcPts val="439"/>
              </a:spcBef>
            </a:pPr>
            <a:r>
              <a:rPr dirty="0" sz="2400" spc="10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-15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105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70">
                <a:solidFill>
                  <a:srgbClr val="FFFFFF"/>
                </a:solidFill>
                <a:latin typeface="Microsoft Sans Serif"/>
                <a:cs typeface="Microsoft Sans Serif"/>
              </a:rPr>
              <a:t>ย</a:t>
            </a:r>
            <a:r>
              <a:rPr dirty="0" baseline="-12731" sz="360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ฟ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ก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10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17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215">
                <a:solidFill>
                  <a:srgbClr val="FFFFFF"/>
                </a:solidFill>
                <a:latin typeface="Microsoft Sans Serif"/>
                <a:cs typeface="Microsoft Sans Serif"/>
              </a:rPr>
              <a:t>แ</a:t>
            </a:r>
            <a:r>
              <a:rPr dirty="0" sz="2400" spc="-19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60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endParaRPr sz="2400">
              <a:latin typeface="Microsoft Sans Serif"/>
              <a:cs typeface="Microsoft Sans Serif"/>
            </a:endParaRPr>
          </a:p>
          <a:p>
            <a:pPr marL="69850">
              <a:lnSpc>
                <a:spcPct val="100000"/>
              </a:lnSpc>
              <a:spcBef>
                <a:spcPts val="755"/>
              </a:spcBef>
            </a:pPr>
            <a:r>
              <a:rPr dirty="0" sz="2400" spc="-85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ถ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-380">
                <a:solidFill>
                  <a:srgbClr val="FFFFFF"/>
                </a:solidFill>
                <a:latin typeface="Microsoft Sans Serif"/>
                <a:cs typeface="Microsoft Sans Serif"/>
              </a:rPr>
              <a:t>ไ</a:t>
            </a:r>
            <a:r>
              <a:rPr dirty="0" sz="2400" spc="-9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baseline="-12731" sz="3600" spc="-1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10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17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61023" y="2017014"/>
            <a:ext cx="2582799" cy="1416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4727447" y="712469"/>
            <a:ext cx="120396" cy="4152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4788027" y="733298"/>
            <a:ext cx="0" cy="4070985"/>
          </a:xfrm>
          <a:custGeom>
            <a:avLst/>
            <a:gdLst/>
            <a:ahLst/>
            <a:cxnLst/>
            <a:rect l="l" t="t" r="r" b="b"/>
            <a:pathLst>
              <a:path w="0" h="4070985">
                <a:moveTo>
                  <a:pt x="0" y="0"/>
                </a:moveTo>
                <a:lnTo>
                  <a:pt x="0" y="4070705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867147" y="742696"/>
            <a:ext cx="3735704" cy="455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ั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ต</a:t>
            </a:r>
            <a:r>
              <a:rPr dirty="0" sz="2400" spc="20">
                <a:solidFill>
                  <a:srgbClr val="FFFFFF"/>
                </a:solidFill>
                <a:latin typeface="Microsoft Sans Serif"/>
                <a:cs typeface="Microsoft Sans Serif"/>
              </a:rPr>
              <a:t>ถ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ุ</a:t>
            </a:r>
            <a:r>
              <a:rPr dirty="0" sz="2400" spc="-3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</a:t>
            </a:r>
            <a:r>
              <a:rPr dirty="0" sz="2400" spc="105">
                <a:solidFill>
                  <a:srgbClr val="FFFFFF"/>
                </a:solidFill>
                <a:latin typeface="Microsoft Sans Serif"/>
                <a:cs typeface="Microsoft Sans Serif"/>
              </a:rPr>
              <a:t>ล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ื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35">
                <a:solidFill>
                  <a:srgbClr val="FFFFFF"/>
                </a:solidFill>
                <a:latin typeface="Microsoft Sans Serif"/>
                <a:cs typeface="Microsoft Sans Serif"/>
              </a:rPr>
              <a:t>อ</a:t>
            </a:r>
            <a:r>
              <a:rPr dirty="0" sz="2400" spc="-175">
                <a:solidFill>
                  <a:srgbClr val="FFFFFF"/>
                </a:solidFill>
                <a:latin typeface="Microsoft Sans Serif"/>
                <a:cs typeface="Microsoft Sans Serif"/>
              </a:rPr>
              <a:t>น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 spc="-1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r>
              <a:rPr dirty="0" sz="2400" spc="-40">
                <a:solidFill>
                  <a:srgbClr val="FFFFFF"/>
                </a:solidFill>
                <a:latin typeface="Microsoft Sans Serif"/>
                <a:cs typeface="Microsoft Sans Serif"/>
              </a:rPr>
              <a:t>ด</a:t>
            </a:r>
            <a:r>
              <a:rPr dirty="0" baseline="-12731" sz="3600" spc="52">
                <a:solidFill>
                  <a:srgbClr val="FFFFFF"/>
                </a:solidFill>
                <a:latin typeface="Microsoft Sans Serif"/>
                <a:cs typeface="Microsoft Sans Serif"/>
              </a:rPr>
              <a:t>้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</a:t>
            </a:r>
            <a:r>
              <a:rPr dirty="0" sz="2400" spc="95">
                <a:solidFill>
                  <a:srgbClr val="FFFFFF"/>
                </a:solidFill>
                <a:latin typeface="Microsoft Sans Serif"/>
                <a:cs typeface="Microsoft Sans Serif"/>
              </a:rPr>
              <a:t>ย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คว</a:t>
            </a:r>
            <a:r>
              <a:rPr dirty="0" sz="2400" spc="5">
                <a:solidFill>
                  <a:srgbClr val="FFFFFF"/>
                </a:solidFill>
                <a:latin typeface="Microsoft Sans Serif"/>
                <a:cs typeface="Microsoft Sans Serif"/>
              </a:rPr>
              <a:t>ำ</a:t>
            </a:r>
            <a:r>
              <a:rPr dirty="0" sz="2400" spc="-75">
                <a:solidFill>
                  <a:srgbClr val="FFFFFF"/>
                </a:solidFill>
                <a:latin typeface="Microsoft Sans Serif"/>
                <a:cs typeface="Microsoft Sans Serif"/>
              </a:rPr>
              <a:t>ม</a:t>
            </a:r>
            <a:r>
              <a:rPr dirty="0" sz="2400" spc="-65">
                <a:solidFill>
                  <a:srgbClr val="FFFFFF"/>
                </a:solidFill>
                <a:latin typeface="Microsoft Sans Serif"/>
                <a:cs typeface="Microsoft Sans Serif"/>
              </a:rPr>
              <a:t>เ</a:t>
            </a:r>
            <a:r>
              <a:rPr dirty="0" sz="2400" spc="-90">
                <a:solidFill>
                  <a:srgbClr val="FFFFFF"/>
                </a:solidFill>
                <a:latin typeface="Microsoft Sans Serif"/>
                <a:cs typeface="Microsoft Sans Serif"/>
              </a:rPr>
              <a:t>ร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็</a:t>
            </a:r>
            <a:r>
              <a:rPr dirty="0" sz="2400" spc="-20">
                <a:solidFill>
                  <a:srgbClr val="FFFFFF"/>
                </a:solidFill>
                <a:latin typeface="Microsoft Sans Serif"/>
                <a:cs typeface="Microsoft Sans Serif"/>
              </a:rPr>
              <a:t>วค</a:t>
            </a:r>
            <a:r>
              <a:rPr dirty="0" sz="2400" spc="55">
                <a:solidFill>
                  <a:srgbClr val="FFFFFF"/>
                </a:solidFill>
                <a:latin typeface="Microsoft Sans Serif"/>
                <a:cs typeface="Microsoft Sans Serif"/>
              </a:rPr>
              <a:t>ง</a:t>
            </a:r>
            <a:r>
              <a:rPr dirty="0" sz="2400" spc="-70">
                <a:solidFill>
                  <a:srgbClr val="FFFFFF"/>
                </a:solidFill>
                <a:latin typeface="Microsoft Sans Serif"/>
                <a:cs typeface="Microsoft Sans Serif"/>
              </a:rPr>
              <a:t>ท</a:t>
            </a:r>
            <a:r>
              <a:rPr dirty="0" sz="2400" spc="-25">
                <a:solidFill>
                  <a:srgbClr val="FFFFFF"/>
                </a:solidFill>
                <a:latin typeface="Microsoft Sans Serif"/>
                <a:cs typeface="Microsoft Sans Serif"/>
              </a:rPr>
              <a:t>ี</a:t>
            </a:r>
            <a:r>
              <a:rPr dirty="0" sz="2400">
                <a:solidFill>
                  <a:srgbClr val="FFFFFF"/>
                </a:solidFill>
                <a:latin typeface="Microsoft Sans Serif"/>
                <a:cs typeface="Microsoft Sans Serif"/>
              </a:rPr>
              <a:t>่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32045" y="1170901"/>
            <a:ext cx="2153539" cy="11703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932045" y="2341283"/>
            <a:ext cx="2153539" cy="118296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932045" y="3524212"/>
            <a:ext cx="2153539" cy="12295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4912995" y="1151851"/>
          <a:ext cx="2201545" cy="36214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2589"/>
              </a:tblGrid>
              <a:tr h="1179887">
                <a:tc>
                  <a:txBody>
                    <a:bodyPr/>
                    <a:lstStyle/>
                    <a:p>
                      <a:pPr/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82966">
                <a:tc>
                  <a:txBody>
                    <a:bodyPr/>
                    <a:lstStyle/>
                    <a:p>
                      <a:pPr/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9081">
                <a:tc>
                  <a:txBody>
                    <a:bodyPr/>
                    <a:lstStyle/>
                    <a:p>
                      <a:pPr/>
                      <a:endParaRPr sz="24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potogus</dc:creator>
  <dc:title>PowerPoint Presentation</dc:title>
  <dcterms:created xsi:type="dcterms:W3CDTF">2017-06-22T09:24:39Z</dcterms:created>
  <dcterms:modified xsi:type="dcterms:W3CDTF">2017-06-22T09:24:39Z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2016-03-19T00:00:00Z</vt:filetime>
  </property>
  <property fmtid="{D5CDD505-2E9C-101B-9397-08002B2CF9AE}" pid="3" name="LastSaved">
    <vt:filetime>2017-06-22T00:00:00Z</vt:filetime>
  </property>
</Properties>
</file>