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0"/>
  </p:notesMasterIdLst>
  <p:sldIdLst>
    <p:sldId id="338" r:id="rId2"/>
    <p:sldId id="339" r:id="rId3"/>
    <p:sldId id="305" r:id="rId4"/>
    <p:sldId id="342" r:id="rId5"/>
    <p:sldId id="262" r:id="rId6"/>
    <p:sldId id="313" r:id="rId7"/>
    <p:sldId id="294" r:id="rId8"/>
    <p:sldId id="330" r:id="rId9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E5E591"/>
    <a:srgbClr val="FF7C80"/>
    <a:srgbClr val="D3FDF0"/>
    <a:srgbClr val="D4FCD9"/>
    <a:srgbClr val="0ECC25"/>
    <a:srgbClr val="CC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87371" autoAdjust="0"/>
  </p:normalViewPr>
  <p:slideViewPr>
    <p:cSldViewPr>
      <p:cViewPr varScale="1">
        <p:scale>
          <a:sx n="107" d="100"/>
          <a:sy n="107" d="100"/>
        </p:scale>
        <p:origin x="84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e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e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emf"/><Relationship Id="rId6" Type="http://schemas.openxmlformats.org/officeDocument/2006/relationships/image" Target="../media/image24.wmf"/><Relationship Id="rId11" Type="http://schemas.openxmlformats.org/officeDocument/2006/relationships/image" Target="../media/image29.wmf"/><Relationship Id="rId5" Type="http://schemas.openxmlformats.org/officeDocument/2006/relationships/image" Target="../media/image23.wmf"/><Relationship Id="rId10" Type="http://schemas.openxmlformats.org/officeDocument/2006/relationships/image" Target="../media/image28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emf"/><Relationship Id="rId4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E6FD0-5293-4A9D-8C3E-7ABA27DA7275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161F-12E8-426F-A49C-C54567B2D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09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D161F-12E8-426F-A49C-C54567B2D0F2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4963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D161F-12E8-426F-A49C-C54567B2D0F2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7843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D161F-12E8-426F-A49C-C54567B2D0F2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396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88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881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929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672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8286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670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7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39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032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480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0236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85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5808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5050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2395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086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227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7732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hyperlink" Target="https://sites.google.com/site/wachrwithya309/fisiks-him/bth-thi-2-kar-kheluxnthi/2-5-kheruxng-kheaa-sayyan-wela/tic%201.png?attredirects=0" TargetMode="Externa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8.png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2.wmf"/><Relationship Id="rId5" Type="http://schemas.openxmlformats.org/officeDocument/2006/relationships/image" Target="../media/image9.e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6.wmf"/><Relationship Id="rId5" Type="http://schemas.openxmlformats.org/officeDocument/2006/relationships/image" Target="../media/image13.e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26.wmf"/><Relationship Id="rId3" Type="http://schemas.openxmlformats.org/officeDocument/2006/relationships/oleObject" Target="../embeddings/oleObject17.bin"/><Relationship Id="rId21" Type="http://schemas.openxmlformats.org/officeDocument/2006/relationships/oleObject" Target="../embeddings/oleObject26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3.wmf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.wmf"/><Relationship Id="rId20" Type="http://schemas.openxmlformats.org/officeDocument/2006/relationships/image" Target="../media/image27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21.bin"/><Relationship Id="rId24" Type="http://schemas.openxmlformats.org/officeDocument/2006/relationships/image" Target="../media/image29.wmf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23" Type="http://schemas.openxmlformats.org/officeDocument/2006/relationships/oleObject" Target="../embeddings/oleObject27.bin"/><Relationship Id="rId10" Type="http://schemas.openxmlformats.org/officeDocument/2006/relationships/image" Target="../media/image22.w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19.e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4.wmf"/><Relationship Id="rId22" Type="http://schemas.openxmlformats.org/officeDocument/2006/relationships/image" Target="../media/image2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4.wmf"/><Relationship Id="rId4" Type="http://schemas.openxmlformats.org/officeDocument/2006/relationships/image" Target="../media/image31.emf"/><Relationship Id="rId9" Type="http://schemas.openxmlformats.org/officeDocument/2006/relationships/oleObject" Target="../embeddings/oleObject3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627534"/>
            <a:ext cx="51845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th-TH" sz="3200" dirty="0"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  เป็นเครื่องมือที่ใช้ในการ</a:t>
            </a:r>
            <a:r>
              <a:rPr lang="th-TH" altLang="th-TH" sz="3200" dirty="0">
                <a:solidFill>
                  <a:srgbClr val="FFC000"/>
                </a:solidFill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วัดอัตราเร็ว</a:t>
            </a:r>
            <a:r>
              <a:rPr lang="th-TH" altLang="th-TH" sz="3200" dirty="0"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ของการเคลื่อนที่</a:t>
            </a:r>
            <a:endParaRPr lang="en-US" altLang="th-TH" sz="900" dirty="0">
              <a:cs typeface="LilyUPC" panose="020B0604020202020204" pitchFamily="34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th-TH" sz="3200" dirty="0"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ขณะทำงาน</a:t>
            </a:r>
            <a:r>
              <a:rPr lang="en-US" altLang="th-TH" sz="3200" i="1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altLang="th-TH" sz="3200" dirty="0"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แผ่นสปริงจะสั่น  ทำให้เหล็ก  ที่ติดอยู่ตรงปลาย</a:t>
            </a:r>
            <a:r>
              <a:rPr lang="en-US" altLang="th-TH" sz="3200" dirty="0"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  </a:t>
            </a:r>
            <a:r>
              <a:rPr lang="en-US" altLang="th-TH" sz="3200" i="1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altLang="th-TH" sz="3200" dirty="0"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เคาะลงไปบนแป้นไม้  ที่รองรับเป็นจังหวะ  ด้วยความถี่</a:t>
            </a:r>
            <a:r>
              <a:rPr lang="en-US" altLang="th-TH" sz="3200" i="1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altLang="th-TH" sz="3200" dirty="0"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เท่ากับความถี่  ของไฟฟ้ากระแสสลับ ที่ใช้เคาะโดยทั่วไปคือ</a:t>
            </a:r>
            <a:r>
              <a:rPr lang="en-US" altLang="th-TH" sz="3200" i="1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altLang="th-TH" sz="3200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50</a:t>
            </a:r>
            <a:r>
              <a:rPr lang="th-TH" altLang="th-TH" sz="3200" i="1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altLang="th-TH" sz="3200" dirty="0">
                <a:solidFill>
                  <a:srgbClr val="FFC000"/>
                </a:solidFill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ครั้งต่อ</a:t>
            </a:r>
            <a:r>
              <a:rPr lang="th-TH" altLang="th-TH" sz="3200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1</a:t>
            </a:r>
            <a:r>
              <a:rPr lang="th-TH" altLang="th-TH" sz="3200" dirty="0">
                <a:solidFill>
                  <a:srgbClr val="FFC000"/>
                </a:solidFill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วินาที</a:t>
            </a:r>
            <a:r>
              <a:rPr lang="en-US" altLang="th-TH" sz="3200" i="1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altLang="th-TH" sz="3200" i="1" dirty="0">
                <a:solidFill>
                  <a:srgbClr val="D3FDF0"/>
                </a:solidFill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เรียกว่า</a:t>
            </a:r>
            <a:r>
              <a:rPr lang="en-US" altLang="th-TH" sz="3200" i="1" dirty="0">
                <a:solidFill>
                  <a:srgbClr val="D3FD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altLang="th-TH" sz="3200" i="1" dirty="0">
                <a:solidFill>
                  <a:srgbClr val="D3FD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1</a:t>
            </a:r>
            <a:r>
              <a:rPr lang="th-TH" altLang="th-TH" sz="3200" i="1" dirty="0">
                <a:solidFill>
                  <a:srgbClr val="D3FDF0"/>
                </a:solidFill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ช่วงจุด</a:t>
            </a:r>
            <a:r>
              <a:rPr lang="en-US" altLang="th-TH" sz="3200" i="1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endParaRPr lang="th-TH" altLang="th-TH" sz="4400" dirty="0">
              <a:latin typeface="Arial" panose="020B0604020202020204" pitchFamily="34" charset="0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55576" y="51470"/>
            <a:ext cx="2287806" cy="64633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เครื่องเคาะสัญญาณ</a:t>
            </a:r>
            <a:endParaRPr lang="en-US" altLang="th-TH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  <p:pic>
        <p:nvPicPr>
          <p:cNvPr id="9" name="Picture 1" descr="นิยาย สายวิทย์-คณิต พิชิตฝัน (Fight for the Future) &gt; ตอนที่ 5 ..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283" y="555526"/>
            <a:ext cx="2964146" cy="24447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7" name="สี่เหลี่ยมผืนผ้า 6"/>
          <p:cNvSpPr/>
          <p:nvPr/>
        </p:nvSpPr>
        <p:spPr>
          <a:xfrm>
            <a:off x="1121647" y="3219822"/>
            <a:ext cx="1898277" cy="646331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th-TH" alt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Times New Roman" panose="02020603050405020304" pitchFamily="18" charset="0"/>
                <a:cs typeface="LilyUPC" panose="020B0604020202020204" pitchFamily="34" charset="-34"/>
              </a:rPr>
              <a:t>การวัดอัตราเร็ว</a:t>
            </a:r>
            <a:endParaRPr lang="th-TH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วัตถุ 10"/>
          <p:cNvGraphicFramePr>
            <a:graphicFrameLocks noChangeAspect="1"/>
          </p:cNvGraphicFramePr>
          <p:nvPr/>
        </p:nvGraphicFramePr>
        <p:xfrm>
          <a:off x="3131840" y="3147814"/>
          <a:ext cx="2881312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3" name="Visio" r:id="rId4" imgW="2883669" imgH="787050" progId="Visio.Drawing.11">
                  <p:embed/>
                </p:oleObj>
              </mc:Choice>
              <mc:Fallback>
                <p:oleObj name="Visio" r:id="rId4" imgW="2883669" imgH="78705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147814"/>
                        <a:ext cx="2881312" cy="788987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กล่องข้อความ 7"/>
          <p:cNvSpPr txBox="1"/>
          <p:nvPr/>
        </p:nvSpPr>
        <p:spPr>
          <a:xfrm>
            <a:off x="1115616" y="4014812"/>
            <a:ext cx="6408712" cy="107721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FF00"/>
                </a:solidFill>
              </a:rPr>
              <a:t>ระยะทาง</a:t>
            </a:r>
            <a:r>
              <a:rPr lang="en-US" sz="2000" dirty="0">
                <a:solidFill>
                  <a:srgbClr val="FFFF00"/>
                </a:solidFill>
              </a:rPr>
              <a:t>(S) </a:t>
            </a:r>
            <a:r>
              <a:rPr lang="th-TH" sz="3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ได้จากการ</a:t>
            </a:r>
            <a:r>
              <a:rPr lang="th-TH" sz="3200" b="1" i="1" dirty="0">
                <a:solidFill>
                  <a:srgbClr val="FFFF00"/>
                </a:solidFill>
              </a:rPr>
              <a:t>วัดระยะจุด </a:t>
            </a:r>
            <a:r>
              <a:rPr lang="th-TH" sz="3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บนแถบกระดาษ</a:t>
            </a:r>
          </a:p>
          <a:p>
            <a:r>
              <a:rPr lang="th-TH" sz="3200" b="1" dirty="0">
                <a:solidFill>
                  <a:srgbClr val="00FF99"/>
                </a:solidFill>
              </a:rPr>
              <a:t>เวลาที่ใช้</a:t>
            </a:r>
            <a:r>
              <a:rPr lang="en-US" sz="2400" dirty="0">
                <a:solidFill>
                  <a:srgbClr val="00FF99"/>
                </a:solidFill>
              </a:rPr>
              <a:t>(t)  </a:t>
            </a:r>
            <a:r>
              <a:rPr lang="th-TH" sz="3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ได้จากการ</a:t>
            </a:r>
            <a:r>
              <a:rPr lang="th-TH" sz="3200" b="1" i="1" dirty="0">
                <a:solidFill>
                  <a:srgbClr val="FFFF00"/>
                </a:solidFill>
              </a:rPr>
              <a:t>นับช่วงจุด </a:t>
            </a:r>
            <a:r>
              <a:rPr lang="th-TH" sz="3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บนแถบกระดาษ</a:t>
            </a:r>
          </a:p>
        </p:txBody>
      </p:sp>
    </p:spTree>
    <p:extLst>
      <p:ext uri="{BB962C8B-B14F-4D97-AF65-F5344CB8AC3E}">
        <p14:creationId xmlns:p14="http://schemas.microsoft.com/office/powerpoint/2010/main" val="89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https://sites.google.com/site/wachrwithya309/_/rsrc/1437191669792/fisiks-him/bth-thi-2-kar-kheluxnthi/2-5-kheruxng-kheaa-sayyan-wela/tic%201.png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40748"/>
            <a:ext cx="5646836" cy="857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" name="กล่องข้อความ 1"/>
          <p:cNvSpPr txBox="1"/>
          <p:nvPr/>
        </p:nvSpPr>
        <p:spPr>
          <a:xfrm>
            <a:off x="755576" y="161262"/>
            <a:ext cx="8053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ตัวอย่างที่6 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จากแถบกระดาษข้างล่างนี้ 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จงหาความเร็ว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ตามข้อ ก. และข้อ ข.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732975" y="2139702"/>
            <a:ext cx="3599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ก. อัตราเร็วเฉลี่ย ช่วง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B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ถึง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E</a:t>
            </a:r>
            <a:endParaRPr lang="th-TH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755576" y="3147814"/>
            <a:ext cx="2606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ข. ความเร็ว ณ </a:t>
            </a: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จุด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D</a:t>
            </a:r>
            <a:endParaRPr lang="th-TH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7" name="วัตถุ 6"/>
          <p:cNvGraphicFramePr>
            <a:graphicFrameLocks noChangeAspect="1"/>
          </p:cNvGraphicFramePr>
          <p:nvPr/>
        </p:nvGraphicFramePr>
        <p:xfrm>
          <a:off x="4582020" y="2085135"/>
          <a:ext cx="1142108" cy="824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2" name="Equation" r:id="rId5" imgW="634725" imgH="457002" progId="Equation.DSMT4">
                  <p:embed/>
                </p:oleObj>
              </mc:Choice>
              <mc:Fallback>
                <p:oleObj name="Equation" r:id="rId5" imgW="634725" imgH="4570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2020" y="2085135"/>
                        <a:ext cx="1142108" cy="82405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9" name="วัตถุ 8"/>
          <p:cNvGraphicFramePr>
            <a:graphicFrameLocks noChangeAspect="1"/>
          </p:cNvGraphicFramePr>
          <p:nvPr/>
        </p:nvGraphicFramePr>
        <p:xfrm>
          <a:off x="5978264" y="2085135"/>
          <a:ext cx="2266144" cy="824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3" name="Equation" r:id="rId7" imgW="1689100" imgH="609600" progId="Equation.DSMT4">
                  <p:embed/>
                </p:oleObj>
              </mc:Choice>
              <mc:Fallback>
                <p:oleObj name="Equation" r:id="rId7" imgW="1689100" imgH="60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8264" y="2085135"/>
                        <a:ext cx="2266144" cy="824052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กล่องข้อความ 9"/>
          <p:cNvSpPr txBox="1"/>
          <p:nvPr/>
        </p:nvSpPr>
        <p:spPr>
          <a:xfrm>
            <a:off x="755575" y="3870796"/>
            <a:ext cx="29523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cs typeface="LilyUPC" panose="020B0604020202020204" pitchFamily="34" charset="-34"/>
              </a:rPr>
              <a:t> </a:t>
            </a:r>
            <a:r>
              <a:rPr lang="th-TH" sz="3200" i="1" dirty="0">
                <a:solidFill>
                  <a:srgbClr val="00FF99"/>
                </a:solidFill>
                <a:cs typeface="LilyUPC" panose="020B0604020202020204" pitchFamily="34" charset="-34"/>
              </a:rPr>
              <a:t>ความเร็วเฉลี่ยช่วงใดๆจะแทน</a:t>
            </a:r>
          </a:p>
          <a:p>
            <a:r>
              <a:rPr lang="th-TH" sz="3200" i="1" dirty="0">
                <a:solidFill>
                  <a:srgbClr val="00FF99"/>
                </a:solidFill>
                <a:cs typeface="LilyUPC" panose="020B0604020202020204" pitchFamily="34" charset="-34"/>
              </a:rPr>
              <a:t>ความเร็ว ณ จุดกึ่งกลางเวลา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2" name="วัตถุ 11"/>
          <p:cNvGraphicFramePr>
            <a:graphicFrameLocks noChangeAspect="1"/>
          </p:cNvGraphicFramePr>
          <p:nvPr/>
        </p:nvGraphicFramePr>
        <p:xfrm>
          <a:off x="4582020" y="3142600"/>
          <a:ext cx="1583165" cy="724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4" name="Equation" r:id="rId9" imgW="952087" imgH="431613" progId="Equation.DSMT4">
                  <p:embed/>
                </p:oleObj>
              </mc:Choice>
              <mc:Fallback>
                <p:oleObj name="Equation" r:id="rId9" imgW="952087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2020" y="3142600"/>
                        <a:ext cx="1583165" cy="724499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4" name="วัตถุ 13"/>
          <p:cNvGraphicFramePr>
            <a:graphicFrameLocks noChangeAspect="1"/>
          </p:cNvGraphicFramePr>
          <p:nvPr/>
        </p:nvGraphicFramePr>
        <p:xfrm>
          <a:off x="4582020" y="3956497"/>
          <a:ext cx="3088154" cy="847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5" name="Equation" r:id="rId11" imgW="2145369" imgH="583947" progId="Equation.DSMT4">
                  <p:embed/>
                </p:oleObj>
              </mc:Choice>
              <mc:Fallback>
                <p:oleObj name="Equation" r:id="rId11" imgW="2145369" imgH="58394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2020" y="3956497"/>
                        <a:ext cx="3088154" cy="847501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580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998000" y="339502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ตัวอย่างที่ 7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จากรูปแถบกระดาษที่ได้จากเครื่อง</a:t>
            </a:r>
            <a:r>
              <a:rPr lang="en-US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en-US" sz="3600" b="1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Ticker timer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ดังแสดง จงคำนวณหา</a:t>
            </a:r>
            <a:r>
              <a:rPr lang="en-US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 </a:t>
            </a:r>
            <a:r>
              <a:rPr lang="th-TH" sz="3600" i="1" dirty="0">
                <a:solidFill>
                  <a:srgbClr val="FFFF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ความเร่ง</a:t>
            </a:r>
            <a:r>
              <a:rPr lang="th-TH" sz="3600" i="1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ของแถบกระดาษนี้</a:t>
            </a:r>
            <a:endParaRPr lang="en-US" sz="3600" dirty="0">
              <a:solidFill>
                <a:srgbClr val="FFC000"/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719742"/>
              </p:ext>
            </p:extLst>
          </p:nvPr>
        </p:nvGraphicFramePr>
        <p:xfrm>
          <a:off x="2982399" y="1458030"/>
          <a:ext cx="5432425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7" name="Visio" r:id="rId4" imgW="6097981" imgH="1059480" progId="Visio.Drawing.11">
                  <p:embed/>
                </p:oleObj>
              </mc:Choice>
              <mc:Fallback>
                <p:oleObj name="Visio" r:id="rId4" imgW="6097981" imgH="1059480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2399" y="1458030"/>
                        <a:ext cx="5432425" cy="903287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กล่องข้อความ 4"/>
          <p:cNvSpPr txBox="1"/>
          <p:nvPr/>
        </p:nvSpPr>
        <p:spPr>
          <a:xfrm>
            <a:off x="1043608" y="1863259"/>
            <a:ext cx="11528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>
                <a:solidFill>
                  <a:srgbClr val="FFFF00"/>
                </a:solidFill>
                <a:cs typeface="LilyUPC" panose="020B0604020202020204" pitchFamily="34" charset="-34"/>
              </a:rPr>
              <a:t>แนวคิด</a:t>
            </a:r>
          </a:p>
        </p:txBody>
      </p:sp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538887"/>
              </p:ext>
            </p:extLst>
          </p:nvPr>
        </p:nvGraphicFramePr>
        <p:xfrm>
          <a:off x="578306" y="3822591"/>
          <a:ext cx="4425742" cy="909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8" name="Equation" r:id="rId6" imgW="3708360" imgH="761760" progId="Equation.DSMT4">
                  <p:embed/>
                </p:oleObj>
              </mc:Choice>
              <mc:Fallback>
                <p:oleObj name="Equation" r:id="rId6" imgW="3708360" imgH="76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8306" y="3822591"/>
                        <a:ext cx="4425742" cy="909399"/>
                      </a:xfrm>
                      <a:prstGeom prst="rect">
                        <a:avLst/>
                      </a:prstGeom>
                      <a:solidFill>
                        <a:schemeClr val="tx2">
                          <a:lumMod val="9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142768"/>
              </p:ext>
            </p:extLst>
          </p:nvPr>
        </p:nvGraphicFramePr>
        <p:xfrm>
          <a:off x="578306" y="2742471"/>
          <a:ext cx="4425742" cy="909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9" name="Equation" r:id="rId8" imgW="3708360" imgH="761760" progId="Equation.DSMT4">
                  <p:embed/>
                </p:oleObj>
              </mc:Choice>
              <mc:Fallback>
                <p:oleObj name="Equation" r:id="rId8" imgW="3708360" imgH="76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8306" y="2742471"/>
                        <a:ext cx="4425742" cy="909399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547272"/>
              </p:ext>
            </p:extLst>
          </p:nvPr>
        </p:nvGraphicFramePr>
        <p:xfrm>
          <a:off x="5076056" y="3363838"/>
          <a:ext cx="3619982" cy="770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0" name="Equation" r:id="rId10" imgW="2743200" imgH="583920" progId="Equation.DSMT4">
                  <p:embed/>
                </p:oleObj>
              </mc:Choice>
              <mc:Fallback>
                <p:oleObj name="Equation" r:id="rId10" imgW="274320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76056" y="3363838"/>
                        <a:ext cx="3619982" cy="77092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62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755576" y="267494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ตัวอย่างที่ 8 </a:t>
            </a:r>
            <a:r>
              <a:rPr lang="th-TH" sz="3600" dirty="0"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จากแถบกระดาษผ่านเครื่องเคาะสัญญาณเวลาชนิดที่มีความถี่</a:t>
            </a:r>
            <a:r>
              <a:rPr lang="th-TH" sz="3600" b="1" dirty="0"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en-US" sz="3600" b="1" dirty="0"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50 </a:t>
            </a:r>
            <a:r>
              <a:rPr lang="th-TH" sz="3600" dirty="0"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เฮิรตซ์ ได้รอยจุดปรากฏดังรูป </a:t>
            </a:r>
            <a:r>
              <a:rPr lang="th-TH" sz="3600" i="1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อัตราเร็ว ณ จุด </a:t>
            </a:r>
            <a:r>
              <a:rPr lang="en-US" sz="3600" b="1" i="1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F </a:t>
            </a:r>
            <a:r>
              <a:rPr lang="th-TH" sz="3600" dirty="0"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มีค่าตรงกับข้อใด</a:t>
            </a:r>
            <a:endParaRPr lang="en-US" sz="3600" dirty="0"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2783067"/>
              </p:ext>
            </p:extLst>
          </p:nvPr>
        </p:nvGraphicFramePr>
        <p:xfrm>
          <a:off x="2987824" y="1440389"/>
          <a:ext cx="5449175" cy="1330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1" name="Visio" r:id="rId4" imgW="5907537" imgH="1462050" progId="Visio.Drawing.11">
                  <p:embed/>
                </p:oleObj>
              </mc:Choice>
              <mc:Fallback>
                <p:oleObj name="Visio" r:id="rId4" imgW="5907537" imgH="146205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440389"/>
                        <a:ext cx="5449175" cy="1330003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กล่องข้อความ 6"/>
          <p:cNvSpPr txBox="1"/>
          <p:nvPr/>
        </p:nvSpPr>
        <p:spPr>
          <a:xfrm>
            <a:off x="755576" y="2139702"/>
            <a:ext cx="11528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>
                <a:solidFill>
                  <a:srgbClr val="FFFF00"/>
                </a:solidFill>
                <a:cs typeface="LilyUPC" panose="020B0604020202020204" pitchFamily="34" charset="-34"/>
              </a:rPr>
              <a:t>แนวคิด</a:t>
            </a:r>
          </a:p>
        </p:txBody>
      </p:sp>
      <p:graphicFrame>
        <p:nvGraphicFramePr>
          <p:cNvPr id="2" name="วัตถุ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471378"/>
              </p:ext>
            </p:extLst>
          </p:nvPr>
        </p:nvGraphicFramePr>
        <p:xfrm>
          <a:off x="491611" y="3033655"/>
          <a:ext cx="2825224" cy="83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2" name="Equation" r:id="rId6" imgW="2565360" imgH="761760" progId="Equation.DSMT4">
                  <p:embed/>
                </p:oleObj>
              </mc:Choice>
              <mc:Fallback>
                <p:oleObj name="Equation" r:id="rId6" imgW="2565360" imgH="76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1611" y="3033655"/>
                        <a:ext cx="2825224" cy="839175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102642"/>
              </p:ext>
            </p:extLst>
          </p:nvPr>
        </p:nvGraphicFramePr>
        <p:xfrm>
          <a:off x="494584" y="4114542"/>
          <a:ext cx="2825224" cy="792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3" name="Equation" r:id="rId8" imgW="2717640" imgH="761760" progId="Equation.DSMT4">
                  <p:embed/>
                </p:oleObj>
              </mc:Choice>
              <mc:Fallback>
                <p:oleObj name="Equation" r:id="rId8" imgW="2717640" imgH="76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4584" y="4114542"/>
                        <a:ext cx="2825224" cy="792119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103510"/>
              </p:ext>
            </p:extLst>
          </p:nvPr>
        </p:nvGraphicFramePr>
        <p:xfrm>
          <a:off x="4489450" y="2457450"/>
          <a:ext cx="1651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4" name="Equation" r:id="rId10" imgW="164880" imgH="228600" progId="Equation.DSMT4">
                  <p:embed/>
                </p:oleObj>
              </mc:Choice>
              <mc:Fallback>
                <p:oleObj name="Equation" r:id="rId10" imgW="164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89450" y="2457450"/>
                        <a:ext cx="16510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86933"/>
              </p:ext>
            </p:extLst>
          </p:nvPr>
        </p:nvGraphicFramePr>
        <p:xfrm>
          <a:off x="3415350" y="3402004"/>
          <a:ext cx="3388898" cy="820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5" name="Equation" r:id="rId12" imgW="2412720" imgH="583920" progId="Equation.DSMT4">
                  <p:embed/>
                </p:oleObj>
              </mc:Choice>
              <mc:Fallback>
                <p:oleObj name="Equation" r:id="rId12" imgW="241272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15350" y="3402004"/>
                        <a:ext cx="3388898" cy="820470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060021"/>
              </p:ext>
            </p:extLst>
          </p:nvPr>
        </p:nvGraphicFramePr>
        <p:xfrm>
          <a:off x="6876256" y="3056694"/>
          <a:ext cx="1765672" cy="1645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6" name="Equation" r:id="rId14" imgW="1117440" imgH="1041120" progId="Equation.DSMT4">
                  <p:embed/>
                </p:oleObj>
              </mc:Choice>
              <mc:Fallback>
                <p:oleObj name="Equation" r:id="rId14" imgW="1117440" imgH="1041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876256" y="3056694"/>
                        <a:ext cx="1765672" cy="1645286"/>
                      </a:xfrm>
                      <a:prstGeom prst="rect">
                        <a:avLst/>
                      </a:prstGeom>
                      <a:solidFill>
                        <a:schemeClr val="tx2">
                          <a:lumMod val="90000"/>
                        </a:schemeClr>
                      </a:solidFill>
                      <a:ln>
                        <a:solidFill>
                          <a:srgbClr val="FFFF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229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971600" y="267494"/>
            <a:ext cx="7786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2.4.2 ความเร่งขณะใดขณะหนึ่ง</a:t>
            </a:r>
            <a:r>
              <a:rPr lang="en-US" sz="2400" dirty="0">
                <a:solidFill>
                  <a:srgbClr val="FFFF00"/>
                </a:solidFill>
                <a:cs typeface="LilyUPC" panose="020B0604020202020204" pitchFamily="34" charset="-34"/>
              </a:rPr>
              <a:t>(instantaneous acceleration)</a:t>
            </a:r>
            <a:endParaRPr lang="th-TH" sz="36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1264666" y="771550"/>
            <a:ext cx="71112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     ความเร่งขณะใดขณะหนึ่ง คือค่าความเร่งในช่วงเวลาสั้นๆ</a:t>
            </a:r>
          </a:p>
          <a:p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หรือค่าความเร่ง ณ จุดใดจุดหนึ่ง ซึ่งในทางปฏิบัตินั้น จะวัดได้ยาก</a:t>
            </a:r>
            <a:endParaRPr lang="th-TH" sz="36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93704" y="1779662"/>
            <a:ext cx="4431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การคำนวณค่าความเร่งจากแถบกระดาษ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06782"/>
              </p:ext>
            </p:extLst>
          </p:nvPr>
        </p:nvGraphicFramePr>
        <p:xfrm>
          <a:off x="2483768" y="2409661"/>
          <a:ext cx="615315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6" name="Visio" r:id="rId4" imgW="6157140" imgH="996030" progId="Visio.Drawing.11">
                  <p:embed/>
                </p:oleObj>
              </mc:Choice>
              <mc:Fallback>
                <p:oleObj name="Visio" r:id="rId4" imgW="6157140" imgH="99603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409661"/>
                        <a:ext cx="6153150" cy="10001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กล่องข้อความ 7"/>
          <p:cNvSpPr txBox="1"/>
          <p:nvPr/>
        </p:nvSpPr>
        <p:spPr>
          <a:xfrm>
            <a:off x="1563003" y="3528363"/>
            <a:ext cx="60179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rgbClr val="FFC000"/>
                </a:solidFill>
                <a:cs typeface="LilyUPC" panose="020B0604020202020204" pitchFamily="34" charset="-34"/>
              </a:rPr>
              <a:t>(1) </a:t>
            </a:r>
            <a:r>
              <a:rPr lang="th-TH" sz="3200" dirty="0">
                <a:solidFill>
                  <a:srgbClr val="FFFF00"/>
                </a:solidFill>
                <a:cs typeface="LilyUPC" panose="020B0604020202020204" pitchFamily="34" charset="-34"/>
              </a:rPr>
              <a:t>ความเร็วเฉลี่ย </a:t>
            </a:r>
            <a:r>
              <a:rPr lang="th-TH" sz="3200" dirty="0">
                <a:solidFill>
                  <a:srgbClr val="FFC000"/>
                </a:solidFill>
                <a:cs typeface="LilyUPC" panose="020B0604020202020204" pitchFamily="34" charset="-34"/>
              </a:rPr>
              <a:t>ช่วงใดๆ จะแทนความเร็วที่จุดกึ่งกลางเวลา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581259" y="4082569"/>
            <a:ext cx="60195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(2) </a:t>
            </a:r>
            <a:r>
              <a:rPr lang="th-TH" sz="3200" dirty="0">
                <a:solidFill>
                  <a:srgbClr val="00FF99"/>
                </a:solidFill>
                <a:cs typeface="LilyUPC" panose="020B0604020202020204" pitchFamily="34" charset="-34"/>
              </a:rPr>
              <a:t>ความเร่งเฉลี่ย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ช่วงใดๆ จะแทนความเร่งที่จุดกึ่งกลางเวลา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395536" y="3147814"/>
            <a:ext cx="1611339" cy="830997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th-TH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หลักการ</a:t>
            </a:r>
          </a:p>
        </p:txBody>
      </p:sp>
    </p:spTree>
    <p:extLst>
      <p:ext uri="{BB962C8B-B14F-4D97-AF65-F5344CB8AC3E}">
        <p14:creationId xmlns:p14="http://schemas.microsoft.com/office/powerpoint/2010/main" val="277341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702988"/>
              </p:ext>
            </p:extLst>
          </p:nvPr>
        </p:nvGraphicFramePr>
        <p:xfrm>
          <a:off x="2483768" y="195486"/>
          <a:ext cx="615315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18" name="Visio" r:id="rId3" imgW="6157140" imgH="996030" progId="Visio.Drawing.11">
                  <p:embed/>
                </p:oleObj>
              </mc:Choice>
              <mc:Fallback>
                <p:oleObj name="Visio" r:id="rId3" imgW="6157140" imgH="99603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95486"/>
                        <a:ext cx="6153150" cy="10001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กล่องข้อความ 3"/>
          <p:cNvSpPr txBox="1"/>
          <p:nvPr/>
        </p:nvSpPr>
        <p:spPr>
          <a:xfrm>
            <a:off x="897103" y="266432"/>
            <a:ext cx="1064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แนวคิด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611560" y="1275606"/>
            <a:ext cx="61446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1.</a:t>
            </a:r>
            <a:r>
              <a:rPr lang="th-TH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ความเร็วเฉลี่ย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ช่วง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A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-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E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จะแทน</a:t>
            </a:r>
            <a:r>
              <a:rPr lang="th-TH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ความเร็ว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ณ จุด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C</a:t>
            </a:r>
            <a:endParaRPr lang="th-TH" sz="36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11559" y="1923678"/>
            <a:ext cx="614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2.</a:t>
            </a:r>
            <a:r>
              <a:rPr lang="th-TH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ความเร็ว ณ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จุด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D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หาได้จาก</a:t>
            </a:r>
            <a:r>
              <a:rPr lang="th-TH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ความเร็ว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เฉลี่ยช่วง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C-E</a:t>
            </a:r>
            <a:r>
              <a:rPr lang="th-TH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611560" y="2645499"/>
            <a:ext cx="5876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3.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ความเร่งเฉลี่ยช่วง 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B-F</a:t>
            </a: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จะแทน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ความเร่ง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ณ จุด 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D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635390" y="3912204"/>
            <a:ext cx="5736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4.</a:t>
            </a:r>
            <a:r>
              <a:rPr lang="th-TH" sz="3600" dirty="0">
                <a:solidFill>
                  <a:srgbClr val="0ECC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ความเร่ง ณ จุด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E</a:t>
            </a:r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หาได้จาก 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ความเร่งเฉลี่ย </a:t>
            </a:r>
            <a:r>
              <a:rPr lang="th-TH" sz="36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ช่วง 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048912"/>
              </p:ext>
            </p:extLst>
          </p:nvPr>
        </p:nvGraphicFramePr>
        <p:xfrm>
          <a:off x="6732240" y="1275606"/>
          <a:ext cx="452135" cy="585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19" name="Equation" r:id="rId5" imgW="177480" imgH="228600" progId="Equation.DSMT4">
                  <p:embed/>
                </p:oleObj>
              </mc:Choice>
              <mc:Fallback>
                <p:oleObj name="Equation" r:id="rId5" imgW="17748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1275606"/>
                        <a:ext cx="452135" cy="585116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วัตถุ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613479"/>
              </p:ext>
            </p:extLst>
          </p:nvPr>
        </p:nvGraphicFramePr>
        <p:xfrm>
          <a:off x="6725692" y="1985963"/>
          <a:ext cx="582612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0" name="Equation" r:id="rId7" imgW="228600" imgH="228600" progId="Equation.DSMT4">
                  <p:embed/>
                </p:oleObj>
              </mc:Choice>
              <mc:Fallback>
                <p:oleObj name="Equation" r:id="rId7" imgW="228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5692" y="1985963"/>
                        <a:ext cx="582612" cy="585787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วัตถุ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144370"/>
              </p:ext>
            </p:extLst>
          </p:nvPr>
        </p:nvGraphicFramePr>
        <p:xfrm>
          <a:off x="7380312" y="1985963"/>
          <a:ext cx="582612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1" name="Equation" r:id="rId9" imgW="228600" imgH="228600" progId="Equation.DSMT4">
                  <p:embed/>
                </p:oleObj>
              </mc:Choice>
              <mc:Fallback>
                <p:oleObj name="Equation" r:id="rId9" imgW="228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1985963"/>
                        <a:ext cx="582612" cy="585787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วัตถุ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48335"/>
              </p:ext>
            </p:extLst>
          </p:nvPr>
        </p:nvGraphicFramePr>
        <p:xfrm>
          <a:off x="8100392" y="1985963"/>
          <a:ext cx="614363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2" name="Equation" r:id="rId11" imgW="241200" imgH="228600" progId="Equation.DSMT4">
                  <p:embed/>
                </p:oleObj>
              </mc:Choice>
              <mc:Fallback>
                <p:oleObj name="Equation" r:id="rId11" imgW="241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392" y="1985963"/>
                        <a:ext cx="614363" cy="58578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วัตถุ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81915"/>
              </p:ext>
            </p:extLst>
          </p:nvPr>
        </p:nvGraphicFramePr>
        <p:xfrm>
          <a:off x="6628961" y="2706042"/>
          <a:ext cx="484188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3" name="Equation" r:id="rId13" imgW="190440" imgH="228600" progId="Equation.DSMT4">
                  <p:embed/>
                </p:oleObj>
              </mc:Choice>
              <mc:Fallback>
                <p:oleObj name="Equation" r:id="rId13" imgW="190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8961" y="2706042"/>
                        <a:ext cx="484188" cy="5857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วัตถุ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621793"/>
              </p:ext>
            </p:extLst>
          </p:nvPr>
        </p:nvGraphicFramePr>
        <p:xfrm>
          <a:off x="2594050" y="3282107"/>
          <a:ext cx="3036888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4" name="Equation" r:id="rId15" imgW="1193760" imgH="228600" progId="Equation.DSMT4">
                  <p:embed/>
                </p:oleObj>
              </mc:Choice>
              <mc:Fallback>
                <p:oleObj name="Equation" r:id="rId15" imgW="1193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4050" y="3282107"/>
                        <a:ext cx="3036888" cy="585787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วัตถุ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1975287"/>
              </p:ext>
            </p:extLst>
          </p:nvPr>
        </p:nvGraphicFramePr>
        <p:xfrm>
          <a:off x="2123728" y="3282106"/>
          <a:ext cx="484188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5" name="Equation" r:id="rId17" imgW="190440" imgH="228600" progId="Equation.DSMT4">
                  <p:embed/>
                </p:oleObj>
              </mc:Choice>
              <mc:Fallback>
                <p:oleObj name="Equation" r:id="rId17" imgW="190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3282106"/>
                        <a:ext cx="484188" cy="585788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วัตถุ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396367"/>
              </p:ext>
            </p:extLst>
          </p:nvPr>
        </p:nvGraphicFramePr>
        <p:xfrm>
          <a:off x="7165269" y="3960812"/>
          <a:ext cx="938212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6" name="Equation" r:id="rId19" imgW="368280" imgH="228600" progId="Equation.DSMT4">
                  <p:embed/>
                </p:oleObj>
              </mc:Choice>
              <mc:Fallback>
                <p:oleObj name="Equation" r:id="rId19" imgW="368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5269" y="3960812"/>
                        <a:ext cx="938212" cy="585787"/>
                      </a:xfrm>
                      <a:prstGeom prst="rect">
                        <a:avLst/>
                      </a:prstGeom>
                      <a:solidFill>
                        <a:srgbClr val="D4FCD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วัตถุ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3228146"/>
              </p:ext>
            </p:extLst>
          </p:nvPr>
        </p:nvGraphicFramePr>
        <p:xfrm>
          <a:off x="8100392" y="3960811"/>
          <a:ext cx="646112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7" name="Equation" r:id="rId21" imgW="253800" imgH="228600" progId="Equation.DSMT4">
                  <p:embed/>
                </p:oleObj>
              </mc:Choice>
              <mc:Fallback>
                <p:oleObj name="Equation" r:id="rId21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392" y="3960811"/>
                        <a:ext cx="646112" cy="585788"/>
                      </a:xfrm>
                      <a:prstGeom prst="rect">
                        <a:avLst/>
                      </a:prstGeom>
                      <a:solidFill>
                        <a:srgbClr val="D4FCD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วัตถุ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777651"/>
              </p:ext>
            </p:extLst>
          </p:nvPr>
        </p:nvGraphicFramePr>
        <p:xfrm>
          <a:off x="6419850" y="3960813"/>
          <a:ext cx="776288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28" name="Equation" r:id="rId23" imgW="304560" imgH="228600" progId="Equation.DSMT4">
                  <p:embed/>
                </p:oleObj>
              </mc:Choice>
              <mc:Fallback>
                <p:oleObj name="Equation" r:id="rId23" imgW="304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9850" y="3960813"/>
                        <a:ext cx="776288" cy="585787"/>
                      </a:xfrm>
                      <a:prstGeom prst="rect">
                        <a:avLst/>
                      </a:prstGeom>
                      <a:solidFill>
                        <a:srgbClr val="D4FCD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072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760398"/>
              </p:ext>
            </p:extLst>
          </p:nvPr>
        </p:nvGraphicFramePr>
        <p:xfrm>
          <a:off x="5508104" y="1779662"/>
          <a:ext cx="3168352" cy="1512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50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33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rgbClr val="C00000"/>
                          </a:solidFill>
                          <a:effectLst/>
                        </a:rPr>
                        <a:t>เวลาตรงจุดกึ่งกลาง</a:t>
                      </a:r>
                      <a:endParaRPr lang="en-US" sz="18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rgbClr val="C00000"/>
                          </a:solidFill>
                          <a:effectLst/>
                        </a:rPr>
                        <a:t>แต่ละช่วง</a:t>
                      </a:r>
                      <a:r>
                        <a:rPr lang="en-US" sz="1200" b="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1100" b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ordia New" panose="020B0304020202020204" pitchFamily="34" charset="-3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rgbClr val="FFFF00"/>
                          </a:solidFill>
                          <a:effectLst/>
                        </a:rPr>
                        <a:t>ระยะห่าง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h-TH" sz="1800" b="1" dirty="0">
                          <a:solidFill>
                            <a:srgbClr val="FFFF00"/>
                          </a:solidFill>
                          <a:effectLst/>
                        </a:rPr>
                        <a:t>ช่วงจุด</a:t>
                      </a:r>
                      <a:r>
                        <a:rPr lang="en-US" sz="1800" b="1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1600" b="0" i="1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(cm.)</a:t>
                      </a:r>
                      <a:endParaRPr lang="en-US" sz="1400" b="0" i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Cordia New" panose="020B0304020202020204" pitchFamily="34" charset="-3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1/50</a:t>
                      </a:r>
                      <a:endParaRPr lang="en-US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2.9</a:t>
                      </a:r>
                      <a:endParaRPr lang="en-US" sz="1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3/50</a:t>
                      </a:r>
                      <a:endParaRPr lang="en-US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4.4</a:t>
                      </a:r>
                      <a:endParaRPr lang="en-US" sz="1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5/50</a:t>
                      </a:r>
                      <a:endParaRPr lang="en-US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6.0</a:t>
                      </a:r>
                      <a:endParaRPr lang="en-US" sz="1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สี่เหลี่ยมผืนผ้า 7"/>
          <p:cNvSpPr/>
          <p:nvPr/>
        </p:nvSpPr>
        <p:spPr>
          <a:xfrm>
            <a:off x="971600" y="276076"/>
            <a:ext cx="71287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9 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จากการวัด</a:t>
            </a:r>
            <a:r>
              <a:rPr lang="th-TH" sz="3200" i="1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ระยะทางใน </a:t>
            </a:r>
            <a:r>
              <a:rPr lang="en-US" sz="3200" b="1" i="1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</a:t>
            </a:r>
            <a:r>
              <a:rPr lang="en-US" sz="3200" i="1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200" i="1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ช่วงจุด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2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ณ เวลาตรงจุดกึ่งกลาง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แต่ละช่วง บนแถบกระดาษที่ถูกดึง ผ่านเครื่องเคาะสัญญาณเวลา ได้ข้อมูลดังตาราง จงหา </a:t>
            </a:r>
            <a:r>
              <a:rPr lang="th-TH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ความเร่งเฉลี่ย  ณ เวลา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4/50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วินาที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.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</a:p>
          <a:p>
            <a:pPr indent="457200">
              <a:spcAft>
                <a:spcPts val="0"/>
              </a:spcAft>
            </a:pP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1.  8.0   m/s</a:t>
            </a:r>
            <a:r>
              <a:rPr lang="en-US" sz="3200" b="1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2.   9.4	m/s</a:t>
            </a:r>
            <a:r>
              <a:rPr lang="en-US" sz="3200" b="1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  <a:endParaRPr lang="en-US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  <a:p>
            <a:pPr indent="457200">
              <a:spcAft>
                <a:spcPts val="0"/>
              </a:spcAft>
            </a:pP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3.  9.8   m/s</a:t>
            </a:r>
            <a:r>
              <a:rPr lang="en-US" sz="3200" b="1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4.  10.0	m/s</a:t>
            </a:r>
            <a:r>
              <a:rPr lang="en-US" sz="3200" b="1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</a:t>
            </a:r>
            <a:endParaRPr lang="en-US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873076"/>
              </p:ext>
            </p:extLst>
          </p:nvPr>
        </p:nvGraphicFramePr>
        <p:xfrm>
          <a:off x="1619672" y="3389888"/>
          <a:ext cx="5760640" cy="1272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3" name="Visio" r:id="rId3" imgW="6208735" imgH="1374570" progId="Visio.Drawing.11">
                  <p:embed/>
                </p:oleObj>
              </mc:Choice>
              <mc:Fallback>
                <p:oleObj name="Visio" r:id="rId3" imgW="6208735" imgH="137457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389888"/>
                        <a:ext cx="5760640" cy="1272289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867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683568" y="267494"/>
            <a:ext cx="1064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แนวคิด</a:t>
            </a:r>
          </a:p>
        </p:txBody>
      </p:sp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225979"/>
              </p:ext>
            </p:extLst>
          </p:nvPr>
        </p:nvGraphicFramePr>
        <p:xfrm>
          <a:off x="2123728" y="291349"/>
          <a:ext cx="5760640" cy="1200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5" name="Visio" r:id="rId3" imgW="6208735" imgH="1374570" progId="Visio.Drawing.11">
                  <p:embed/>
                </p:oleObj>
              </mc:Choice>
              <mc:Fallback>
                <p:oleObj name="Visio" r:id="rId3" imgW="6208735" imgH="137457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91349"/>
                        <a:ext cx="5760640" cy="1200281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กล่องข้อความ 1"/>
          <p:cNvSpPr txBox="1"/>
          <p:nvPr/>
        </p:nvSpPr>
        <p:spPr>
          <a:xfrm>
            <a:off x="2267744" y="381893"/>
            <a:ext cx="3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th-TH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3271694" y="381893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th-TH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4081288" y="381893"/>
            <a:ext cx="418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th-TH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4860032" y="381893"/>
            <a:ext cx="40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th-TH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5580112" y="339502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endParaRPr lang="th-TH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463487" y="1563638"/>
            <a:ext cx="29915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ความเร่งที่</a:t>
            </a:r>
            <a:r>
              <a:rPr lang="th-TH" sz="3600" i="1" dirty="0">
                <a:solidFill>
                  <a:srgbClr val="00FF99"/>
                </a:solidFill>
                <a:cs typeface="LilyUPC" panose="020B0604020202020204" pitchFamily="34" charset="-34"/>
              </a:rPr>
              <a:t>จุด </a:t>
            </a:r>
            <a:r>
              <a:rPr lang="en-US" sz="2400" i="1" dirty="0">
                <a:solidFill>
                  <a:srgbClr val="00FF99"/>
                </a:solidFill>
                <a:cs typeface="LilyUPC" panose="020B0604020202020204" pitchFamily="34" charset="-34"/>
              </a:rPr>
              <a:t>C 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หาได้จาก</a:t>
            </a:r>
          </a:p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ความเร่งเฉลี่ย </a:t>
            </a:r>
            <a:r>
              <a:rPr lang="th-TH" sz="3600" i="1" dirty="0">
                <a:solidFill>
                  <a:srgbClr val="00FF99"/>
                </a:solidFill>
                <a:cs typeface="LilyUPC" panose="020B0604020202020204" pitchFamily="34" charset="-34"/>
              </a:rPr>
              <a:t>ช่วง </a:t>
            </a:r>
            <a:r>
              <a:rPr lang="en-US" sz="2400" i="1" dirty="0">
                <a:solidFill>
                  <a:srgbClr val="00FF99"/>
                </a:solidFill>
                <a:cs typeface="LilyUPC" panose="020B0604020202020204" pitchFamily="34" charset="-34"/>
              </a:rPr>
              <a:t>D-B</a:t>
            </a:r>
            <a:r>
              <a:rPr lang="en-US" sz="3600" i="1" dirty="0">
                <a:solidFill>
                  <a:srgbClr val="00FF99"/>
                </a:solidFill>
                <a:cs typeface="LilyUPC" panose="020B0604020202020204" pitchFamily="34" charset="-34"/>
              </a:rPr>
              <a:t> </a:t>
            </a:r>
            <a:endParaRPr lang="th-TH" sz="3600" i="1" dirty="0">
              <a:solidFill>
                <a:srgbClr val="00FF99"/>
              </a:solidFill>
              <a:cs typeface="LilyUPC" panose="020B0604020202020204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6311871" y="381893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endParaRPr lang="th-TH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6721019" y="381893"/>
            <a:ext cx="431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endParaRPr lang="th-TH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4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5" name="วัตถุ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872540"/>
              </p:ext>
            </p:extLst>
          </p:nvPr>
        </p:nvGraphicFramePr>
        <p:xfrm>
          <a:off x="3494088" y="2133600"/>
          <a:ext cx="3449637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6" name="Equation" r:id="rId5" imgW="2070000" imgH="672840" progId="Equation.DSMT4">
                  <p:embed/>
                </p:oleObj>
              </mc:Choice>
              <mc:Fallback>
                <p:oleObj name="Equation" r:id="rId5" imgW="2070000" imgH="67284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4088" y="2133600"/>
                        <a:ext cx="3449637" cy="1109663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7" name="วัตถุ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878965"/>
              </p:ext>
            </p:extLst>
          </p:nvPr>
        </p:nvGraphicFramePr>
        <p:xfrm>
          <a:off x="3493359" y="3369352"/>
          <a:ext cx="4486481" cy="1506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7" name="Equation" r:id="rId7" imgW="2831760" imgH="965160" progId="Equation.DSMT4">
                  <p:embed/>
                </p:oleObj>
              </mc:Choice>
              <mc:Fallback>
                <p:oleObj name="Equation" r:id="rId7" imgW="2831760" imgH="96516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3359" y="3369352"/>
                        <a:ext cx="4486481" cy="1506654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9" name="วัตถุ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8998802"/>
              </p:ext>
            </p:extLst>
          </p:nvPr>
        </p:nvGraphicFramePr>
        <p:xfrm>
          <a:off x="3491880" y="1582175"/>
          <a:ext cx="1396890" cy="480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8" name="Equation" r:id="rId9" imgW="698500" imgH="241300" progId="Equation.DSMT4">
                  <p:embed/>
                </p:oleObj>
              </mc:Choice>
              <mc:Fallback>
                <p:oleObj name="Equation" r:id="rId9" imgW="698500" imgH="241300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582175"/>
                        <a:ext cx="1396890" cy="48053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404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TM04033921[[fn=ดามาสก์]]</Template>
  <TotalTime>4014</TotalTime>
  <Words>343</Words>
  <Application>Microsoft Office PowerPoint</Application>
  <PresentationFormat>นำเสนอทางหน้าจอ (16:9)</PresentationFormat>
  <Paragraphs>53</Paragraphs>
  <Slides>8</Slides>
  <Notes>3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20" baseType="lpstr">
      <vt:lpstr>Angsana New</vt:lpstr>
      <vt:lpstr>AngsanaUPC</vt:lpstr>
      <vt:lpstr>Arial</vt:lpstr>
      <vt:lpstr>Bookman Old Style</vt:lpstr>
      <vt:lpstr>Calibri</vt:lpstr>
      <vt:lpstr>Cordia New</vt:lpstr>
      <vt:lpstr>LilyUPC</vt:lpstr>
      <vt:lpstr>Rockwell</vt:lpstr>
      <vt:lpstr>Times New Roman</vt:lpstr>
      <vt:lpstr>Damask</vt:lpstr>
      <vt:lpstr>Visio</vt:lpstr>
      <vt:lpstr>Equation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calenatt</dc:creator>
  <cp:lastModifiedBy>OFFAE201</cp:lastModifiedBy>
  <cp:revision>583</cp:revision>
  <dcterms:created xsi:type="dcterms:W3CDTF">2014-05-24T03:45:04Z</dcterms:created>
  <dcterms:modified xsi:type="dcterms:W3CDTF">2020-06-20T03:27:37Z</dcterms:modified>
</cp:coreProperties>
</file>