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1"/>
  </p:notesMasterIdLst>
  <p:sldIdLst>
    <p:sldId id="267" r:id="rId2"/>
    <p:sldId id="319" r:id="rId3"/>
    <p:sldId id="343" r:id="rId4"/>
    <p:sldId id="263" r:id="rId5"/>
    <p:sldId id="303" r:id="rId6"/>
    <p:sldId id="328" r:id="rId7"/>
    <p:sldId id="332" r:id="rId8"/>
    <p:sldId id="329" r:id="rId9"/>
    <p:sldId id="298" r:id="rId10"/>
  </p:sldIdLst>
  <p:sldSz cx="9144000" cy="5143500" type="screen16x9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99"/>
    <a:srgbClr val="E5E591"/>
    <a:srgbClr val="FF7C80"/>
    <a:srgbClr val="D3FDF0"/>
    <a:srgbClr val="D4FCD9"/>
    <a:srgbClr val="0ECC25"/>
    <a:srgbClr val="CC99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98" autoAdjust="0"/>
    <p:restoredTop sz="87371" autoAdjust="0"/>
  </p:normalViewPr>
  <p:slideViewPr>
    <p:cSldViewPr>
      <p:cViewPr varScale="1">
        <p:scale>
          <a:sx n="107" d="100"/>
          <a:sy n="107" d="100"/>
        </p:scale>
        <p:origin x="840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emf"/><Relationship Id="rId7" Type="http://schemas.openxmlformats.org/officeDocument/2006/relationships/image" Target="../media/image8.wmf"/><Relationship Id="rId12" Type="http://schemas.openxmlformats.org/officeDocument/2006/relationships/image" Target="../media/image13.wmf"/><Relationship Id="rId2" Type="http://schemas.openxmlformats.org/officeDocument/2006/relationships/image" Target="../media/image3.emf"/><Relationship Id="rId1" Type="http://schemas.openxmlformats.org/officeDocument/2006/relationships/image" Target="../media/image2.emf"/><Relationship Id="rId6" Type="http://schemas.openxmlformats.org/officeDocument/2006/relationships/image" Target="../media/image7.wmf"/><Relationship Id="rId11" Type="http://schemas.openxmlformats.org/officeDocument/2006/relationships/image" Target="../media/image12.wmf"/><Relationship Id="rId5" Type="http://schemas.openxmlformats.org/officeDocument/2006/relationships/image" Target="../media/image6.wmf"/><Relationship Id="rId10" Type="http://schemas.openxmlformats.org/officeDocument/2006/relationships/image" Target="../media/image11.wmf"/><Relationship Id="rId4" Type="http://schemas.openxmlformats.org/officeDocument/2006/relationships/image" Target="../media/image5.emf"/><Relationship Id="rId9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wmf"/><Relationship Id="rId1" Type="http://schemas.openxmlformats.org/officeDocument/2006/relationships/image" Target="../media/image14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18.wmf"/><Relationship Id="rId1" Type="http://schemas.openxmlformats.org/officeDocument/2006/relationships/image" Target="../media/image1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FE6FD0-5293-4A9D-8C3E-7ABA27DA7275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8D161F-12E8-426F-A49C-C54567B2D0F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70926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6452" y="841772"/>
            <a:ext cx="6751097" cy="179070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6452" y="2701528"/>
            <a:ext cx="6751097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2888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88184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492920"/>
            <a:ext cx="7300134" cy="2139553"/>
          </a:xfrm>
        </p:spPr>
        <p:txBody>
          <a:bodyPr anchor="b">
            <a:normAutofit/>
          </a:bodyPr>
          <a:lstStyle>
            <a:lvl1pPr>
              <a:defRPr sz="255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2701529"/>
            <a:ext cx="7300134" cy="112514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19292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7765321" cy="994741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1566240"/>
            <a:ext cx="3829503" cy="2777161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1566240"/>
            <a:ext cx="3820616" cy="2777161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36725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1"/>
            <a:ext cx="7765321" cy="99417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354" y="1566240"/>
            <a:ext cx="3659399" cy="617934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184174"/>
            <a:ext cx="3830406" cy="215922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1502" y="1566240"/>
            <a:ext cx="3649166" cy="617934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184174"/>
            <a:ext cx="3821518" cy="215922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98286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56704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9974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457200"/>
            <a:ext cx="2949178" cy="1771650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457200"/>
            <a:ext cx="4642119" cy="3886200"/>
          </a:xfrm>
        </p:spPr>
        <p:txBody>
          <a:bodyPr anchor="ctr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228850"/>
            <a:ext cx="2949178" cy="2114549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86398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457200"/>
            <a:ext cx="4447330" cy="177165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68603" y="569161"/>
            <a:ext cx="2441517" cy="3662279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2228850"/>
            <a:ext cx="4451213" cy="2114550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40328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3217030"/>
            <a:ext cx="7775673" cy="614516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465991"/>
            <a:ext cx="7775673" cy="2534801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831546"/>
            <a:ext cx="7774499" cy="511854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94807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57201"/>
            <a:ext cx="7765322" cy="25686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3153615"/>
            <a:ext cx="7765321" cy="1194140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40236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24467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707524"/>
            <a:ext cx="6564224" cy="320109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3153616"/>
            <a:ext cx="7765322" cy="118978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  <p:sp>
        <p:nvSpPr>
          <p:cNvPr id="11" name="TextBox 10"/>
          <p:cNvSpPr txBox="1"/>
          <p:nvPr/>
        </p:nvSpPr>
        <p:spPr>
          <a:xfrm>
            <a:off x="627459" y="55143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93467" y="222907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29856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1595207"/>
            <a:ext cx="7766495" cy="188387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487917"/>
            <a:ext cx="7765322" cy="855483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15808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457201"/>
            <a:ext cx="7765322" cy="99417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566240"/>
            <a:ext cx="2474217" cy="617479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183718"/>
            <a:ext cx="2474217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1566240"/>
            <a:ext cx="2473919" cy="617478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183718"/>
            <a:ext cx="2474866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1566240"/>
            <a:ext cx="2468408" cy="617478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183718"/>
            <a:ext cx="2468408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550500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457201"/>
            <a:ext cx="7765322" cy="99417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146924"/>
            <a:ext cx="2474216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1724240"/>
            <a:ext cx="2205038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3579121"/>
            <a:ext cx="2474216" cy="76427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146924"/>
            <a:ext cx="2474237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1724240"/>
            <a:ext cx="2197894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3579120"/>
            <a:ext cx="2475252" cy="76427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146924"/>
            <a:ext cx="2467425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1724240"/>
            <a:ext cx="2199085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3579121"/>
            <a:ext cx="2470694" cy="76427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123954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870863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57200"/>
            <a:ext cx="1906993" cy="38862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457200"/>
            <a:ext cx="5744029" cy="3886201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12276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7765321" cy="994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572048"/>
            <a:ext cx="7765322" cy="2771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091F9-BF05-4F7D-8F3D-1B0673926B97}" type="datetimeFigureOut">
              <a:rPr lang="th-TH" smtClean="0"/>
              <a:t>20/06/63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4412457"/>
            <a:ext cx="50046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4412457"/>
            <a:ext cx="5651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877322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55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9.wmf"/><Relationship Id="rId26" Type="http://schemas.openxmlformats.org/officeDocument/2006/relationships/image" Target="../media/image13.wmf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6.wmf"/><Relationship Id="rId17" Type="http://schemas.openxmlformats.org/officeDocument/2006/relationships/oleObject" Target="../embeddings/oleObject8.bin"/><Relationship Id="rId25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.wmf"/><Relationship Id="rId20" Type="http://schemas.openxmlformats.org/officeDocument/2006/relationships/image" Target="../media/image10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11" Type="http://schemas.openxmlformats.org/officeDocument/2006/relationships/oleObject" Target="../embeddings/oleObject5.bin"/><Relationship Id="rId24" Type="http://schemas.openxmlformats.org/officeDocument/2006/relationships/image" Target="../media/image12.wmf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23" Type="http://schemas.openxmlformats.org/officeDocument/2006/relationships/oleObject" Target="../embeddings/oleObject11.bin"/><Relationship Id="rId10" Type="http://schemas.openxmlformats.org/officeDocument/2006/relationships/image" Target="../media/image5.e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2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7.wmf"/><Relationship Id="rId22" Type="http://schemas.openxmlformats.org/officeDocument/2006/relationships/image" Target="../media/image11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4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7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/>
          <p:cNvSpPr txBox="1"/>
          <p:nvPr/>
        </p:nvSpPr>
        <p:spPr>
          <a:xfrm>
            <a:off x="827584" y="123478"/>
            <a:ext cx="42675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dirty="0">
                <a:solidFill>
                  <a:srgbClr val="FFFF00"/>
                </a:solidFill>
                <a:cs typeface="LilyUPC" panose="020B0604020202020204" pitchFamily="34" charset="-34"/>
              </a:rPr>
              <a:t>2.4 ความเร่ง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(Acceleration)</a:t>
            </a:r>
            <a:endParaRPr lang="th-TH" sz="3200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LilyUPC" panose="020B0604020202020204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339752" y="600165"/>
            <a:ext cx="3685624" cy="675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3600" dirty="0">
                <a:solidFill>
                  <a:srgbClr val="FFC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(1)คืออัตราการเปลี่ยนความเร็ว</a:t>
            </a:r>
            <a:endParaRPr lang="en-US" sz="200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2339752" y="1170595"/>
            <a:ext cx="47692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(2)คือความเร็วที่เปลี่ยนไปในหนึ่งหน่วยเวลา</a:t>
            </a:r>
            <a:endParaRPr lang="th-TH" sz="3600" dirty="0">
              <a:solidFill>
                <a:schemeClr val="accent3">
                  <a:lumMod val="20000"/>
                  <a:lumOff val="80000"/>
                </a:schemeClr>
              </a:solidFill>
              <a:cs typeface="LilyUPC" panose="020B0604020202020204" pitchFamily="34" charset="-34"/>
            </a:endParaRP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2339752" y="1716449"/>
            <a:ext cx="60420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cs typeface="LilyUPC" panose="020B0604020202020204" pitchFamily="34" charset="-34"/>
              </a:rPr>
              <a:t>(3)คือค่าที่บอกว่า ความเร็วเปลี่ยนไปเท่าไร ใน 1 วินาที</a:t>
            </a:r>
          </a:p>
        </p:txBody>
      </p:sp>
      <p:sp>
        <p:nvSpPr>
          <p:cNvPr id="9" name="กล่องข้อความ 8"/>
          <p:cNvSpPr txBox="1"/>
          <p:nvPr/>
        </p:nvSpPr>
        <p:spPr>
          <a:xfrm>
            <a:off x="951053" y="2211710"/>
            <a:ext cx="25138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พิจารณาจากคำนิยาม</a:t>
            </a:r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1475656" y="2643758"/>
            <a:ext cx="44198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ความเร่ง  4  เมตร/วินาที</a:t>
            </a:r>
            <a:r>
              <a:rPr lang="th-TH" sz="3600" baseline="4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2</a:t>
            </a:r>
            <a:r>
              <a:rPr lang="th-TH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 หมายถึง  </a:t>
            </a:r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1475656" y="3651870"/>
            <a:ext cx="45079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00FF99"/>
                </a:solidFill>
                <a:cs typeface="LilyUPC" panose="020B0604020202020204" pitchFamily="34" charset="-34"/>
              </a:rPr>
              <a:t>ความเร่ง - 2 เมตร/วินาที</a:t>
            </a:r>
            <a:r>
              <a:rPr lang="th-TH" sz="3600" baseline="40000" dirty="0">
                <a:solidFill>
                  <a:srgbClr val="00FF99"/>
                </a:solidFill>
                <a:cs typeface="LilyUPC" panose="020B0604020202020204" pitchFamily="34" charset="-34"/>
              </a:rPr>
              <a:t>2</a:t>
            </a:r>
            <a:r>
              <a:rPr lang="th-TH" sz="3600" dirty="0">
                <a:solidFill>
                  <a:srgbClr val="00FF99"/>
                </a:solidFill>
                <a:cs typeface="LilyUPC" panose="020B0604020202020204" pitchFamily="34" charset="-34"/>
              </a:rPr>
              <a:t> หมายถึง  </a:t>
            </a:r>
          </a:p>
        </p:txBody>
      </p:sp>
      <p:sp>
        <p:nvSpPr>
          <p:cNvPr id="3" name="กล่องข้อความ 2"/>
          <p:cNvSpPr txBox="1"/>
          <p:nvPr/>
        </p:nvSpPr>
        <p:spPr>
          <a:xfrm>
            <a:off x="3464883" y="3106016"/>
            <a:ext cx="47067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/>
              <a:t>ความเร็ว</a:t>
            </a:r>
            <a:r>
              <a:rPr lang="th-TH" sz="3200" b="1" i="1" dirty="0">
                <a:solidFill>
                  <a:srgbClr val="FFFF00"/>
                </a:solidFill>
              </a:rPr>
              <a:t>เพิ่มขึ้น</a:t>
            </a:r>
            <a:r>
              <a:rPr lang="th-TH" sz="3200" b="1" dirty="0"/>
              <a:t> 4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m/s</a:t>
            </a:r>
            <a:r>
              <a:rPr lang="en-US" sz="3200" b="1" dirty="0"/>
              <a:t> </a:t>
            </a:r>
            <a:r>
              <a:rPr lang="th-TH" sz="3200" b="1" dirty="0"/>
              <a:t>ทุกๆ 1 วินาที</a:t>
            </a:r>
          </a:p>
        </p:txBody>
      </p:sp>
      <p:sp>
        <p:nvSpPr>
          <p:cNvPr id="12" name="กล่องข้อความ 11"/>
          <p:cNvSpPr txBox="1"/>
          <p:nvPr/>
        </p:nvSpPr>
        <p:spPr>
          <a:xfrm>
            <a:off x="3498014" y="4197630"/>
            <a:ext cx="46939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/>
              <a:t>ความเร็ว </a:t>
            </a:r>
            <a:r>
              <a:rPr lang="th-TH" sz="3200" b="1" i="1" dirty="0">
                <a:solidFill>
                  <a:srgbClr val="00FF99"/>
                </a:solidFill>
              </a:rPr>
              <a:t>ลดลง</a:t>
            </a:r>
            <a:r>
              <a:rPr lang="th-TH" sz="3200" b="1" dirty="0"/>
              <a:t>  2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m/s</a:t>
            </a:r>
            <a:r>
              <a:rPr lang="en-US" sz="3200" b="1" dirty="0"/>
              <a:t> </a:t>
            </a:r>
            <a:r>
              <a:rPr lang="th-TH" sz="3200" b="1" dirty="0"/>
              <a:t>ทุกๆ 1 วินาที</a:t>
            </a:r>
          </a:p>
        </p:txBody>
      </p:sp>
    </p:spTree>
    <p:extLst>
      <p:ext uri="{BB962C8B-B14F-4D97-AF65-F5344CB8AC3E}">
        <p14:creationId xmlns:p14="http://schemas.microsoft.com/office/powerpoint/2010/main" val="1981112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1" grpId="0"/>
      <p:bldP spid="13" grpId="0"/>
      <p:bldP spid="3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กล่องข้อความ 10"/>
          <p:cNvSpPr txBox="1"/>
          <p:nvPr/>
        </p:nvSpPr>
        <p:spPr>
          <a:xfrm>
            <a:off x="2624832" y="3020528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h-TH" sz="3600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กล่องข้อความ 11"/>
          <p:cNvSpPr txBox="1"/>
          <p:nvPr/>
        </p:nvSpPr>
        <p:spPr>
          <a:xfrm>
            <a:off x="3851920" y="3440201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h-TH" sz="3600" i="1" dirty="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3923928" y="3936425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h-TH" sz="2400" i="1" dirty="0">
              <a:solidFill>
                <a:schemeClr val="bg2">
                  <a:lumMod val="20000"/>
                  <a:lumOff val="80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1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22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2" name="กล่องข้อความ 1"/>
          <p:cNvSpPr txBox="1"/>
          <p:nvPr/>
        </p:nvSpPr>
        <p:spPr>
          <a:xfrm>
            <a:off x="1115273" y="168445"/>
            <a:ext cx="27366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dirty="0">
                <a:solidFill>
                  <a:srgbClr val="FFFF00"/>
                </a:solidFill>
                <a:cs typeface="LilyUPC" panose="020B0604020202020204" pitchFamily="34" charset="-34"/>
              </a:rPr>
              <a:t>ทบทวนหัวข้อที่ผ่านมา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4" name="วัตถุ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9003625"/>
              </p:ext>
            </p:extLst>
          </p:nvPr>
        </p:nvGraphicFramePr>
        <p:xfrm>
          <a:off x="827584" y="3102648"/>
          <a:ext cx="4811712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41" name="Visio" r:id="rId3" imgW="4813769" imgH="787050" progId="Visio.Drawing.11">
                  <p:embed/>
                </p:oleObj>
              </mc:Choice>
              <mc:Fallback>
                <p:oleObj name="Visio" r:id="rId3" imgW="4813769" imgH="787050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3102648"/>
                        <a:ext cx="4811712" cy="790575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00FF99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6" name="วัตถุ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3038837"/>
              </p:ext>
            </p:extLst>
          </p:nvPr>
        </p:nvGraphicFramePr>
        <p:xfrm>
          <a:off x="827584" y="4046004"/>
          <a:ext cx="4819650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42" name="Visio" r:id="rId5" imgW="4824034" imgH="786780" progId="Visio.Drawing.11">
                  <p:embed/>
                </p:oleObj>
              </mc:Choice>
              <mc:Fallback>
                <p:oleObj name="Visio" r:id="rId5" imgW="4824034" imgH="786780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4046004"/>
                        <a:ext cx="4819650" cy="790575"/>
                      </a:xfrm>
                      <a:prstGeom prst="rect">
                        <a:avLst/>
                      </a:prstGeom>
                      <a:solidFill>
                        <a:schemeClr val="tx2">
                          <a:lumMod val="5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8" name="วัตถุ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4498215"/>
              </p:ext>
            </p:extLst>
          </p:nvPr>
        </p:nvGraphicFramePr>
        <p:xfrm>
          <a:off x="827584" y="987574"/>
          <a:ext cx="3300413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43" name="Visio" r:id="rId7" imgW="3308858" imgH="809190" progId="Visio.Drawing.11">
                  <p:embed/>
                </p:oleObj>
              </mc:Choice>
              <mc:Fallback>
                <p:oleObj name="Visio" r:id="rId7" imgW="3308858" imgH="809190" progId="Visio.Drawing.11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987574"/>
                        <a:ext cx="3300413" cy="81280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00FF99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0" name="วัตถุ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7125812"/>
              </p:ext>
            </p:extLst>
          </p:nvPr>
        </p:nvGraphicFramePr>
        <p:xfrm>
          <a:off x="827584" y="1923678"/>
          <a:ext cx="3276600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44" name="Visio" r:id="rId9" imgW="3269149" imgH="896400" progId="Visio.Drawing.11">
                  <p:embed/>
                </p:oleObj>
              </mc:Choice>
              <mc:Fallback>
                <p:oleObj name="Visio" r:id="rId9" imgW="3269149" imgH="896400" progId="Visio.Drawing.11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1923678"/>
                        <a:ext cx="3276600" cy="900112"/>
                      </a:xfrm>
                      <a:prstGeom prst="rect">
                        <a:avLst/>
                      </a:prstGeom>
                      <a:solidFill>
                        <a:schemeClr val="tx2">
                          <a:lumMod val="5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6" name="วัตถุ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1599292"/>
              </p:ext>
            </p:extLst>
          </p:nvPr>
        </p:nvGraphicFramePr>
        <p:xfrm>
          <a:off x="4283968" y="1910033"/>
          <a:ext cx="2714223" cy="8856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45" name="Equation" r:id="rId11" imgW="1295400" imgH="419100" progId="Equation.DSMT4">
                  <p:embed/>
                </p:oleObj>
              </mc:Choice>
              <mc:Fallback>
                <p:oleObj name="Equation" r:id="rId11" imgW="1295400" imgH="419100" progId="Equation.DSMT4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3968" y="1910033"/>
                        <a:ext cx="2714223" cy="885694"/>
                      </a:xfrm>
                      <a:prstGeom prst="rect">
                        <a:avLst/>
                      </a:prstGeom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34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9" name="วัตถุ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8522707"/>
              </p:ext>
            </p:extLst>
          </p:nvPr>
        </p:nvGraphicFramePr>
        <p:xfrm>
          <a:off x="4280571" y="1003141"/>
          <a:ext cx="2379661" cy="7765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46" name="Equation" r:id="rId13" imgW="1295400" imgH="419100" progId="Equation.DSMT4">
                  <p:embed/>
                </p:oleObj>
              </mc:Choice>
              <mc:Fallback>
                <p:oleObj name="Equation" r:id="rId13" imgW="1295400" imgH="419100" progId="Equation.DSMT4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0571" y="1003141"/>
                        <a:ext cx="2379661" cy="776521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3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23" name="วัตถุ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926269"/>
              </p:ext>
            </p:extLst>
          </p:nvPr>
        </p:nvGraphicFramePr>
        <p:xfrm>
          <a:off x="5940152" y="4035680"/>
          <a:ext cx="1259754" cy="769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47" name="Equation" r:id="rId15" imgW="634725" imgH="393529" progId="Equation.DSMT4">
                  <p:embed/>
                </p:oleObj>
              </mc:Choice>
              <mc:Fallback>
                <p:oleObj name="Equation" r:id="rId15" imgW="634725" imgH="393529" progId="Equation.DSMT4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152" y="4035680"/>
                        <a:ext cx="1259754" cy="769850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3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25" name="วัตถุ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0041204"/>
              </p:ext>
            </p:extLst>
          </p:nvPr>
        </p:nvGraphicFramePr>
        <p:xfrm>
          <a:off x="5940425" y="3084513"/>
          <a:ext cx="11858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48" name="Equation" r:id="rId17" imgW="609480" imgH="393480" progId="Equation.DSMT4">
                  <p:embed/>
                </p:oleObj>
              </mc:Choice>
              <mc:Fallback>
                <p:oleObj name="Equation" r:id="rId17" imgW="609480" imgH="393480" progId="Equation.DSMT4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425" y="3084513"/>
                        <a:ext cx="1185863" cy="76200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วัตถุ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1413616"/>
              </p:ext>
            </p:extLst>
          </p:nvPr>
        </p:nvGraphicFramePr>
        <p:xfrm>
          <a:off x="7452320" y="3076454"/>
          <a:ext cx="6921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49" name="Equation" r:id="rId19" imgW="355320" imgH="393480" progId="Equation.DSMT4">
                  <p:embed/>
                </p:oleObj>
              </mc:Choice>
              <mc:Fallback>
                <p:oleObj name="Equation" r:id="rId19" imgW="35532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2320" y="3076454"/>
                        <a:ext cx="692150" cy="76200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00FF99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วัตถุ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3484026"/>
              </p:ext>
            </p:extLst>
          </p:nvPr>
        </p:nvGraphicFramePr>
        <p:xfrm>
          <a:off x="7452320" y="3990854"/>
          <a:ext cx="765175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50" name="Equation" r:id="rId21" imgW="393480" imgH="419040" progId="Equation.DSMT4">
                  <p:embed/>
                </p:oleObj>
              </mc:Choice>
              <mc:Fallback>
                <p:oleObj name="Equation" r:id="rId21" imgW="39348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2320" y="3990854"/>
                        <a:ext cx="765175" cy="811213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ln>
                        <a:solidFill>
                          <a:srgbClr val="00FF99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วัตถุ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861459"/>
              </p:ext>
            </p:extLst>
          </p:nvPr>
        </p:nvGraphicFramePr>
        <p:xfrm>
          <a:off x="6843713" y="1003300"/>
          <a:ext cx="192405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51" name="Equation" r:id="rId23" imgW="1015920" imgH="393480" progId="Equation.DSMT4">
                  <p:embed/>
                </p:oleObj>
              </mc:Choice>
              <mc:Fallback>
                <p:oleObj name="Equation" r:id="rId23" imgW="101592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3713" y="1003300"/>
                        <a:ext cx="1924050" cy="74930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00FF99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วัตถุ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9192443"/>
              </p:ext>
            </p:extLst>
          </p:nvPr>
        </p:nvGraphicFramePr>
        <p:xfrm>
          <a:off x="7064932" y="1923678"/>
          <a:ext cx="1979138" cy="8610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52" name="Equation" r:id="rId25" imgW="1002960" imgH="393480" progId="Equation.DSMT4">
                  <p:embed/>
                </p:oleObj>
              </mc:Choice>
              <mc:Fallback>
                <p:oleObj name="Equation" r:id="rId25" imgW="100296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64932" y="1923678"/>
                        <a:ext cx="1979138" cy="861058"/>
                      </a:xfrm>
                      <a:prstGeom prst="rect">
                        <a:avLst/>
                      </a:prstGeom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00FF99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20935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3" name="วัตถุ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0610284"/>
              </p:ext>
            </p:extLst>
          </p:nvPr>
        </p:nvGraphicFramePr>
        <p:xfrm>
          <a:off x="3445501" y="334320"/>
          <a:ext cx="5396811" cy="2158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78" name="Visio" r:id="rId3" imgW="5569871" imgH="2226420" progId="Visio.Drawing.11">
                  <p:embed/>
                </p:oleObj>
              </mc:Choice>
              <mc:Fallback>
                <p:oleObj name="Visio" r:id="rId3" imgW="5569871" imgH="2226420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5501" y="334320"/>
                        <a:ext cx="5396811" cy="2158724"/>
                      </a:xfrm>
                      <a:prstGeom prst="rect">
                        <a:avLst/>
                      </a:prstGeom>
                      <a:solidFill>
                        <a:schemeClr val="tx1">
                          <a:lumMod val="95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กล่องข้อความ 3"/>
          <p:cNvSpPr txBox="1"/>
          <p:nvPr/>
        </p:nvSpPr>
        <p:spPr>
          <a:xfrm>
            <a:off x="395536" y="334320"/>
            <a:ext cx="27526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ซักซ้อมการใช้สัญลักษณ์</a:t>
            </a: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472475" y="999972"/>
            <a:ext cx="3005951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จากภาพ แสดงการเคลื่อนที่</a:t>
            </a:r>
          </a:p>
          <a:p>
            <a:r>
              <a:rPr lang="th-TH" sz="32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ของวัตถุหนึ่ง เริ่มจากตำแหน่ง</a:t>
            </a:r>
          </a:p>
          <a:p>
            <a:r>
              <a:rPr lang="en-US" sz="24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A</a:t>
            </a:r>
            <a:r>
              <a:rPr lang="th-TH" sz="32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(-5 ) ไปทางขวา(+</a:t>
            </a:r>
            <a:r>
              <a:rPr lang="en-US" sz="32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th-TH" sz="32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) </a:t>
            </a:r>
          </a:p>
          <a:p>
            <a:r>
              <a:rPr lang="th-TH" sz="32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ถึงตำแหน่ง </a:t>
            </a:r>
            <a:r>
              <a:rPr lang="en-US" sz="24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B</a:t>
            </a:r>
            <a:r>
              <a:rPr lang="th-TH" sz="32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(+12)</a:t>
            </a: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1317257" y="3133291"/>
            <a:ext cx="13163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cs typeface="LilyUPC" panose="020B0604020202020204" pitchFamily="34" charset="-34"/>
              </a:rPr>
              <a:t>การกระจัด</a:t>
            </a: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1442296" y="3815229"/>
            <a:ext cx="6591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cs typeface="LilyUPC" panose="020B0604020202020204" pitchFamily="34" charset="-34"/>
              </a:rPr>
              <a:t>เวลา</a:t>
            </a:r>
          </a:p>
        </p:txBody>
      </p:sp>
      <p:graphicFrame>
        <p:nvGraphicFramePr>
          <p:cNvPr id="8" name="วัตถุ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8169401"/>
              </p:ext>
            </p:extLst>
          </p:nvPr>
        </p:nvGraphicFramePr>
        <p:xfrm>
          <a:off x="2843808" y="3189265"/>
          <a:ext cx="3882595" cy="53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79" name="Equation" r:id="rId5" imgW="1739880" imgH="241200" progId="Equation.DSMT4">
                  <p:embed/>
                </p:oleObj>
              </mc:Choice>
              <mc:Fallback>
                <p:oleObj name="Equation" r:id="rId5" imgW="173988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43808" y="3189265"/>
                        <a:ext cx="3882595" cy="538462"/>
                      </a:xfrm>
                      <a:prstGeom prst="rect">
                        <a:avLst/>
                      </a:prstGeom>
                      <a:solidFill>
                        <a:srgbClr val="E5E591"/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วัตถุ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5915413"/>
              </p:ext>
            </p:extLst>
          </p:nvPr>
        </p:nvGraphicFramePr>
        <p:xfrm>
          <a:off x="2843808" y="3977016"/>
          <a:ext cx="2621051" cy="4819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80" name="Equation" r:id="rId7" imgW="1182372" imgH="217890" progId="Equation.DSMT4">
                  <p:embed/>
                </p:oleObj>
              </mc:Choice>
              <mc:Fallback>
                <p:oleObj name="Equation" r:id="rId7" imgW="1182372" imgH="21789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843808" y="3977016"/>
                        <a:ext cx="2621051" cy="481991"/>
                      </a:xfrm>
                      <a:prstGeom prst="rect">
                        <a:avLst/>
                      </a:prstGeom>
                      <a:solidFill>
                        <a:srgbClr val="E5E591"/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5754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กล่องข้อความ 2"/>
          <p:cNvSpPr txBox="1"/>
          <p:nvPr/>
        </p:nvSpPr>
        <p:spPr>
          <a:xfrm>
            <a:off x="971600" y="2715766"/>
            <a:ext cx="73930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ตัวอย่าง 2 </a:t>
            </a:r>
            <a:r>
              <a:rPr lang="th-TH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วัตถุหนึ่งเริ่มเคลื่อนที่ด้วย </a:t>
            </a:r>
            <a:r>
              <a:rPr lang="th-TH" sz="36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ความเร่ง 3 เมตร/(วินาที)</a:t>
            </a:r>
            <a:r>
              <a:rPr lang="th-TH" sz="3600" i="1" baseline="4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2</a:t>
            </a:r>
            <a:r>
              <a:rPr lang="th-TH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นานเท่าเท่าไรวัตถุจะมีความเร็วเป็น  18  เมตร/วินาที </a:t>
            </a:r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971600" y="267494"/>
            <a:ext cx="65527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ตัวอย่าง 1 </a:t>
            </a:r>
            <a:r>
              <a:rPr lang="th-TH" sz="36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สังเกตวัตถุชิ้นหนึ่ง เริ่มเคลื่อนที่ด้วยความเร็ว 10  เมตร/วินาทีและมี </a:t>
            </a:r>
            <a:r>
              <a:rPr lang="th-TH" sz="3600" i="1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ความเร่งเป็น  5 เมตร/(วินาที)</a:t>
            </a:r>
            <a:r>
              <a:rPr lang="th-TH" sz="3600" i="1" baseline="40000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2 </a:t>
            </a:r>
            <a:r>
              <a:rPr lang="th-TH" sz="3600" i="1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 </a:t>
            </a:r>
            <a:r>
              <a:rPr lang="th-TH" sz="36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สังเกตนาน 4 วินาที วัตถุจะมีความเร็วเท่าไร</a:t>
            </a:r>
            <a:r>
              <a:rPr lang="th-TH" sz="3600" baseline="400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84115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683568" y="267494"/>
            <a:ext cx="25394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cs typeface="LilyUPC" panose="020B0604020202020204" pitchFamily="34" charset="-34"/>
              </a:rPr>
              <a:t>2.4.1 ความเร่งเฉลี่ย</a:t>
            </a:r>
          </a:p>
        </p:txBody>
      </p:sp>
      <p:sp>
        <p:nvSpPr>
          <p:cNvPr id="3" name="กล่องข้อความ 2"/>
          <p:cNvSpPr txBox="1"/>
          <p:nvPr/>
        </p:nvSpPr>
        <p:spPr>
          <a:xfrm>
            <a:off x="1523635" y="843558"/>
            <a:ext cx="54761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dirty="0">
                <a:cs typeface="LilyUPC" panose="020B0604020202020204" pitchFamily="34" charset="-34"/>
              </a:rPr>
              <a:t>คือ </a:t>
            </a:r>
            <a:r>
              <a:rPr lang="th-TH" sz="3200" i="1" dirty="0">
                <a:solidFill>
                  <a:schemeClr val="accent5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ความเร่งในช่วงเวลาหนึ่งๆ </a:t>
            </a:r>
            <a:r>
              <a:rPr lang="th-TH" sz="3200" dirty="0">
                <a:cs typeface="LilyUPC" panose="020B0604020202020204" pitchFamily="34" charset="-34"/>
              </a:rPr>
              <a:t>เขียนแทนด้วยสัญลักษณ์นี้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6" name="วัตถุ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4798370"/>
              </p:ext>
            </p:extLst>
          </p:nvPr>
        </p:nvGraphicFramePr>
        <p:xfrm>
          <a:off x="683568" y="1475031"/>
          <a:ext cx="3744416" cy="8978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76" name="Visio" r:id="rId3" imgW="3756199" imgH="819180" progId="Visio.Drawing.11">
                  <p:embed/>
                </p:oleObj>
              </mc:Choice>
              <mc:Fallback>
                <p:oleObj name="Visio" r:id="rId3" imgW="3756199" imgH="819180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475031"/>
                        <a:ext cx="3744416" cy="897819"/>
                      </a:xfrm>
                      <a:prstGeom prst="rect">
                        <a:avLst/>
                      </a:prstGeom>
                      <a:solidFill>
                        <a:srgbClr val="002060"/>
                      </a:solidFill>
                      <a:ln>
                        <a:solidFill>
                          <a:srgbClr val="00FF99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8" name="วัตถุ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8314215"/>
              </p:ext>
            </p:extLst>
          </p:nvPr>
        </p:nvGraphicFramePr>
        <p:xfrm>
          <a:off x="6948264" y="843558"/>
          <a:ext cx="648072" cy="540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77" name="Equation" r:id="rId5" imgW="291973" imgH="241195" progId="Equation.DSMT4">
                  <p:embed/>
                </p:oleObj>
              </mc:Choice>
              <mc:Fallback>
                <p:oleObj name="Equation" r:id="rId5" imgW="291973" imgH="241195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264" y="843558"/>
                        <a:ext cx="648072" cy="540060"/>
                      </a:xfrm>
                      <a:prstGeom prst="rect">
                        <a:avLst/>
                      </a:prstGeom>
                      <a:solidFill>
                        <a:srgbClr val="FFC000"/>
                      </a:solidFill>
                      <a:ln>
                        <a:solidFill>
                          <a:srgbClr val="00FF99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วัตถุ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3451012"/>
              </p:ext>
            </p:extLst>
          </p:nvPr>
        </p:nvGraphicFramePr>
        <p:xfrm>
          <a:off x="4716016" y="1487156"/>
          <a:ext cx="2714223" cy="8856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78" name="Equation" r:id="rId7" imgW="1295400" imgH="419100" progId="Equation.DSMT4">
                  <p:embed/>
                </p:oleObj>
              </mc:Choice>
              <mc:Fallback>
                <p:oleObj name="Equation" r:id="rId7" imgW="12954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1487156"/>
                        <a:ext cx="2714223" cy="885694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กล่องข้อความ 8"/>
          <p:cNvSpPr txBox="1"/>
          <p:nvPr/>
        </p:nvSpPr>
        <p:spPr>
          <a:xfrm>
            <a:off x="883075" y="2610890"/>
            <a:ext cx="76658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00FF99"/>
                </a:solidFill>
                <a:cs typeface="LilyUPC" panose="020B0604020202020204" pitchFamily="34" charset="-34"/>
              </a:rPr>
              <a:t>คำถามที่ 1 </a:t>
            </a:r>
            <a:r>
              <a:rPr lang="th-TH" sz="3600" dirty="0">
                <a:solidFill>
                  <a:srgbClr val="FFC000"/>
                </a:solidFill>
                <a:cs typeface="LilyUPC" panose="020B0604020202020204" pitchFamily="34" charset="-34"/>
              </a:rPr>
              <a:t>วัตถุเคลื่อนที่ด้วยความเร่ง </a:t>
            </a:r>
            <a:r>
              <a:rPr lang="th-TH" sz="3600" dirty="0">
                <a:solidFill>
                  <a:srgbClr val="FFFF00"/>
                </a:solidFill>
                <a:cs typeface="LilyUPC" panose="020B0604020202020204" pitchFamily="34" charset="-34"/>
              </a:rPr>
              <a:t>ลบ</a:t>
            </a:r>
            <a:r>
              <a:rPr lang="th-TH" sz="3600" dirty="0">
                <a:solidFill>
                  <a:srgbClr val="FFC000"/>
                </a:solidFill>
                <a:cs typeface="LilyUPC" panose="020B0604020202020204" pitchFamily="34" charset="-34"/>
              </a:rPr>
              <a:t> วัตถุจะเคลื่อนที่ในลักษณะใด</a:t>
            </a:r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2267744" y="3197556"/>
            <a:ext cx="266611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ก. ช้าลง</a:t>
            </a:r>
          </a:p>
          <a:p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ข. ช้าลงจนหยุดนิ่ง</a:t>
            </a:r>
          </a:p>
          <a:p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ค. ช้าลงจนหยุดแล้วเร็วขึ้น</a:t>
            </a:r>
          </a:p>
        </p:txBody>
      </p:sp>
    </p:spTree>
    <p:extLst>
      <p:ext uri="{BB962C8B-B14F-4D97-AF65-F5344CB8AC3E}">
        <p14:creationId xmlns:p14="http://schemas.microsoft.com/office/powerpoint/2010/main" val="1347768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1619672" y="843558"/>
            <a:ext cx="6336704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spcAft>
                <a:spcPts val="800"/>
              </a:spcAft>
            </a:pPr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ก. เคลื่อนที่เป็นวงกลมด้วยอัตราเร็วคงตัว</a:t>
            </a:r>
            <a:endParaRPr lang="en-US" sz="20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  <a:p>
            <a:pPr fontAlgn="ctr">
              <a:spcAft>
                <a:spcPts val="800"/>
              </a:spcAft>
            </a:pPr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ข. เคลื่อนที่เป็นเส้นตรงด้วยอัตราเร็วคงตัว</a:t>
            </a:r>
            <a:endParaRPr lang="en-US" sz="20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  <a:p>
            <a:pPr fontAlgn="ctr">
              <a:spcAft>
                <a:spcPts val="800"/>
              </a:spcAft>
            </a:pPr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ค. การไถลลงตามพื้นเอียงลื่นที่ไม่มีแรงเสียดทาน</a:t>
            </a:r>
            <a:endParaRPr lang="en-US" sz="20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  <a:p>
            <a:pPr fontAlgn="ctr">
              <a:spcAft>
                <a:spcPts val="800"/>
              </a:spcAft>
            </a:pPr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ง. การตกลงตรงๆ ในแนวดิ่ง โดยไม่มีแรงต้านอากาศ</a:t>
            </a:r>
            <a:endParaRPr lang="en-US" sz="20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755576" y="267494"/>
            <a:ext cx="7488832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>
              <a:lnSpc>
                <a:spcPct val="107000"/>
              </a:lnSpc>
              <a:spcAft>
                <a:spcPts val="600"/>
              </a:spcAft>
            </a:pPr>
            <a:r>
              <a:rPr lang="th-TH" sz="3600" dirty="0">
                <a:solidFill>
                  <a:srgbClr val="00FF9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คำถามที่ 2 </a:t>
            </a:r>
            <a:r>
              <a:rPr lang="th-TH" sz="36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การเคลื่อนที่ในข้อใดต่อไปนี้ที่ความเร่งของวัตถุเป็นศูนย์</a:t>
            </a:r>
            <a:endParaRPr lang="en-US" sz="2000" dirty="0">
              <a:solidFill>
                <a:schemeClr val="accent6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27584" y="3363838"/>
            <a:ext cx="79208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th-TH" sz="3200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/>
                <a:ea typeface="Calibri" panose="020F0502020204030204" pitchFamily="34" charset="0"/>
                <a:cs typeface="LilyUPC" panose="020B0604020202020204" pitchFamily="34" charset="-34"/>
              </a:rPr>
              <a:t>คำถามที่ 3 </a:t>
            </a:r>
            <a:r>
              <a:rPr lang="th-TH" sz="3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/>
                <a:ea typeface="Calibri" panose="020F0502020204030204" pitchFamily="34" charset="0"/>
                <a:cs typeface="LilyUPC" panose="020B0604020202020204" pitchFamily="34" charset="-34"/>
              </a:rPr>
              <a:t>รถยนต์คันหนึ่งเริ่มเคลื่อนที่จากหยุดนิ่ง โดยอัตราเร็วเพิ่มขึ้น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4815_KwangMD_Catthai"/>
              <a:ea typeface="Calibri" panose="020F0502020204030204" pitchFamily="34" charset="0"/>
              <a:cs typeface="LilyUPC" panose="020B0604020202020204" pitchFamily="34" charset="-34"/>
            </a:endParaRPr>
          </a:p>
          <a:p>
            <a:pPr>
              <a:spcAft>
                <a:spcPts val="0"/>
              </a:spcAft>
            </a:pPr>
            <a:r>
              <a:rPr lang="en-US" sz="3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/>
                <a:ea typeface="Calibri" panose="020F0502020204030204" pitchFamily="34" charset="0"/>
                <a:cs typeface="LilyUPC" panose="020B0604020202020204" pitchFamily="34" charset="-34"/>
              </a:rPr>
              <a:t>           </a:t>
            </a:r>
            <a:r>
              <a:rPr lang="en-US" sz="24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/>
                <a:ea typeface="Calibri" panose="020F0502020204030204" pitchFamily="34" charset="0"/>
                <a:cs typeface="LilyUPC" panose="020B0604020202020204" pitchFamily="34" charset="-34"/>
              </a:rPr>
              <a:t>2</a:t>
            </a:r>
            <a:r>
              <a:rPr lang="en-US" sz="3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/>
                <a:ea typeface="Calibri" panose="020F0502020204030204" pitchFamily="34" charset="0"/>
                <a:cs typeface="LilyUPC" panose="020B0604020202020204" pitchFamily="34" charset="-34"/>
              </a:rPr>
              <a:t> </a:t>
            </a:r>
            <a:r>
              <a:rPr lang="th-TH" sz="3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/>
                <a:ea typeface="Calibri" panose="020F0502020204030204" pitchFamily="34" charset="0"/>
                <a:cs typeface="LilyUPC" panose="020B0604020202020204" pitchFamily="34" charset="-34"/>
              </a:rPr>
              <a:t>เมตร</a:t>
            </a:r>
            <a:r>
              <a:rPr lang="en-US" sz="3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/>
                <a:ea typeface="Calibri" panose="020F0502020204030204" pitchFamily="34" charset="0"/>
                <a:cs typeface="LilyUPC" panose="020B0604020202020204" pitchFamily="34" charset="-34"/>
              </a:rPr>
              <a:t>/</a:t>
            </a:r>
            <a:r>
              <a:rPr lang="th-TH" sz="3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/>
                <a:ea typeface="Calibri" panose="020F0502020204030204" pitchFamily="34" charset="0"/>
                <a:cs typeface="LilyUPC" panose="020B0604020202020204" pitchFamily="34" charset="-34"/>
              </a:rPr>
              <a:t>วินาที ทุก</a:t>
            </a:r>
            <a:r>
              <a:rPr lang="en-US" sz="3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/>
                <a:ea typeface="Calibri" panose="020F0502020204030204" pitchFamily="34" charset="0"/>
                <a:cs typeface="LilyUPC" panose="020B0604020202020204" pitchFamily="34" charset="-34"/>
              </a:rPr>
              <a:t> </a:t>
            </a:r>
            <a:r>
              <a:rPr lang="en-US" sz="24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/>
                <a:ea typeface="Calibri" panose="020F0502020204030204" pitchFamily="34" charset="0"/>
                <a:cs typeface="LilyUPC" panose="020B0604020202020204" pitchFamily="34" charset="-34"/>
              </a:rPr>
              <a:t>1</a:t>
            </a:r>
            <a:r>
              <a:rPr lang="en-US" sz="3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/>
                <a:ea typeface="Calibri" panose="020F0502020204030204" pitchFamily="34" charset="0"/>
                <a:cs typeface="LilyUPC" panose="020B0604020202020204" pitchFamily="34" charset="-34"/>
              </a:rPr>
              <a:t> </a:t>
            </a:r>
            <a:r>
              <a:rPr lang="th-TH" sz="3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/>
                <a:ea typeface="Calibri" panose="020F0502020204030204" pitchFamily="34" charset="0"/>
                <a:cs typeface="LilyUPC" panose="020B0604020202020204" pitchFamily="34" charset="-34"/>
              </a:rPr>
              <a:t>วินาที เมื่อสิ้นวินาทีที่</a:t>
            </a:r>
            <a:r>
              <a:rPr lang="en-US" sz="3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/>
                <a:ea typeface="Calibri" panose="020F0502020204030204" pitchFamily="34" charset="0"/>
                <a:cs typeface="LilyUPC" panose="020B0604020202020204" pitchFamily="34" charset="-34"/>
              </a:rPr>
              <a:t> </a:t>
            </a:r>
            <a:r>
              <a:rPr lang="en-US" sz="24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/>
                <a:ea typeface="Calibri" panose="020F0502020204030204" pitchFamily="34" charset="0"/>
                <a:cs typeface="LilyUPC" panose="020B0604020202020204" pitchFamily="34" charset="-34"/>
              </a:rPr>
              <a:t>5</a:t>
            </a:r>
            <a:r>
              <a:rPr lang="en-US" sz="3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/>
                <a:ea typeface="Calibri" panose="020F0502020204030204" pitchFamily="34" charset="0"/>
                <a:cs typeface="LilyUPC" panose="020B0604020202020204" pitchFamily="34" charset="-34"/>
              </a:rPr>
              <a:t> </a:t>
            </a:r>
            <a:r>
              <a:rPr lang="th-TH" sz="3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/>
                <a:ea typeface="Calibri" panose="020F0502020204030204" pitchFamily="34" charset="0"/>
                <a:cs typeface="LilyUPC" panose="020B0604020202020204" pitchFamily="34" charset="-34"/>
              </a:rPr>
              <a:t>รถจะมีอัตราเร็วเท่าใด</a:t>
            </a:r>
            <a:endParaRPr lang="en-US" sz="24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4815_KwangMD_Catthai"/>
              <a:ea typeface="Calibri" panose="020F0502020204030204" pitchFamily="34" charset="0"/>
              <a:cs typeface="LilyUPC" panose="020B0604020202020204" pitchFamily="34" charset="-34"/>
            </a:endParaRPr>
          </a:p>
          <a:p>
            <a:pPr>
              <a:spcAft>
                <a:spcPts val="0"/>
              </a:spcAft>
            </a:pPr>
            <a:r>
              <a:rPr lang="en-US" sz="2200" b="1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/>
                <a:ea typeface="Calibri" panose="020F0502020204030204" pitchFamily="34" charset="0"/>
                <a:cs typeface="LilyUPC" panose="020B0604020202020204" pitchFamily="34" charset="-34"/>
              </a:rPr>
              <a:t>	</a:t>
            </a:r>
            <a:r>
              <a:rPr lang="en-US" sz="2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/>
                <a:ea typeface="Calibri" panose="020F0502020204030204" pitchFamily="34" charset="0"/>
                <a:cs typeface="LilyUPC" panose="020B0604020202020204" pitchFamily="34" charset="-34"/>
              </a:rPr>
              <a:t>1. 5 m/s 	2. 10 m/s 	3. 15 m/s 	4. 20 m/s</a:t>
            </a:r>
          </a:p>
        </p:txBody>
      </p:sp>
    </p:spTree>
    <p:extLst>
      <p:ext uri="{BB962C8B-B14F-4D97-AF65-F5344CB8AC3E}">
        <p14:creationId xmlns:p14="http://schemas.microsoft.com/office/powerpoint/2010/main" val="3437267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/>
          <p:cNvSpPr txBox="1"/>
          <p:nvPr/>
        </p:nvSpPr>
        <p:spPr>
          <a:xfrm>
            <a:off x="1025904" y="241360"/>
            <a:ext cx="768191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ตัวอย่างที่ 3   </a:t>
            </a:r>
            <a:r>
              <a:rPr lang="th-TH" sz="36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ในการแข่งขันจักรยานยนต์ครั้งหนึ่ง  สังเกตรถคันหนึ่ง</a:t>
            </a:r>
          </a:p>
          <a:p>
            <a:r>
              <a:rPr lang="th-TH" sz="36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แล่นด้วย</a:t>
            </a:r>
            <a:r>
              <a:rPr lang="th-TH" sz="3600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ความเร็ว 20  </a:t>
            </a:r>
            <a:r>
              <a:rPr lang="en-US" sz="3600" i="1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m/s</a:t>
            </a:r>
            <a:r>
              <a:rPr lang="en-US" sz="3600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 </a:t>
            </a:r>
            <a:r>
              <a:rPr lang="th-TH" sz="36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ไปทาง</a:t>
            </a:r>
            <a:r>
              <a:rPr lang="th-TH" sz="3600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ทิศตะวันออก </a:t>
            </a:r>
            <a:r>
              <a:rPr lang="th-TH" sz="36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ให้คำนวณความเร่ง</a:t>
            </a:r>
          </a:p>
          <a:p>
            <a:r>
              <a:rPr lang="th-TH" sz="36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เฉลี่ยของรถคันนี้ เมื่อ</a:t>
            </a:r>
            <a:r>
              <a:rPr lang="th-TH" sz="3600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เวลาผ่านไป 5.0</a:t>
            </a:r>
            <a:r>
              <a:rPr lang="th-TH" sz="3600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LilyUPC" panose="020B0604020202020204" pitchFamily="34" charset="-34"/>
              </a:rPr>
              <a:t> </a:t>
            </a:r>
            <a:r>
              <a:rPr lang="en-US" sz="3600" i="1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th-TH" sz="3600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LilyUPC" panose="020B0604020202020204" pitchFamily="34" charset="-34"/>
              </a:rPr>
              <a:t>  </a:t>
            </a:r>
            <a:r>
              <a:rPr lang="th-TH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ในกรณีต่างๆ ต่อไปนี้ </a:t>
            </a: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1096666" y="1973250"/>
            <a:ext cx="60468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cs typeface="LilyUPC" panose="020B0604020202020204" pitchFamily="34" charset="-34"/>
              </a:rPr>
              <a:t>กรณีที่ 1 รถมีความเร็ว 60 </a:t>
            </a:r>
            <a:r>
              <a:rPr lang="en-US" sz="3200" i="1" dirty="0">
                <a:latin typeface="Times New Roman" panose="02020603050405020304" pitchFamily="18" charset="0"/>
                <a:cs typeface="LilyUPC" panose="020B0604020202020204" pitchFamily="34" charset="-34"/>
              </a:rPr>
              <a:t>m/s</a:t>
            </a:r>
            <a:r>
              <a:rPr lang="en-US" sz="3600" dirty="0">
                <a:cs typeface="LilyUPC" panose="020B0604020202020204" pitchFamily="34" charset="-34"/>
              </a:rPr>
              <a:t> </a:t>
            </a:r>
            <a:r>
              <a:rPr lang="th-TH" sz="3600" dirty="0">
                <a:cs typeface="LilyUPC" panose="020B0604020202020204" pitchFamily="34" charset="-34"/>
              </a:rPr>
              <a:t>ในทางทิศตะวันออก</a:t>
            </a:r>
          </a:p>
        </p:txBody>
      </p:sp>
      <p:sp>
        <p:nvSpPr>
          <p:cNvPr id="9" name="กล่องข้อความ 8"/>
          <p:cNvSpPr txBox="1"/>
          <p:nvPr/>
        </p:nvSpPr>
        <p:spPr>
          <a:xfrm>
            <a:off x="1109680" y="3221563"/>
            <a:ext cx="59105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กรณีที่ 3 รถมีความเร็ว 30 </a:t>
            </a:r>
            <a:r>
              <a:rPr lang="en-US" sz="3200" i="1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m/s</a:t>
            </a:r>
            <a:r>
              <a:rPr lang="en-US" sz="3600" dirty="0">
                <a:solidFill>
                  <a:schemeClr val="accent5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 </a:t>
            </a:r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ในทางทิศตะวันตก</a:t>
            </a: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1123071" y="2579860"/>
            <a:ext cx="60692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chemeClr val="bg2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กรณีที่ 2 รถมีความเร็ว 10 </a:t>
            </a:r>
            <a:r>
              <a:rPr 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m/s</a:t>
            </a:r>
            <a:r>
              <a:rPr lang="en-US" sz="3600" dirty="0">
                <a:solidFill>
                  <a:schemeClr val="bg2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 </a:t>
            </a:r>
            <a:r>
              <a:rPr lang="th-TH" sz="3600" dirty="0">
                <a:solidFill>
                  <a:schemeClr val="bg2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ในทางทิศตะวันออก</a:t>
            </a:r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1123071" y="3895187"/>
            <a:ext cx="37048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D3FDF0"/>
                </a:solidFill>
                <a:cs typeface="LilyUPC" panose="020B0604020202020204" pitchFamily="34" charset="-34"/>
              </a:rPr>
              <a:t>กรณีที่ 4 รถมีความเร็ว 0 </a:t>
            </a:r>
            <a:r>
              <a:rPr lang="en-US" sz="3200" i="1" dirty="0">
                <a:solidFill>
                  <a:srgbClr val="D3FDF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m/s</a:t>
            </a:r>
            <a:endParaRPr lang="th-TH" sz="3600" i="1" dirty="0">
              <a:solidFill>
                <a:srgbClr val="D3FDF0"/>
              </a:solidFill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09756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637960" y="195486"/>
            <a:ext cx="78488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/>
                <a:cs typeface="LilyUPC" panose="020B0604020202020204" pitchFamily="34" charset="-34"/>
              </a:rPr>
              <a:t>ตัวอย่างที่ 4  </a:t>
            </a:r>
            <a:r>
              <a:rPr lang="th-TH" sz="36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/>
                <a:cs typeface="LilyUPC" panose="020B0604020202020204" pitchFamily="34" charset="-34"/>
              </a:rPr>
              <a:t>เตะลูกบอลอัดเข้าข้างกำแพง ด้วย </a:t>
            </a:r>
            <a:r>
              <a:rPr lang="th-TH" sz="36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/>
                <a:cs typeface="LilyUPC" panose="020B0604020202020204" pitchFamily="34" charset="-34"/>
              </a:rPr>
              <a:t>อัตราเร็ว 10 เมตรต่อวินาที</a:t>
            </a:r>
            <a:r>
              <a:rPr lang="th-TH" sz="36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/>
                <a:cs typeface="LilyUPC" panose="020B0604020202020204" pitchFamily="34" charset="-34"/>
              </a:rPr>
              <a:t> ลูกบอลกระทบกำแพง </a:t>
            </a:r>
            <a:r>
              <a:rPr lang="th-TH" sz="36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/>
                <a:cs typeface="LilyUPC" panose="020B0604020202020204" pitchFamily="34" charset="-34"/>
              </a:rPr>
              <a:t>นาน 0.1วินาที </a:t>
            </a:r>
            <a:r>
              <a:rPr lang="th-TH" sz="36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/>
                <a:cs typeface="LilyUPC" panose="020B0604020202020204" pitchFamily="34" charset="-34"/>
              </a:rPr>
              <a:t>ลูกบอลสะท้อนกลับด้วย</a:t>
            </a:r>
            <a:r>
              <a:rPr lang="th-TH" sz="3600" dirty="0">
                <a:solidFill>
                  <a:srgbClr val="D3FD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/>
                <a:cs typeface="LilyUPC" panose="020B0604020202020204" pitchFamily="34" charset="-34"/>
              </a:rPr>
              <a:t>อัตราเร็วเท่าเดิม </a:t>
            </a:r>
            <a:r>
              <a:rPr lang="th-TH" sz="36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/>
                <a:cs typeface="LilyUPC" panose="020B0604020202020204" pitchFamily="34" charset="-34"/>
              </a:rPr>
              <a:t>และ </a:t>
            </a:r>
            <a:r>
              <a:rPr lang="th-TH" sz="3600" dirty="0">
                <a:solidFill>
                  <a:srgbClr val="D3FD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/>
                <a:cs typeface="LilyUPC" panose="020B0604020202020204" pitchFamily="34" charset="-34"/>
              </a:rPr>
              <a:t>อยู่ในแนวการเคลื่อนที่เดิม </a:t>
            </a:r>
            <a:r>
              <a:rPr lang="th-TH" sz="36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/>
                <a:cs typeface="LilyUPC" panose="020B0604020202020204" pitchFamily="34" charset="-34"/>
              </a:rPr>
              <a:t>จงหา </a:t>
            </a:r>
            <a:r>
              <a:rPr lang="th-TH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/>
                <a:cs typeface="LilyUPC" panose="020B0604020202020204" pitchFamily="34" charset="-34"/>
              </a:rPr>
              <a:t>ขนาดของความเร่ง </a:t>
            </a:r>
            <a:endParaRPr lang="th-TH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LilyUPC" panose="020B0604020202020204" pitchFamily="34" charset="-34"/>
            </a:endParaRPr>
          </a:p>
        </p:txBody>
      </p:sp>
      <p:sp>
        <p:nvSpPr>
          <p:cNvPr id="3" name="กล่องข้อความ 2"/>
          <p:cNvSpPr txBox="1"/>
          <p:nvPr/>
        </p:nvSpPr>
        <p:spPr>
          <a:xfrm>
            <a:off x="637960" y="1942669"/>
            <a:ext cx="12009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FFFF00"/>
                </a:solidFill>
              </a:rPr>
              <a:t>แนวคิด</a:t>
            </a:r>
          </a:p>
        </p:txBody>
      </p:sp>
    </p:spTree>
    <p:extLst>
      <p:ext uri="{BB962C8B-B14F-4D97-AF65-F5344CB8AC3E}">
        <p14:creationId xmlns:p14="http://schemas.microsoft.com/office/powerpoint/2010/main" val="43349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971600" y="185573"/>
            <a:ext cx="71287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/>
                <a:cs typeface="LilyUPC" panose="020B0604020202020204" pitchFamily="34" charset="-34"/>
              </a:rPr>
              <a:t>ตัวอย่างที่ 5 </a:t>
            </a:r>
            <a:r>
              <a:rPr lang="th-TH" sz="40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/>
                <a:cs typeface="LilyUPC" panose="020B0604020202020204" pitchFamily="34" charset="-34"/>
              </a:rPr>
              <a:t>ข้อใดที่วัตถุมีความเร่งไปทางซ้าย </a:t>
            </a: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LilyUPC" panose="020B0604020202020204" pitchFamily="34" charset="-34"/>
              </a:rPr>
              <a:t>(</a:t>
            </a: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O-NET) </a:t>
            </a:r>
            <a:endParaRPr lang="th-TH" sz="40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LilyUPC" panose="020B0604020202020204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555776" y="843558"/>
            <a:ext cx="53103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/>
                <a:cs typeface="LilyUPC" panose="020B0604020202020204" pitchFamily="34" charset="-34"/>
              </a:rPr>
              <a:t>1. วัตถุเคลื่อนที่ไปทางขวาแล้วเคลื่อนที่เร็วขึ้น </a:t>
            </a:r>
          </a:p>
          <a:p>
            <a:r>
              <a:rPr lang="th-TH" sz="36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/>
                <a:cs typeface="LilyUPC" panose="020B0604020202020204" pitchFamily="34" charset="-34"/>
              </a:rPr>
              <a:t>2. วัตถุเคลื่อนที่ไปทางขวาแล้วเคลื่อนที่ช้าลง </a:t>
            </a:r>
          </a:p>
          <a:p>
            <a:r>
              <a:rPr lang="th-TH" sz="3600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/>
                <a:cs typeface="LilyUPC" panose="020B0604020202020204" pitchFamily="34" charset="-34"/>
              </a:rPr>
              <a:t>3. วัตถุเคลื่อนที่ไปทางซ้ายแล้วเคลื่อนที่ช้าลง </a:t>
            </a:r>
          </a:p>
          <a:p>
            <a:r>
              <a:rPr lang="th-TH" sz="36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815_KwangMD_Catthai"/>
                <a:cs typeface="LilyUPC" panose="020B0604020202020204" pitchFamily="34" charset="-34"/>
              </a:rPr>
              <a:t>4. วัตถุเคลื่อนที่ไปทางซ้ายแล้วหยุด </a:t>
            </a:r>
            <a:endParaRPr lang="th-TH" sz="36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98109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TM04033921[[fn=ดามาสก์]]</Template>
  <TotalTime>4015</TotalTime>
  <Words>470</Words>
  <Application>Microsoft Office PowerPoint</Application>
  <PresentationFormat>นำเสนอทางหน้าจอ (16:9)</PresentationFormat>
  <Paragraphs>47</Paragraphs>
  <Slides>9</Slides>
  <Notes>0</Notes>
  <HiddenSlides>0</HiddenSlides>
  <MMClips>0</MMClips>
  <ScaleCrop>false</ScaleCrop>
  <HeadingPairs>
    <vt:vector size="8" baseType="variant">
      <vt:variant>
        <vt:lpstr>ฟอนต์ที่ถูกใช้</vt:lpstr>
      </vt:variant>
      <vt:variant>
        <vt:i4>9</vt:i4>
      </vt:variant>
      <vt:variant>
        <vt:lpstr>ธีม</vt:lpstr>
      </vt:variant>
      <vt:variant>
        <vt:i4>1</vt:i4>
      </vt:variant>
      <vt:variant>
        <vt:lpstr>เซิร์ฟเวอร์ OLE ฝังตัว</vt:lpstr>
      </vt:variant>
      <vt:variant>
        <vt:i4>2</vt:i4>
      </vt:variant>
      <vt:variant>
        <vt:lpstr>ชื่อเรื่องสไลด์</vt:lpstr>
      </vt:variant>
      <vt:variant>
        <vt:i4>9</vt:i4>
      </vt:variant>
    </vt:vector>
  </HeadingPairs>
  <TitlesOfParts>
    <vt:vector size="21" baseType="lpstr">
      <vt:lpstr>4815_KwangMD_Catthai</vt:lpstr>
      <vt:lpstr>Angsana New</vt:lpstr>
      <vt:lpstr>Arial</vt:lpstr>
      <vt:lpstr>Bookman Old Style</vt:lpstr>
      <vt:lpstr>Calibri</vt:lpstr>
      <vt:lpstr>Cordia New</vt:lpstr>
      <vt:lpstr>LilyUPC</vt:lpstr>
      <vt:lpstr>Rockwell</vt:lpstr>
      <vt:lpstr>Times New Roman</vt:lpstr>
      <vt:lpstr>Damask</vt:lpstr>
      <vt:lpstr>Visio</vt:lpstr>
      <vt:lpstr>Equation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calenatt</dc:creator>
  <cp:lastModifiedBy>OFFAE201</cp:lastModifiedBy>
  <cp:revision>583</cp:revision>
  <dcterms:created xsi:type="dcterms:W3CDTF">2014-05-24T03:45:04Z</dcterms:created>
  <dcterms:modified xsi:type="dcterms:W3CDTF">2020-06-20T03:26:42Z</dcterms:modified>
</cp:coreProperties>
</file>