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9"/>
  </p:notesMasterIdLst>
  <p:sldIdLst>
    <p:sldId id="312" r:id="rId2"/>
    <p:sldId id="318" r:id="rId3"/>
    <p:sldId id="258" r:id="rId4"/>
    <p:sldId id="299" r:id="rId5"/>
    <p:sldId id="264" r:id="rId6"/>
    <p:sldId id="325" r:id="rId7"/>
    <p:sldId id="279" r:id="rId8"/>
  </p:sldIdLst>
  <p:sldSz cx="9144000" cy="5143500" type="screen16x9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E5E591"/>
    <a:srgbClr val="FF7C80"/>
    <a:srgbClr val="D3FDF0"/>
    <a:srgbClr val="D4FCD9"/>
    <a:srgbClr val="0ECC25"/>
    <a:srgbClr val="CC99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8" autoAdjust="0"/>
    <p:restoredTop sz="87371" autoAdjust="0"/>
  </p:normalViewPr>
  <p:slideViewPr>
    <p:cSldViewPr>
      <p:cViewPr varScale="1">
        <p:scale>
          <a:sx n="69" d="100"/>
          <a:sy n="69" d="100"/>
        </p:scale>
        <p:origin x="372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e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E6FD0-5293-4A9D-8C3E-7ABA27DA7275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D161F-12E8-426F-A49C-C54567B2D0F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0926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841772"/>
            <a:ext cx="6751097" cy="17907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2701528"/>
            <a:ext cx="6751097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2888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88184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492920"/>
            <a:ext cx="7300134" cy="2139553"/>
          </a:xfrm>
        </p:spPr>
        <p:txBody>
          <a:bodyPr anchor="b">
            <a:normAutofit/>
          </a:bodyPr>
          <a:lstStyle>
            <a:lvl1pPr>
              <a:defRPr sz="255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2701529"/>
            <a:ext cx="7300134" cy="112514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929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1566240"/>
            <a:ext cx="3829503" cy="277716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1566240"/>
            <a:ext cx="3820616" cy="277716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36725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1"/>
            <a:ext cx="7765321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1566240"/>
            <a:ext cx="3659399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184174"/>
            <a:ext cx="3830406" cy="215922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1566240"/>
            <a:ext cx="3649166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84174"/>
            <a:ext cx="3821518" cy="215922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8286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5670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97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2949178" cy="1771650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457200"/>
            <a:ext cx="4642119" cy="3886200"/>
          </a:xfrm>
        </p:spPr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228850"/>
            <a:ext cx="2949178" cy="2114549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6398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4447330" cy="17716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569161"/>
            <a:ext cx="2441517" cy="366227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228850"/>
            <a:ext cx="4451213" cy="211455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032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3217030"/>
            <a:ext cx="7775673" cy="614516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465991"/>
            <a:ext cx="7775673" cy="2534801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74499" cy="511854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94807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25686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3153615"/>
            <a:ext cx="7765321" cy="119414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0236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2010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3153616"/>
            <a:ext cx="7765322" cy="11897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TextBox 10"/>
          <p:cNvSpPr txBox="1"/>
          <p:nvPr/>
        </p:nvSpPr>
        <p:spPr>
          <a:xfrm>
            <a:off x="627459" y="55143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22907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9856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1595207"/>
            <a:ext cx="7766495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487917"/>
            <a:ext cx="7765322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5808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457201"/>
            <a:ext cx="7765322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66240"/>
            <a:ext cx="2474217" cy="617479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183718"/>
            <a:ext cx="2474217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1566240"/>
            <a:ext cx="2473919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183718"/>
            <a:ext cx="2474866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566240"/>
            <a:ext cx="2468408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183718"/>
            <a:ext cx="2468408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5050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146924"/>
            <a:ext cx="247421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1724240"/>
            <a:ext cx="2205038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3579121"/>
            <a:ext cx="2474216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146924"/>
            <a:ext cx="247423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724240"/>
            <a:ext cx="2197894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79120"/>
            <a:ext cx="2475252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146924"/>
            <a:ext cx="2467425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1724240"/>
            <a:ext cx="2199085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3579121"/>
            <a:ext cx="2470694" cy="76427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2395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7086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0"/>
            <a:ext cx="1906993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457200"/>
            <a:ext cx="5744029" cy="3886201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12276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72048"/>
            <a:ext cx="7765322" cy="2771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77322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7.wmf"/><Relationship Id="rId4" Type="http://schemas.openxmlformats.org/officeDocument/2006/relationships/image" Target="../media/image4.emf"/><Relationship Id="rId9" Type="http://schemas.openxmlformats.org/officeDocument/2006/relationships/oleObject" Target="../embeddings/oleObject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3131840" y="267494"/>
            <a:ext cx="28632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cs typeface="LilyUPC" panose="020B0604020202020204" pitchFamily="34" charset="-34"/>
              </a:rPr>
              <a:t>การเคลื่อนที่ในแนวตรง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547664" y="1341855"/>
            <a:ext cx="64540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การเคลื่อนที่ คือ...</a:t>
            </a:r>
            <a:r>
              <a:rPr lang="th-TH" sz="3600" i="1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การไม่อยู่กับที่...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หรือ...การไม่ได้อยู่ที่ที่เดิม</a:t>
            </a: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2205696" y="2491825"/>
            <a:ext cx="49135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cs typeface="LilyUPC" panose="020B0604020202020204" pitchFamily="34" charset="-34"/>
              </a:rPr>
              <a:t>คือ อะไรเป็นดัชนีชี้ว่า เป็น </a:t>
            </a:r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ที่เดิม </a:t>
            </a:r>
            <a:r>
              <a:rPr lang="th-TH" sz="3600" dirty="0">
                <a:cs typeface="LilyUPC" panose="020B0604020202020204" pitchFamily="34" charset="-34"/>
              </a:rPr>
              <a:t>หรือ  </a:t>
            </a:r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ที่ใหม่</a:t>
            </a: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323652" y="3151483"/>
            <a:ext cx="6801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ดัชนี</a:t>
            </a:r>
            <a:r>
              <a:rPr lang="th-TH" sz="3600" dirty="0">
                <a:solidFill>
                  <a:schemeClr val="tx2"/>
                </a:solidFill>
                <a:cs typeface="LilyUPC" panose="020B0604020202020204" pitchFamily="34" charset="-34"/>
              </a:rPr>
              <a:t> หรือปัจจัยที่บ่งบอก ที่อยู่ ของวัตถุดังกล่าว คือ </a:t>
            </a:r>
            <a:r>
              <a:rPr lang="th-TH" sz="3600" i="1" dirty="0">
                <a:solidFill>
                  <a:srgbClr val="FFFF00"/>
                </a:solidFill>
                <a:cs typeface="LilyUPC" panose="020B0604020202020204" pitchFamily="34" charset="-34"/>
              </a:rPr>
              <a:t>ตำแหน่ง</a:t>
            </a: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872461" y="800497"/>
            <a:ext cx="3243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ความหมายของ </a:t>
            </a:r>
            <a:r>
              <a:rPr lang="th-TH" sz="3600" i="1" dirty="0">
                <a:solidFill>
                  <a:srgbClr val="00FF99"/>
                </a:solidFill>
                <a:cs typeface="LilyUPC" panose="020B0604020202020204" pitchFamily="34" charset="-34"/>
              </a:rPr>
              <a:t>การเคลื่อนที่</a:t>
            </a: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1547664" y="1904839"/>
            <a:ext cx="6266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การเคลื่อนที่ คือ...การเปลี่ยนที่อยู่ จาก </a:t>
            </a:r>
            <a:r>
              <a:rPr lang="th-TH" sz="3600" i="1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ที่เดิม </a:t>
            </a:r>
            <a:r>
              <a:rPr lang="th-TH" sz="36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ไปอยู่ </a:t>
            </a:r>
            <a:r>
              <a:rPr lang="th-TH" sz="3600" i="1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ที่ใหม่</a:t>
            </a: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835696" y="3852593"/>
            <a:ext cx="4910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cs typeface="LilyUPC" panose="020B0604020202020204" pitchFamily="34" charset="-34"/>
              </a:rPr>
              <a:t>องค์ประกอบในการระบุตำแหน่งคือ </a:t>
            </a:r>
            <a:r>
              <a:rPr lang="th-TH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สิ่งอ้างอิง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971600" y="2437046"/>
            <a:ext cx="1398140" cy="830997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  <p:txBody>
          <a:bodyPr wrap="none">
            <a:spAutoFit/>
          </a:bodyPr>
          <a:lstStyle/>
          <a:p>
            <a:r>
              <a:rPr lang="th-TH" sz="4800" b="1" dirty="0">
                <a:solidFill>
                  <a:srgbClr val="FFFF99"/>
                </a:solidFill>
                <a:cs typeface="LilyUPC" panose="020B0604020202020204" pitchFamily="34" charset="-34"/>
              </a:rPr>
              <a:t>ปัญหา </a:t>
            </a:r>
            <a:endParaRPr lang="th-TH" sz="4800" b="1" dirty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26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3" grpId="0"/>
      <p:bldP spid="9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/>
          <p:cNvSpPr txBox="1"/>
          <p:nvPr/>
        </p:nvSpPr>
        <p:spPr>
          <a:xfrm>
            <a:off x="755576" y="123478"/>
            <a:ext cx="60324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cs typeface="LilyUPC" panose="020B0604020202020204" pitchFamily="34" charset="-34"/>
              </a:rPr>
              <a:t>2.1 ตำแหน่ง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(Position)</a:t>
            </a:r>
            <a:r>
              <a:rPr lang="th-TH" sz="32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th-TH" sz="4000" dirty="0">
                <a:solidFill>
                  <a:srgbClr val="FFFF00"/>
                </a:solidFill>
                <a:cs typeface="LilyUPC" panose="020B0604020202020204" pitchFamily="34" charset="-34"/>
              </a:rPr>
              <a:t>และ </a:t>
            </a:r>
            <a:r>
              <a:rPr lang="th-TH" sz="4000" i="1" dirty="0">
                <a:solidFill>
                  <a:srgbClr val="FFC000"/>
                </a:solidFill>
                <a:cs typeface="LilyUPC" panose="020B0604020202020204" pitchFamily="34" charset="-34"/>
              </a:rPr>
              <a:t>การบอกตำแหน่ง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1162324" y="627534"/>
            <a:ext cx="60019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การบอกตำแหน่ง จะมี 4 ลักษณะ ตามบริบทของการพิจารณา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611560" y="1061323"/>
            <a:ext cx="78886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1. การบอกตำแหน่งในระนาบ ซึ่ง </a:t>
            </a:r>
            <a:r>
              <a:rPr lang="th-TH" sz="36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ปัจจัยอ้างอิง 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คือ </a:t>
            </a:r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พิกัดฉาก </a:t>
            </a:r>
            <a:r>
              <a:rPr lang="en-US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th-TH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LilyUPC" panose="020B0604020202020204" pitchFamily="34" charset="-34"/>
              </a:rPr>
              <a:t>และ</a:t>
            </a:r>
            <a:r>
              <a:rPr lang="en-US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</a:t>
            </a:r>
            <a:endParaRPr lang="th-TH" sz="36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LilyUPC" panose="020B0604020202020204" pitchFamily="34" charset="-34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7" name="วัตถุ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021721"/>
              </p:ext>
            </p:extLst>
          </p:nvPr>
        </p:nvGraphicFramePr>
        <p:xfrm>
          <a:off x="796524" y="1686730"/>
          <a:ext cx="3505200" cy="331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4" name="Visio" r:id="rId3" imgW="4270262" imgH="4038930" progId="Visio.Drawing.11">
                  <p:embed/>
                </p:oleObj>
              </mc:Choice>
              <mc:Fallback>
                <p:oleObj name="Visio" r:id="rId3" imgW="4270262" imgH="403893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524" y="1686730"/>
                        <a:ext cx="3505200" cy="3314700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กล่องข้อความ 7"/>
          <p:cNvSpPr txBox="1"/>
          <p:nvPr/>
        </p:nvSpPr>
        <p:spPr>
          <a:xfrm>
            <a:off x="4807373" y="1808879"/>
            <a:ext cx="30828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การบอกตำแหน่ง ต้องบอก</a:t>
            </a:r>
          </a:p>
          <a:p>
            <a:r>
              <a:rPr lang="th-TH" sz="36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เป็นคู่ลำดับ คือ(</a:t>
            </a:r>
            <a:r>
              <a:rPr lang="en-US" sz="3600" i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LilyUPC" panose="020B0604020202020204" pitchFamily="34" charset="-34"/>
              </a:rPr>
              <a:t>x</a:t>
            </a:r>
            <a:r>
              <a:rPr lang="th-TH" sz="36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,</a:t>
            </a:r>
            <a:r>
              <a:rPr lang="en-US" sz="36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</a:t>
            </a:r>
            <a:r>
              <a:rPr lang="en-US" sz="3600" i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LilyUPC" panose="020B0604020202020204" pitchFamily="34" charset="-34"/>
              </a:rPr>
              <a:t>y</a:t>
            </a:r>
            <a:r>
              <a:rPr lang="th-TH" sz="36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)</a:t>
            </a: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4876375" y="3174927"/>
            <a:ext cx="29402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cs typeface="LilyUPC" panose="020B0604020202020204" pitchFamily="34" charset="-34"/>
              </a:rPr>
              <a:t>ตำแหน่ง </a:t>
            </a:r>
            <a:r>
              <a:rPr lang="en-US" dirty="0">
                <a:latin typeface="Times New Roman" panose="02020603050405020304" pitchFamily="18" charset="0"/>
                <a:cs typeface="LilyUPC" panose="020B0604020202020204" pitchFamily="34" charset="-34"/>
              </a:rPr>
              <a:t>A</a:t>
            </a:r>
            <a:r>
              <a:rPr lang="th-TH" sz="3600" dirty="0">
                <a:cs typeface="LilyUPC" panose="020B0604020202020204" pitchFamily="34" charset="-34"/>
              </a:rPr>
              <a:t> คือ  (6,9)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4932040" y="3785613"/>
            <a:ext cx="31117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cs typeface="LilyUPC" panose="020B0604020202020204" pitchFamily="34" charset="-34"/>
              </a:rPr>
              <a:t>ตำแหน่ง </a:t>
            </a:r>
            <a:r>
              <a:rPr lang="en-US" dirty="0">
                <a:latin typeface="Times New Roman" panose="02020603050405020304" pitchFamily="18" charset="0"/>
                <a:cs typeface="LilyUPC" panose="020B0604020202020204" pitchFamily="34" charset="-34"/>
              </a:rPr>
              <a:t>B</a:t>
            </a:r>
            <a:r>
              <a:rPr lang="th-TH" sz="3600" dirty="0">
                <a:cs typeface="LilyUPC" panose="020B0604020202020204" pitchFamily="34" charset="-34"/>
              </a:rPr>
              <a:t> คือ  (-8,3)</a:t>
            </a:r>
          </a:p>
        </p:txBody>
      </p:sp>
    </p:spTree>
    <p:extLst>
      <p:ext uri="{BB962C8B-B14F-4D97-AF65-F5344CB8AC3E}">
        <p14:creationId xmlns:p14="http://schemas.microsoft.com/office/powerpoint/2010/main" val="19934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899592" y="177252"/>
            <a:ext cx="75392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2. การบอกตำแหน่ง ใน</a:t>
            </a:r>
            <a:r>
              <a:rPr lang="en-US" sz="3600" dirty="0">
                <a:solidFill>
                  <a:srgbClr val="FFC000"/>
                </a:solidFill>
                <a:cs typeface="LilyUPC" panose="020B0604020202020204" pitchFamily="34" charset="-34"/>
              </a:rPr>
              <a:t> </a:t>
            </a:r>
            <a:r>
              <a:rPr lang="en-US" sz="3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Space</a:t>
            </a:r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 เช่น </a:t>
            </a:r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การบอกตำแหน่งของดวงดาว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899592" y="699542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cs typeface="LilyUPC" panose="020B0604020202020204" pitchFamily="34" charset="-34"/>
              </a:rPr>
              <a:t>   การบอกตำแหน่งของดวงดาว จะบอกเป็น </a:t>
            </a:r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คู่ลำดับ </a:t>
            </a:r>
            <a:r>
              <a:rPr lang="th-TH" sz="3600" dirty="0">
                <a:cs typeface="LilyUPC" panose="020B0604020202020204" pitchFamily="34" charset="-34"/>
              </a:rPr>
              <a:t>ของมุม 2 มุม เป็นพิกัดอ้างอิง  คือ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มุมอาซิ</a:t>
            </a:r>
            <a:r>
              <a:rPr lang="th-TH" sz="3600" dirty="0" err="1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มุส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</a:t>
            </a:r>
            <a:r>
              <a:rPr lang="th-TH" sz="3600" dirty="0">
                <a:cs typeface="LilyUPC" panose="020B0604020202020204" pitchFamily="34" charset="-34"/>
              </a:rPr>
              <a:t>และ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มุมเงย</a:t>
            </a:r>
            <a:endParaRPr lang="th-TH" sz="36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827584" y="2211710"/>
            <a:ext cx="69333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   เป็นมุมในแนวราบ โดย </a:t>
            </a:r>
            <a:r>
              <a:rPr lang="th-TH" sz="36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เริ่มจากทิศเหนือ </a:t>
            </a:r>
            <a:r>
              <a:rPr lang="th-TH" sz="36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หมุนไป ทิศตะวันออก</a:t>
            </a:r>
          </a:p>
          <a:p>
            <a:r>
              <a:rPr lang="th-TH" sz="360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ทิศใต้  ทิศ</a:t>
            </a:r>
            <a:r>
              <a:rPr lang="th-TH" sz="36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ตะวันตก และกลับมาทิศเหนือ </a:t>
            </a:r>
            <a:r>
              <a:rPr lang="th-TH" sz="36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ครบ 360 องศา</a:t>
            </a: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899592" y="3795886"/>
            <a:ext cx="62183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  เป็นมุมในแนวตั้ง โดย </a:t>
            </a:r>
            <a:r>
              <a:rPr lang="th-TH" sz="3600" i="1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เริ่มจากพื้นราบ 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ขึ้นไปบนท้องฟ้า </a:t>
            </a:r>
          </a:p>
          <a:p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เหนือศีรษะเป็น </a:t>
            </a:r>
            <a:r>
              <a:rPr lang="th-TH" sz="3600" dirty="0">
                <a:solidFill>
                  <a:srgbClr val="00FF99"/>
                </a:solidFill>
                <a:cs typeface="LilyUPC" panose="020B0604020202020204" pitchFamily="34" charset="-34"/>
              </a:rPr>
              <a:t>90 องศา</a:t>
            </a: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277065" y="1707654"/>
            <a:ext cx="29626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มุมอาซิ</a:t>
            </a:r>
            <a:r>
              <a:rPr lang="th-TH" sz="4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มุส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(Azimuth)</a:t>
            </a:r>
            <a:r>
              <a:rPr lang="th-TH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LilyUPC" panose="020B0604020202020204" pitchFamily="34" charset="-34"/>
              </a:rPr>
              <a:t> </a:t>
            </a:r>
            <a:endParaRPr lang="th-TH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1263134" y="3219822"/>
            <a:ext cx="23455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มุมเงย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(Altitude)</a:t>
            </a:r>
            <a:endParaRPr lang="th-TH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0032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971600" y="139499"/>
            <a:ext cx="65386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3. การบอกตำแหน่งบนผิวโลก </a:t>
            </a:r>
            <a:r>
              <a:rPr lang="th-TH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ซึ่งก็คือ </a:t>
            </a:r>
            <a:r>
              <a:rPr lang="th-TH" sz="4000" dirty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การบอก</a:t>
            </a:r>
          </a:p>
          <a:p>
            <a:r>
              <a:rPr lang="th-TH" sz="4000" dirty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   พิกัดภูมิศาสตร์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(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Geographic Coordinates)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753384" y="1491630"/>
            <a:ext cx="7508244" cy="1277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lvl="0" indent="-88900" fontAlgn="base">
              <a:lnSpc>
                <a:spcPct val="107000"/>
              </a:lnSpc>
              <a:spcAft>
                <a:spcPts val="2000"/>
              </a:spcAft>
            </a:pP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   เป็นระบบอ้างอิงบนพื้นผิวพิภพ</a:t>
            </a:r>
            <a:r>
              <a:rPr lang="th-TH" sz="3600" dirty="0">
                <a:solidFill>
                  <a:srgbClr val="FFC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(พื้นผิวโลก)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ตำแหน่งของจุดใดๆบนพื้นผิวโลกสามารถกำหนดได้ด้วยค่า </a:t>
            </a:r>
            <a:r>
              <a:rPr lang="th-TH" sz="3600" dirty="0">
                <a:solidFill>
                  <a:srgbClr val="FFC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ละติจูด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และ </a:t>
            </a:r>
            <a:r>
              <a:rPr lang="th-TH" sz="3600" dirty="0">
                <a:solidFill>
                  <a:srgbClr val="FFC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ลองจิจูด</a:t>
            </a:r>
            <a:r>
              <a:rPr lang="th-TH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 </a:t>
            </a:r>
            <a:endParaRPr lang="en-US" sz="1800" dirty="0">
              <a:solidFill>
                <a:srgbClr val="FFC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27584" y="2859782"/>
            <a:ext cx="79067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solidFill>
                  <a:schemeClr val="accent1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  </a:t>
            </a:r>
            <a:r>
              <a:rPr lang="th-TH" sz="3600" dirty="0">
                <a:solidFill>
                  <a:srgbClr val="FFFF99"/>
                </a:solidFill>
                <a:cs typeface="LilyUPC" panose="020B0604020202020204" pitchFamily="34" charset="-34"/>
              </a:rPr>
              <a:t>เส้นละติจูด</a:t>
            </a:r>
            <a:r>
              <a:rPr lang="en-US" sz="3600" dirty="0">
                <a:solidFill>
                  <a:srgbClr val="FFFF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en-US" dirty="0">
                <a:solidFill>
                  <a:srgbClr val="FFFF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(</a:t>
            </a:r>
            <a:r>
              <a:rPr lang="en-US" dirty="0">
                <a:solidFill>
                  <a:srgbClr val="FFFF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Latitude)</a:t>
            </a:r>
            <a:r>
              <a:rPr lang="th-TH" dirty="0">
                <a:solidFill>
                  <a:srgbClr val="FFFF99"/>
                </a:solidFill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1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เป็นพิกัดใช้บอกตำแหน่ง </a:t>
            </a:r>
            <a:r>
              <a:rPr lang="th-TH" sz="3600" i="1" dirty="0">
                <a:solidFill>
                  <a:srgbClr val="FFFF99"/>
                </a:solidFill>
                <a:cs typeface="LilyUPC" panose="020B0604020202020204" pitchFamily="34" charset="-34"/>
              </a:rPr>
              <a:t>แนว เหนือ – ใต้ </a:t>
            </a:r>
            <a:r>
              <a:rPr lang="th-TH" sz="3600" dirty="0">
                <a:solidFill>
                  <a:schemeClr val="accent1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เป็นเส้นสมมติที่ลาก</a:t>
            </a:r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ขนานกับเส้นศูนย์สูตร </a:t>
            </a:r>
            <a:r>
              <a:rPr lang="th-TH" sz="3600" dirty="0">
                <a:solidFill>
                  <a:schemeClr val="accent1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เส้นศูนย์สูตรเป็นเส้นละติจูด 0</a:t>
            </a:r>
            <a:r>
              <a:rPr lang="th-TH" baseline="50000" dirty="0">
                <a:solidFill>
                  <a:schemeClr val="accent1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0</a:t>
            </a:r>
            <a:r>
              <a:rPr lang="th-TH" sz="3600" dirty="0">
                <a:solidFill>
                  <a:schemeClr val="accent1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ที่ขั้วโลกเหนือมีละติจูดเป็น 90</a:t>
            </a:r>
            <a:r>
              <a:rPr lang="th-TH" baseline="50000" dirty="0">
                <a:solidFill>
                  <a:schemeClr val="accent1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0</a:t>
            </a:r>
            <a:r>
              <a:rPr lang="th-TH" sz="3600" dirty="0">
                <a:solidFill>
                  <a:schemeClr val="accent1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เหนือ ที่ขั้วโลกใต้มีละติจูดเป็น 90</a:t>
            </a:r>
            <a:r>
              <a:rPr lang="th-TH" baseline="50000" dirty="0">
                <a:solidFill>
                  <a:schemeClr val="accent1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0</a:t>
            </a:r>
            <a:r>
              <a:rPr lang="th-TH" sz="3600" dirty="0">
                <a:solidFill>
                  <a:schemeClr val="accent1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ใต้ </a:t>
            </a:r>
          </a:p>
        </p:txBody>
      </p:sp>
    </p:spTree>
    <p:extLst>
      <p:ext uri="{BB962C8B-B14F-4D97-AF65-F5344CB8AC3E}">
        <p14:creationId xmlns:p14="http://schemas.microsoft.com/office/powerpoint/2010/main" val="335521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755576" y="267494"/>
            <a:ext cx="813690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indent="-91440" fontAlgn="base">
              <a:spcAft>
                <a:spcPts val="0"/>
              </a:spcAft>
            </a:pPr>
            <a:r>
              <a:rPr lang="th-TH" sz="44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    </a:t>
            </a:r>
            <a:r>
              <a:rPr lang="th-TH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ลองจิจูด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(Longitude) </a:t>
            </a:r>
            <a:r>
              <a:rPr lang="th-TH" sz="4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เป็นพิกัดที่ใช้บอกตำแหน่ง</a:t>
            </a:r>
            <a:r>
              <a:rPr lang="th-TH" sz="4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ในแนว </a:t>
            </a:r>
          </a:p>
          <a:p>
            <a:pPr marL="91440" indent="-91440" fontAlgn="base">
              <a:spcAft>
                <a:spcPts val="0"/>
              </a:spcAft>
            </a:pPr>
            <a:r>
              <a:rPr lang="th-TH" sz="4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ตะวันออก </a:t>
            </a:r>
            <a:r>
              <a:rPr lang="en-US" sz="40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–</a:t>
            </a:r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 </a:t>
            </a:r>
            <a:r>
              <a:rPr lang="th-TH" sz="4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ตะวันตก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  </a:t>
            </a:r>
            <a:r>
              <a:rPr lang="th-TH" sz="4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โดยเริ่มที่เส้น </a:t>
            </a:r>
            <a:r>
              <a:rPr lang="th-TH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ไพร์</a:t>
            </a:r>
            <a:r>
              <a:rPr lang="th-TH" sz="4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มเมอริเดียน</a:t>
            </a: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(Prime Meridian)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th-TH" sz="4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ซึ่งเส้น</a:t>
            </a:r>
            <a:r>
              <a:rPr lang="th-TH" sz="4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ไพร์</a:t>
            </a:r>
            <a:r>
              <a:rPr lang="th-TH" sz="4000" dirty="0" err="1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มเมอริเดียน</a:t>
            </a:r>
            <a:r>
              <a:rPr lang="th-TH" sz="4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ถูกกำหนดให้เป็นจุดอ้างอิง </a:t>
            </a:r>
          </a:p>
          <a:p>
            <a:pPr marL="91440" indent="-91440" fontAlgn="base">
              <a:spcAft>
                <a:spcPts val="0"/>
              </a:spcAft>
            </a:pPr>
            <a:r>
              <a:rPr lang="th-TH" sz="4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โดย </a:t>
            </a:r>
            <a:r>
              <a:rPr lang="th-TH" sz="40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จะนับเป็น </a:t>
            </a:r>
            <a:r>
              <a:rPr lang="th-TH" sz="4000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0</a:t>
            </a:r>
            <a:r>
              <a:rPr lang="th-TH" sz="3600" i="1" baseline="500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0</a:t>
            </a:r>
            <a:r>
              <a:rPr lang="th-TH" sz="4000" baseline="500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   </a:t>
            </a:r>
            <a:r>
              <a:rPr lang="th-TH" sz="4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ไป  </a:t>
            </a:r>
            <a:r>
              <a:rPr lang="th-TH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ทางตะวันออกเป็น  + 180</a:t>
            </a:r>
            <a:r>
              <a:rPr lang="th-TH" sz="3600" i="1" baseline="5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0</a:t>
            </a:r>
            <a:r>
              <a:rPr lang="th-TH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  </a:t>
            </a:r>
            <a:r>
              <a:rPr lang="th-TH" sz="4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ไปทาง</a:t>
            </a:r>
            <a:r>
              <a:rPr lang="th-TH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ตะวันตกเป็น  -180</a:t>
            </a:r>
            <a:r>
              <a:rPr lang="th-TH" sz="3600" i="1" baseline="5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0</a:t>
            </a:r>
            <a:r>
              <a:rPr lang="th-TH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  </a:t>
            </a:r>
          </a:p>
          <a:p>
            <a:pPr marL="91440" indent="-91440" fontAlgn="base">
              <a:spcAft>
                <a:spcPts val="0"/>
              </a:spcAft>
            </a:pPr>
            <a:r>
              <a:rPr lang="th-TH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       </a:t>
            </a:r>
            <a:r>
              <a:rPr lang="th-TH" sz="4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เส้นลองจิจูด </a:t>
            </a:r>
            <a:r>
              <a:rPr lang="th-TH" sz="4000" i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0</a:t>
            </a:r>
            <a:r>
              <a:rPr lang="th-TH" sz="3600" i="1" baseline="50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0</a:t>
            </a:r>
            <a:r>
              <a:rPr lang="th-TH" sz="4000" baseline="50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 </a:t>
            </a:r>
            <a:r>
              <a:rPr lang="th-TH" sz="4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เป็นเส้นที่ลากผ่าน</a:t>
            </a:r>
            <a:r>
              <a:rPr lang="th-TH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หอดูดาว</a:t>
            </a: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(Royal observatory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  </a:t>
            </a:r>
            <a:r>
              <a:rPr lang="th-TH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เมืองกรีนิช</a:t>
            </a: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 </a:t>
            </a: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(Greenwich)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 </a:t>
            </a:r>
            <a:r>
              <a:rPr lang="th-TH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ประเทศอังกฤษ</a:t>
            </a:r>
          </a:p>
        </p:txBody>
      </p:sp>
    </p:spTree>
    <p:extLst>
      <p:ext uri="{BB962C8B-B14F-4D97-AF65-F5344CB8AC3E}">
        <p14:creationId xmlns:p14="http://schemas.microsoft.com/office/powerpoint/2010/main" val="2510230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899592" y="195486"/>
            <a:ext cx="53415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cs typeface="LilyUPC" panose="020B0604020202020204" pitchFamily="34" charset="-34"/>
              </a:rPr>
              <a:t>4. การบอกตำแหน่งเชิงเส้น</a:t>
            </a:r>
            <a:r>
              <a:rPr lang="th-TH" sz="4000" dirty="0">
                <a:solidFill>
                  <a:srgbClr val="00FF99"/>
                </a:solidFill>
                <a:cs typeface="LilyUPC" panose="020B0604020202020204" pitchFamily="34" charset="-34"/>
              </a:rPr>
              <a:t>(แนวเส้นตรง) </a:t>
            </a:r>
            <a:endParaRPr lang="th-TH" sz="4000" dirty="0">
              <a:solidFill>
                <a:srgbClr val="00FF99"/>
              </a:solidFill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260898" y="771550"/>
            <a:ext cx="73805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dirty="0">
                <a:cs typeface="LilyUPC" panose="020B0604020202020204" pitchFamily="34" charset="-34"/>
              </a:rPr>
              <a:t>การบอกตำแหน่งแบบนี้ ได้ยึด </a:t>
            </a:r>
            <a:r>
              <a:rPr lang="th-TH" sz="3600" i="1" dirty="0">
                <a:solidFill>
                  <a:srgbClr val="FFC000"/>
                </a:solidFill>
                <a:cs typeface="LilyUPC" panose="020B0604020202020204" pitchFamily="34" charset="-34"/>
              </a:rPr>
              <a:t>เส้นจำนวน(แกน </a:t>
            </a:r>
            <a:r>
              <a:rPr lang="en-US" sz="3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600" i="1" dirty="0">
                <a:solidFill>
                  <a:srgbClr val="FFC000"/>
                </a:solidFill>
                <a:cs typeface="LilyUPC" panose="020B0604020202020204" pitchFamily="34" charset="-34"/>
              </a:rPr>
              <a:t> </a:t>
            </a:r>
            <a:r>
              <a:rPr lang="th-TH" sz="3600" i="1" dirty="0">
                <a:solidFill>
                  <a:srgbClr val="FFC000"/>
                </a:solidFill>
                <a:cs typeface="LilyUPC" panose="020B0604020202020204" pitchFamily="34" charset="-34"/>
              </a:rPr>
              <a:t>) </a:t>
            </a:r>
            <a:r>
              <a:rPr lang="th-TH" sz="3600" dirty="0">
                <a:cs typeface="LilyUPC" panose="020B0604020202020204" pitchFamily="34" charset="-34"/>
              </a:rPr>
              <a:t>เป็นแกนอ้างอิง </a:t>
            </a:r>
            <a:endParaRPr lang="th-TH" sz="36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5" name="วัตถุ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3101311"/>
              </p:ext>
            </p:extLst>
          </p:nvPr>
        </p:nvGraphicFramePr>
        <p:xfrm>
          <a:off x="971600" y="1347614"/>
          <a:ext cx="5124450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3" name="Visio" r:id="rId3" imgW="5122531" imgH="1389420" progId="Visio.Drawing.11">
                  <p:embed/>
                </p:oleObj>
              </mc:Choice>
              <mc:Fallback>
                <p:oleObj name="Visio" r:id="rId3" imgW="5122531" imgH="138942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347614"/>
                        <a:ext cx="5124450" cy="139065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กล่องข้อความ 5"/>
          <p:cNvSpPr txBox="1"/>
          <p:nvPr/>
        </p:nvSpPr>
        <p:spPr>
          <a:xfrm>
            <a:off x="971600" y="3003798"/>
            <a:ext cx="26757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cs typeface="LilyUPC" panose="020B0604020202020204" pitchFamily="34" charset="-34"/>
              </a:rPr>
              <a:t>A</a:t>
            </a:r>
            <a:r>
              <a:rPr lang="en-US" sz="3200" dirty="0">
                <a:cs typeface="LilyUPC" panose="020B0604020202020204" pitchFamily="34" charset="-34"/>
              </a:rPr>
              <a:t> </a:t>
            </a:r>
            <a:r>
              <a:rPr lang="th-TH" sz="3200" dirty="0">
                <a:cs typeface="LilyUPC" panose="020B0604020202020204" pitchFamily="34" charset="-34"/>
              </a:rPr>
              <a:t>อยู่ที่ตำแหน่ง............ 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971600" y="3579862"/>
            <a:ext cx="24961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cs typeface="LilyUPC" panose="020B0604020202020204" pitchFamily="34" charset="-34"/>
              </a:rPr>
              <a:t>B</a:t>
            </a:r>
            <a:r>
              <a:rPr lang="en-US" sz="3200" dirty="0">
                <a:cs typeface="LilyUPC" panose="020B0604020202020204" pitchFamily="34" charset="-34"/>
              </a:rPr>
              <a:t> </a:t>
            </a:r>
            <a:r>
              <a:rPr lang="th-TH" sz="3200" dirty="0">
                <a:cs typeface="LilyUPC" panose="020B0604020202020204" pitchFamily="34" charset="-34"/>
              </a:rPr>
              <a:t>อยู่ที่ตำแหน่ง.......... </a:t>
            </a: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3978740" y="3003798"/>
            <a:ext cx="43075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cs typeface="LilyUPC" panose="020B0604020202020204" pitchFamily="34" charset="-34"/>
              </a:rPr>
              <a:t>A</a:t>
            </a:r>
            <a:r>
              <a:rPr lang="en-US" sz="3200" dirty="0">
                <a:cs typeface="LilyUPC" panose="020B0604020202020204" pitchFamily="34" charset="-34"/>
              </a:rPr>
              <a:t> </a:t>
            </a:r>
            <a:r>
              <a:rPr lang="th-TH" sz="3200" dirty="0">
                <a:cs typeface="LilyUPC" panose="020B0604020202020204" pitchFamily="34" charset="-34"/>
              </a:rPr>
              <a:t>อยู่ห่างจาก </a:t>
            </a:r>
            <a:r>
              <a:rPr lang="en-US" dirty="0">
                <a:cs typeface="LilyUPC" panose="020B0604020202020204" pitchFamily="34" charset="-34"/>
              </a:rPr>
              <a:t>B</a:t>
            </a:r>
            <a:r>
              <a:rPr lang="th-TH" dirty="0">
                <a:cs typeface="LilyUPC" panose="020B0604020202020204" pitchFamily="34" charset="-34"/>
              </a:rPr>
              <a:t> </a:t>
            </a:r>
            <a:r>
              <a:rPr lang="th-TH" sz="3200" dirty="0">
                <a:cs typeface="LilyUPC" panose="020B0604020202020204" pitchFamily="34" charset="-34"/>
              </a:rPr>
              <a:t> เท่าไร (ตอบ)............ 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3966184" y="3579862"/>
            <a:ext cx="43075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cs typeface="LilyUPC" panose="020B0604020202020204" pitchFamily="34" charset="-34"/>
              </a:rPr>
              <a:t>B</a:t>
            </a:r>
            <a:r>
              <a:rPr lang="en-US" sz="3200" dirty="0">
                <a:cs typeface="LilyUPC" panose="020B0604020202020204" pitchFamily="34" charset="-34"/>
              </a:rPr>
              <a:t> </a:t>
            </a:r>
            <a:r>
              <a:rPr lang="th-TH" sz="3200" dirty="0">
                <a:cs typeface="LilyUPC" panose="020B0604020202020204" pitchFamily="34" charset="-34"/>
              </a:rPr>
              <a:t>อยู่ห่างจาก </a:t>
            </a:r>
            <a:r>
              <a:rPr lang="en-US" dirty="0">
                <a:cs typeface="LilyUPC" panose="020B0604020202020204" pitchFamily="34" charset="-34"/>
              </a:rPr>
              <a:t>A</a:t>
            </a:r>
            <a:r>
              <a:rPr lang="th-TH" sz="3200" dirty="0">
                <a:cs typeface="LilyUPC" panose="020B0604020202020204" pitchFamily="34" charset="-34"/>
              </a:rPr>
              <a:t>  เท่าไร (ตอบ)............ </a:t>
            </a: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043608" y="4155926"/>
            <a:ext cx="7600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92D050"/>
                </a:solidFill>
                <a:cs typeface="LilyUPC" panose="020B0604020202020204" pitchFamily="34" charset="-34"/>
              </a:rPr>
              <a:t>การหาระยะทางระหว่าง 2 จุด  หาได้จาก </a:t>
            </a:r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ตำแหน่งหลัง - ตำแหน่งแรก</a:t>
            </a: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2627784" y="2814776"/>
            <a:ext cx="12009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FFFF00"/>
                </a:solidFill>
              </a:rPr>
              <a:t>+</a:t>
            </a:r>
            <a:r>
              <a:rPr lang="th-TH" sz="4000" b="1" dirty="0">
                <a:solidFill>
                  <a:srgbClr val="FFFF00"/>
                </a:solidFill>
              </a:rPr>
              <a:t>12 </a:t>
            </a:r>
            <a:r>
              <a:rPr lang="en-US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endParaRPr lang="th-TH" sz="2400" i="1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2768848" y="3480995"/>
            <a:ext cx="907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FFFF00"/>
                </a:solidFill>
              </a:rPr>
              <a:t>-7 </a:t>
            </a:r>
            <a:r>
              <a:rPr lang="en-US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endParaRPr lang="th-TH" sz="2400" i="1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7227286" y="2814776"/>
            <a:ext cx="12202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FFC000"/>
                </a:solidFill>
              </a:rPr>
              <a:t>+19 </a:t>
            </a:r>
            <a:r>
              <a:rPr lang="en-US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endParaRPr lang="th-TH" sz="2400" i="1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7310642" y="3405252"/>
            <a:ext cx="11368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FFC000"/>
                </a:solidFill>
              </a:rPr>
              <a:t>-19 </a:t>
            </a:r>
            <a:r>
              <a:rPr lang="en-US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endParaRPr lang="th-TH" sz="2400" i="1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6167396" y="1371337"/>
            <a:ext cx="2589170" cy="646331"/>
          </a:xfrm>
          <a:prstGeom prst="rect">
            <a:avLst/>
          </a:prstGeom>
          <a:solidFill>
            <a:srgbClr val="0070C0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ใช้จุด 0 เป็นจุดอ้างอิง</a:t>
            </a:r>
          </a:p>
        </p:txBody>
      </p:sp>
    </p:spTree>
    <p:extLst>
      <p:ext uri="{BB962C8B-B14F-4D97-AF65-F5344CB8AC3E}">
        <p14:creationId xmlns:p14="http://schemas.microsoft.com/office/powerpoint/2010/main" val="13694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9" grpId="0"/>
      <p:bldP spid="10" grpId="0"/>
      <p:bldP spid="7" grpId="0"/>
      <p:bldP spid="11" grpId="0"/>
      <p:bldP spid="12" grpId="0"/>
      <p:bldP spid="13" grpId="0"/>
      <p:bldP spid="15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83568" y="195486"/>
            <a:ext cx="8140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จากตัวอย่างข้างต้น เราสามารถ บอกตำแหน่งและระยะทางเชิงวิชาการได้ดังนี้</a:t>
            </a:r>
          </a:p>
        </p:txBody>
      </p:sp>
      <p:graphicFrame>
        <p:nvGraphicFramePr>
          <p:cNvPr id="9" name="วัตถุ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49781"/>
              </p:ext>
            </p:extLst>
          </p:nvPr>
        </p:nvGraphicFramePr>
        <p:xfrm>
          <a:off x="1836738" y="843558"/>
          <a:ext cx="5741987" cy="153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75" name="Visio" r:id="rId3" imgW="5199789" imgH="1389420" progId="Visio.Drawing.11">
                  <p:embed/>
                </p:oleObj>
              </mc:Choice>
              <mc:Fallback>
                <p:oleObj name="Visio" r:id="rId3" imgW="5199789" imgH="138942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6738" y="843558"/>
                        <a:ext cx="5741987" cy="153511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กล่องข้อความ 10"/>
          <p:cNvSpPr txBox="1"/>
          <p:nvPr/>
        </p:nvSpPr>
        <p:spPr>
          <a:xfrm>
            <a:off x="774009" y="2525882"/>
            <a:ext cx="2795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A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chemeClr val="accent4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อยู่ที่ตำแหน่ง </a:t>
            </a:r>
            <a:r>
              <a:rPr lang="th-TH" sz="3200" b="1" dirty="0">
                <a:solidFill>
                  <a:srgbClr val="FFFF00"/>
                </a:solidFill>
              </a:rPr>
              <a:t>+12 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endParaRPr lang="th-TH" sz="3200" i="1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3779912" y="2468335"/>
            <a:ext cx="26084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cs typeface="LilyUPC" panose="020B0604020202020204" pitchFamily="34" charset="-34"/>
              </a:rPr>
              <a:t>หรือ </a:t>
            </a:r>
            <a:r>
              <a:rPr lang="th-TH" sz="3200" i="1" dirty="0">
                <a:solidFill>
                  <a:srgbClr val="FF7C80"/>
                </a:solidFill>
                <a:cs typeface="LilyUPC" panose="020B0604020202020204" pitchFamily="34" charset="-34"/>
              </a:rPr>
              <a:t>ตำแหน่งของ</a:t>
            </a:r>
            <a:r>
              <a:rPr lang="en-US" sz="3200" i="1" dirty="0">
                <a:solidFill>
                  <a:srgbClr val="FF7C80"/>
                </a:solidFill>
                <a:cs typeface="LilyUPC" panose="020B0604020202020204" pitchFamily="34" charset="-34"/>
              </a:rPr>
              <a:t> </a:t>
            </a:r>
            <a:r>
              <a:rPr lang="en-US" sz="2400" i="1" dirty="0">
                <a:solidFill>
                  <a:srgbClr val="FF7C80"/>
                </a:solidFill>
                <a:cs typeface="LilyUPC" panose="020B0604020202020204" pitchFamily="34" charset="-34"/>
              </a:rPr>
              <a:t>A</a:t>
            </a:r>
            <a:r>
              <a:rPr lang="en-US" sz="3200" i="1" dirty="0">
                <a:solidFill>
                  <a:srgbClr val="FF7C80"/>
                </a:solidFill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cs typeface="LilyUPC" panose="020B0604020202020204" pitchFamily="34" charset="-34"/>
              </a:rPr>
              <a:t>คือ</a:t>
            </a:r>
          </a:p>
        </p:txBody>
      </p:sp>
      <p:graphicFrame>
        <p:nvGraphicFramePr>
          <p:cNvPr id="13" name="วัตถุ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865199"/>
              </p:ext>
            </p:extLst>
          </p:nvPr>
        </p:nvGraphicFramePr>
        <p:xfrm>
          <a:off x="6655321" y="2540021"/>
          <a:ext cx="1589087" cy="452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76" name="Equation" r:id="rId5" imgW="888840" imgH="228600" progId="Equation.DSMT4">
                  <p:embed/>
                </p:oleObj>
              </mc:Choice>
              <mc:Fallback>
                <p:oleObj name="Equation" r:id="rId5" imgW="8888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5321" y="2540021"/>
                        <a:ext cx="1589087" cy="452323"/>
                      </a:xfrm>
                      <a:prstGeom prst="rect">
                        <a:avLst/>
                      </a:prstGeom>
                      <a:solidFill>
                        <a:srgbClr val="D4FCD9"/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วัตถุ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066676"/>
              </p:ext>
            </p:extLst>
          </p:nvPr>
        </p:nvGraphicFramePr>
        <p:xfrm>
          <a:off x="6648971" y="3145418"/>
          <a:ext cx="1595437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77" name="Equation" r:id="rId7" imgW="838080" imgH="228600" progId="Equation.DSMT4">
                  <p:embed/>
                </p:oleObj>
              </mc:Choice>
              <mc:Fallback>
                <p:oleObj name="Equation" r:id="rId7" imgW="8380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8971" y="3145418"/>
                        <a:ext cx="1595437" cy="439737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กล่องข้อความ 15"/>
          <p:cNvSpPr txBox="1"/>
          <p:nvPr/>
        </p:nvSpPr>
        <p:spPr>
          <a:xfrm>
            <a:off x="800675" y="3136291"/>
            <a:ext cx="28376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B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chemeClr val="accent4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อยู่ที่ตำแหน่ง  </a:t>
            </a:r>
            <a:r>
              <a:rPr lang="th-TH" sz="32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- 7</a:t>
            </a: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r>
              <a:rPr lang="th-TH" sz="32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</a:p>
        </p:txBody>
      </p:sp>
      <p:sp>
        <p:nvSpPr>
          <p:cNvPr id="17" name="กล่องข้อความ 16"/>
          <p:cNvSpPr txBox="1"/>
          <p:nvPr/>
        </p:nvSpPr>
        <p:spPr>
          <a:xfrm>
            <a:off x="814565" y="4201659"/>
            <a:ext cx="30652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  <a:cs typeface="LilyUPC" panose="020B0604020202020204" pitchFamily="34" charset="-34"/>
              </a:rPr>
              <a:t>B</a:t>
            </a:r>
            <a:r>
              <a:rPr lang="en-US" sz="3200" dirty="0">
                <a:solidFill>
                  <a:srgbClr val="FFC000"/>
                </a:solidFill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rgbClr val="FFC000"/>
                </a:solidFill>
                <a:cs typeface="LilyUPC" panose="020B0604020202020204" pitchFamily="34" charset="-34"/>
              </a:rPr>
              <a:t>อยู่ห่างจาก </a:t>
            </a:r>
            <a:r>
              <a:rPr lang="en-US" dirty="0">
                <a:solidFill>
                  <a:srgbClr val="FFC000"/>
                </a:solidFill>
                <a:cs typeface="LilyUPC" panose="020B0604020202020204" pitchFamily="34" charset="-34"/>
              </a:rPr>
              <a:t>A  </a:t>
            </a:r>
            <a:r>
              <a:rPr lang="th-TH" sz="36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-19 </a:t>
            </a:r>
            <a:r>
              <a:rPr lang="en-US" sz="3600" i="1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endParaRPr lang="th-TH" sz="2000" i="1" dirty="0">
              <a:solidFill>
                <a:schemeClr val="bg2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768467" y="3643159"/>
            <a:ext cx="3256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  <a:cs typeface="LilyUPC" panose="020B0604020202020204" pitchFamily="34" charset="-34"/>
              </a:rPr>
              <a:t>A</a:t>
            </a:r>
            <a:r>
              <a:rPr lang="en-US" sz="3200" dirty="0">
                <a:solidFill>
                  <a:srgbClr val="FFC000"/>
                </a:solidFill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rgbClr val="FFC000"/>
                </a:solidFill>
                <a:cs typeface="LilyUPC" panose="020B0604020202020204" pitchFamily="34" charset="-34"/>
              </a:rPr>
              <a:t>อยู่ห่างจาก </a:t>
            </a:r>
            <a:r>
              <a:rPr lang="en-US" dirty="0">
                <a:solidFill>
                  <a:srgbClr val="FFC000"/>
                </a:solidFill>
                <a:cs typeface="LilyUPC" panose="020B0604020202020204" pitchFamily="34" charset="-34"/>
              </a:rPr>
              <a:t>B  </a:t>
            </a:r>
            <a:r>
              <a:rPr lang="th-TH" sz="3600" b="1" dirty="0">
                <a:solidFill>
                  <a:srgbClr val="FFFF00"/>
                </a:solidFill>
              </a:rPr>
              <a:t>+19 </a:t>
            </a:r>
            <a:r>
              <a:rPr lang="en-US" sz="36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r>
              <a:rPr lang="en-US" sz="3600" dirty="0">
                <a:solidFill>
                  <a:srgbClr val="FFC000"/>
                </a:solidFill>
                <a:cs typeface="LilyUPC" panose="020B0604020202020204" pitchFamily="34" charset="-34"/>
              </a:rPr>
              <a:t> </a:t>
            </a:r>
            <a:endParaRPr lang="th-TH" sz="3200" dirty="0">
              <a:solidFill>
                <a:srgbClr val="FFC000"/>
              </a:solidFill>
              <a:cs typeface="LilyUPC" panose="020B0604020202020204" pitchFamily="34" charset="-34"/>
            </a:endParaRPr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3799060" y="3096498"/>
            <a:ext cx="2573140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cs typeface="LilyUPC" panose="020B0604020202020204" pitchFamily="34" charset="-34"/>
              </a:rPr>
              <a:t>หรือ </a:t>
            </a:r>
            <a:r>
              <a:rPr lang="th-TH" sz="3200" i="1" dirty="0">
                <a:solidFill>
                  <a:srgbClr val="FF7C80"/>
                </a:solidFill>
                <a:cs typeface="LilyUPC" panose="020B0604020202020204" pitchFamily="34" charset="-34"/>
              </a:rPr>
              <a:t>ตำแหน่งของ</a:t>
            </a:r>
            <a:r>
              <a:rPr lang="en-US" sz="3200" i="1" dirty="0">
                <a:solidFill>
                  <a:srgbClr val="FF7C80"/>
                </a:solidFill>
                <a:cs typeface="LilyUPC" panose="020B0604020202020204" pitchFamily="34" charset="-34"/>
              </a:rPr>
              <a:t> </a:t>
            </a:r>
            <a:r>
              <a:rPr lang="en-US" sz="2400" i="1" dirty="0">
                <a:solidFill>
                  <a:srgbClr val="FF7C80"/>
                </a:solidFill>
                <a:cs typeface="LilyUPC" panose="020B0604020202020204" pitchFamily="34" charset="-34"/>
              </a:rPr>
              <a:t>B</a:t>
            </a:r>
            <a:r>
              <a:rPr lang="en-US" sz="3200" i="1" dirty="0">
                <a:solidFill>
                  <a:srgbClr val="FF7C80"/>
                </a:solidFill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cs typeface="LilyUPC" panose="020B0604020202020204" pitchFamily="34" charset="-34"/>
              </a:rPr>
              <a:t>คือ</a:t>
            </a:r>
          </a:p>
        </p:txBody>
      </p:sp>
      <p:sp>
        <p:nvSpPr>
          <p:cNvPr id="20" name="กล่องข้อความ 19"/>
          <p:cNvSpPr txBox="1"/>
          <p:nvPr/>
        </p:nvSpPr>
        <p:spPr>
          <a:xfrm>
            <a:off x="3758475" y="3672738"/>
            <a:ext cx="2858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>
                <a:solidFill>
                  <a:srgbClr val="00FF99"/>
                </a:solidFill>
                <a:cs typeface="LilyUPC" panose="020B0604020202020204" pitchFamily="34" charset="-34"/>
              </a:rPr>
              <a:t>หรือระยะของ</a:t>
            </a:r>
            <a:r>
              <a:rPr lang="en-US" sz="3200" dirty="0">
                <a:solidFill>
                  <a:srgbClr val="00FF99"/>
                </a:solidFill>
                <a:cs typeface="LilyUPC" panose="020B0604020202020204" pitchFamily="34" charset="-34"/>
              </a:rPr>
              <a:t> </a:t>
            </a:r>
            <a:r>
              <a:rPr lang="en-US" sz="2400" dirty="0">
                <a:solidFill>
                  <a:srgbClr val="FFFF00"/>
                </a:solidFill>
                <a:cs typeface="LilyUPC" panose="020B0604020202020204" pitchFamily="34" charset="-34"/>
              </a:rPr>
              <a:t>A</a:t>
            </a:r>
            <a:r>
              <a:rPr lang="th-TH" sz="3200" dirty="0">
                <a:solidFill>
                  <a:srgbClr val="FFFF00"/>
                </a:solidFill>
                <a:cs typeface="LilyUPC" panose="020B0604020202020204" pitchFamily="34" charset="-34"/>
              </a:rPr>
              <a:t> จาก</a:t>
            </a:r>
            <a:r>
              <a:rPr lang="en-US" sz="3200" dirty="0">
                <a:solidFill>
                  <a:srgbClr val="FFFF00"/>
                </a:solidFill>
                <a:cs typeface="LilyUPC" panose="020B0604020202020204" pitchFamily="34" charset="-34"/>
              </a:rPr>
              <a:t> </a:t>
            </a:r>
            <a:r>
              <a:rPr lang="en-US" sz="2400" dirty="0">
                <a:solidFill>
                  <a:srgbClr val="FFFF00"/>
                </a:solidFill>
                <a:cs typeface="LilyUPC" panose="020B0604020202020204" pitchFamily="34" charset="-34"/>
              </a:rPr>
              <a:t>B</a:t>
            </a:r>
            <a:r>
              <a:rPr lang="th-TH" sz="3200" dirty="0">
                <a:solidFill>
                  <a:srgbClr val="FFFF00"/>
                </a:solidFill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rgbClr val="00FF99"/>
                </a:solidFill>
                <a:cs typeface="LilyUPC" panose="020B0604020202020204" pitchFamily="34" charset="-34"/>
              </a:rPr>
              <a:t>คือ</a:t>
            </a:r>
          </a:p>
        </p:txBody>
      </p:sp>
      <p:sp>
        <p:nvSpPr>
          <p:cNvPr id="21" name="กล่องข้อความ 20"/>
          <p:cNvSpPr txBox="1"/>
          <p:nvPr/>
        </p:nvSpPr>
        <p:spPr>
          <a:xfrm>
            <a:off x="3779912" y="4227934"/>
            <a:ext cx="2858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>
                <a:solidFill>
                  <a:srgbClr val="00FF99"/>
                </a:solidFill>
                <a:cs typeface="LilyUPC" panose="020B0604020202020204" pitchFamily="34" charset="-34"/>
              </a:rPr>
              <a:t>หรือระยะของ</a:t>
            </a:r>
            <a:r>
              <a:rPr lang="en-US" sz="3200" dirty="0">
                <a:solidFill>
                  <a:srgbClr val="00FF99"/>
                </a:solidFill>
                <a:cs typeface="LilyUPC" panose="020B0604020202020204" pitchFamily="34" charset="-34"/>
              </a:rPr>
              <a:t> </a:t>
            </a:r>
            <a:r>
              <a:rPr lang="en-US" sz="2400" dirty="0">
                <a:solidFill>
                  <a:srgbClr val="FFFF00"/>
                </a:solidFill>
                <a:cs typeface="LilyUPC" panose="020B0604020202020204" pitchFamily="34" charset="-34"/>
              </a:rPr>
              <a:t>B</a:t>
            </a:r>
            <a:r>
              <a:rPr lang="th-TH" sz="3200" dirty="0">
                <a:solidFill>
                  <a:srgbClr val="FFFF00"/>
                </a:solidFill>
                <a:cs typeface="LilyUPC" panose="020B0604020202020204" pitchFamily="34" charset="-34"/>
              </a:rPr>
              <a:t> จาก</a:t>
            </a:r>
            <a:r>
              <a:rPr lang="en-US" sz="3200" dirty="0">
                <a:solidFill>
                  <a:srgbClr val="FFFF00"/>
                </a:solidFill>
                <a:cs typeface="LilyUPC" panose="020B0604020202020204" pitchFamily="34" charset="-34"/>
              </a:rPr>
              <a:t> </a:t>
            </a:r>
            <a:r>
              <a:rPr lang="en-US" sz="2400" dirty="0">
                <a:solidFill>
                  <a:srgbClr val="FFFF00"/>
                </a:solidFill>
                <a:cs typeface="LilyUPC" panose="020B0604020202020204" pitchFamily="34" charset="-34"/>
              </a:rPr>
              <a:t>A</a:t>
            </a:r>
            <a:r>
              <a:rPr lang="th-TH" sz="3200" dirty="0">
                <a:solidFill>
                  <a:srgbClr val="FFFF00"/>
                </a:solidFill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rgbClr val="00FF99"/>
                </a:solidFill>
                <a:cs typeface="LilyUPC" panose="020B0604020202020204" pitchFamily="34" charset="-34"/>
              </a:rPr>
              <a:t>คือ</a:t>
            </a:r>
          </a:p>
        </p:txBody>
      </p:sp>
      <p:graphicFrame>
        <p:nvGraphicFramePr>
          <p:cNvPr id="22" name="วัตถุ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9108524"/>
              </p:ext>
            </p:extLst>
          </p:nvPr>
        </p:nvGraphicFramePr>
        <p:xfrm>
          <a:off x="6651625" y="3732213"/>
          <a:ext cx="1868488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78" name="Equation" r:id="rId9" imgW="939600" imgH="228600" progId="Equation.DSMT4">
                  <p:embed/>
                </p:oleObj>
              </mc:Choice>
              <mc:Fallback>
                <p:oleObj name="Equation" r:id="rId9" imgW="939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1625" y="3732213"/>
                        <a:ext cx="1868488" cy="460375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วัตถุ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994611"/>
              </p:ext>
            </p:extLst>
          </p:nvPr>
        </p:nvGraphicFramePr>
        <p:xfrm>
          <a:off x="6646863" y="4289425"/>
          <a:ext cx="1893887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79" name="Equation" r:id="rId11" imgW="952200" imgH="228600" progId="Equation.DSMT4">
                  <p:embed/>
                </p:oleObj>
              </mc:Choice>
              <mc:Fallback>
                <p:oleObj name="Equation" r:id="rId11" imgW="952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6863" y="4289425"/>
                        <a:ext cx="1893887" cy="46037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9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651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TM04033921[[fn=ดามาสก์]]</Template>
  <TotalTime>4014</TotalTime>
  <Words>551</Words>
  <Application>Microsoft Office PowerPoint</Application>
  <PresentationFormat>นำเสนอทางหน้าจอ (16:9)</PresentationFormat>
  <Paragraphs>52</Paragraphs>
  <Slides>7</Slides>
  <Notes>0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2</vt:i4>
      </vt:variant>
      <vt:variant>
        <vt:lpstr>ชื่อเรื่องสไลด์</vt:lpstr>
      </vt:variant>
      <vt:variant>
        <vt:i4>7</vt:i4>
      </vt:variant>
    </vt:vector>
  </HeadingPairs>
  <TitlesOfParts>
    <vt:vector size="19" baseType="lpstr">
      <vt:lpstr>Angsana New</vt:lpstr>
      <vt:lpstr>Arial</vt:lpstr>
      <vt:lpstr>Bookman Old Style</vt:lpstr>
      <vt:lpstr>Calibri</vt:lpstr>
      <vt:lpstr>Cordia New</vt:lpstr>
      <vt:lpstr>LilyUPC</vt:lpstr>
      <vt:lpstr>Rockwell</vt:lpstr>
      <vt:lpstr>Times New Roman</vt:lpstr>
      <vt:lpstr>Verdana</vt:lpstr>
      <vt:lpstr>Damask</vt:lpstr>
      <vt:lpstr>Visio</vt:lpstr>
      <vt:lpstr>Equation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calenatt</dc:creator>
  <cp:lastModifiedBy>OFFAE201</cp:lastModifiedBy>
  <cp:revision>583</cp:revision>
  <dcterms:created xsi:type="dcterms:W3CDTF">2014-05-24T03:45:04Z</dcterms:created>
  <dcterms:modified xsi:type="dcterms:W3CDTF">2020-06-19T08:20:40Z</dcterms:modified>
</cp:coreProperties>
</file>