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24"/>
  </p:notesMasterIdLst>
  <p:sldIdLst>
    <p:sldId id="269" r:id="rId2"/>
    <p:sldId id="323" r:id="rId3"/>
    <p:sldId id="336" r:id="rId4"/>
    <p:sldId id="337" r:id="rId5"/>
    <p:sldId id="340" r:id="rId6"/>
    <p:sldId id="341" r:id="rId7"/>
    <p:sldId id="304" r:id="rId8"/>
    <p:sldId id="338" r:id="rId9"/>
    <p:sldId id="342" r:id="rId10"/>
    <p:sldId id="339" r:id="rId11"/>
    <p:sldId id="273" r:id="rId12"/>
    <p:sldId id="310" r:id="rId13"/>
    <p:sldId id="262" r:id="rId14"/>
    <p:sldId id="270" r:id="rId15"/>
    <p:sldId id="272" r:id="rId16"/>
    <p:sldId id="301" r:id="rId17"/>
    <p:sldId id="295" r:id="rId18"/>
    <p:sldId id="335" r:id="rId19"/>
    <p:sldId id="266" r:id="rId20"/>
    <p:sldId id="343" r:id="rId21"/>
    <p:sldId id="268" r:id="rId22"/>
    <p:sldId id="283" r:id="rId23"/>
  </p:sldIdLst>
  <p:sldSz cx="9144000" cy="5143500" type="screen16x9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99"/>
    <a:srgbClr val="FFFF99"/>
    <a:srgbClr val="D4FCD9"/>
    <a:srgbClr val="E7EAC2"/>
    <a:srgbClr val="FFFFFF"/>
    <a:srgbClr val="D3FDF0"/>
    <a:srgbClr val="CC9900"/>
    <a:srgbClr val="FF7C80"/>
    <a:srgbClr val="0ECC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87371" autoAdjust="0"/>
  </p:normalViewPr>
  <p:slideViewPr>
    <p:cSldViewPr>
      <p:cViewPr varScale="1">
        <p:scale>
          <a:sx n="108" d="100"/>
          <a:sy n="108" d="100"/>
        </p:scale>
        <p:origin x="150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4" Type="http://schemas.openxmlformats.org/officeDocument/2006/relationships/image" Target="../media/image13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7" Type="http://schemas.openxmlformats.org/officeDocument/2006/relationships/image" Target="../media/image20.wmf"/><Relationship Id="rId2" Type="http://schemas.openxmlformats.org/officeDocument/2006/relationships/image" Target="../media/image15.wmf"/><Relationship Id="rId1" Type="http://schemas.openxmlformats.org/officeDocument/2006/relationships/image" Target="../media/image14.emf"/><Relationship Id="rId6" Type="http://schemas.openxmlformats.org/officeDocument/2006/relationships/image" Target="../media/image19.wmf"/><Relationship Id="rId5" Type="http://schemas.openxmlformats.org/officeDocument/2006/relationships/image" Target="../media/image18.wmf"/><Relationship Id="rId4" Type="http://schemas.openxmlformats.org/officeDocument/2006/relationships/image" Target="../media/image1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FE6FD0-5293-4A9D-8C3E-7ABA27DA7275}" type="datetimeFigureOut">
              <a:rPr lang="th-TH" smtClean="0"/>
              <a:t>19/06/63</a:t>
            </a:fld>
            <a:endParaRPr lang="th-TH"/>
          </a:p>
        </p:txBody>
      </p:sp>
      <p:sp>
        <p:nvSpPr>
          <p:cNvPr id="4" name="ตัวแทนรูปบนสไลด์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8D161F-12E8-426F-A49C-C54567B2D0F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70926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8D161F-12E8-426F-A49C-C54567B2D0F2}" type="slidenum">
              <a:rPr lang="th-TH" smtClean="0"/>
              <a:t>13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539667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96452" y="841772"/>
            <a:ext cx="6751097" cy="1790700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96452" y="2701528"/>
            <a:ext cx="6751097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19/06/63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52888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19/06/63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88184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933" y="492920"/>
            <a:ext cx="7300134" cy="2139553"/>
          </a:xfrm>
        </p:spPr>
        <p:txBody>
          <a:bodyPr anchor="b">
            <a:normAutofit/>
          </a:bodyPr>
          <a:lstStyle>
            <a:lvl1pPr>
              <a:defRPr sz="255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1933" y="2701529"/>
            <a:ext cx="7300134" cy="1125140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19/06/63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19292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457200"/>
            <a:ext cx="7765321" cy="994741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6" y="1566240"/>
            <a:ext cx="3829503" cy="2777161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0052" y="1566240"/>
            <a:ext cx="3820616" cy="2777161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19/06/63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36725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457201"/>
            <a:ext cx="7765321" cy="994172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354" y="1566240"/>
            <a:ext cx="3659399" cy="617934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346" y="2184174"/>
            <a:ext cx="3830406" cy="2159226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1502" y="1566240"/>
            <a:ext cx="3649166" cy="617934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184174"/>
            <a:ext cx="3821518" cy="2159226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19/06/63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98286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19/06/63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56704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19/06/63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9974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457200"/>
            <a:ext cx="2949178" cy="1771650"/>
          </a:xfrm>
        </p:spPr>
        <p:txBody>
          <a:bodyPr anchor="b">
            <a:normAutofit/>
          </a:bodyPr>
          <a:lstStyle>
            <a:lvl1pPr>
              <a:defRPr sz="21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8548" y="457200"/>
            <a:ext cx="4642119" cy="3886200"/>
          </a:xfrm>
        </p:spPr>
        <p:txBody>
          <a:bodyPr anchor="ctr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7921" y="2228850"/>
            <a:ext cx="2949178" cy="2114549"/>
          </a:xfrm>
        </p:spPr>
        <p:txBody>
          <a:bodyPr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19/06/63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863981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457200"/>
            <a:ext cx="4447330" cy="1771650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68603" y="569161"/>
            <a:ext cx="2441517" cy="3662279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2228850"/>
            <a:ext cx="4451213" cy="2114550"/>
          </a:xfrm>
        </p:spPr>
        <p:txBody>
          <a:bodyPr>
            <a:normAutofit/>
          </a:bodyPr>
          <a:lstStyle>
            <a:lvl1pPr marL="0" indent="0" algn="ctr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19/06/63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40328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3217030"/>
            <a:ext cx="7775673" cy="614516"/>
          </a:xfrm>
        </p:spPr>
        <p:txBody>
          <a:bodyPr anchor="b">
            <a:normAutofit/>
          </a:bodyPr>
          <a:lstStyle>
            <a:lvl1pPr>
              <a:defRPr sz="21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355" y="465991"/>
            <a:ext cx="7775673" cy="2534801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3831546"/>
            <a:ext cx="7774499" cy="511854"/>
          </a:xfrm>
        </p:spPr>
        <p:txBody>
          <a:bodyPr>
            <a:normAutofit/>
          </a:bodyPr>
          <a:lstStyle>
            <a:lvl1pPr marL="0" indent="0" algn="ctr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19/06/63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948077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57201"/>
            <a:ext cx="7765322" cy="2568644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3153615"/>
            <a:ext cx="7765321" cy="1194140"/>
          </a:xfrm>
        </p:spPr>
        <p:txBody>
          <a:bodyPr anchor="ctr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19/06/63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402369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457200"/>
            <a:ext cx="6977064" cy="224467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2707524"/>
            <a:ext cx="6564224" cy="320109"/>
          </a:xfrm>
        </p:spPr>
        <p:txBody>
          <a:bodyPr anchor="t">
            <a:normAutofit/>
          </a:bodyPr>
          <a:lstStyle>
            <a:lvl1pPr marL="0" indent="0" algn="r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3153616"/>
            <a:ext cx="7765322" cy="118978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19/06/63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  <p:sp>
        <p:nvSpPr>
          <p:cNvPr id="11" name="TextBox 10"/>
          <p:cNvSpPr txBox="1"/>
          <p:nvPr/>
        </p:nvSpPr>
        <p:spPr>
          <a:xfrm>
            <a:off x="627459" y="551431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93467" y="2229070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298560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1595207"/>
            <a:ext cx="7766495" cy="1883876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3487917"/>
            <a:ext cx="7765322" cy="855483"/>
          </a:xfrm>
        </p:spPr>
        <p:txBody>
          <a:bodyPr anchor="t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19/06/63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158080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5" y="457201"/>
            <a:ext cx="7765322" cy="994172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1566240"/>
            <a:ext cx="2474217" cy="617479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183718"/>
            <a:ext cx="2474217" cy="2159682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3658" y="1566240"/>
            <a:ext cx="2473919" cy="617478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3659" y="2183718"/>
            <a:ext cx="2474866" cy="2159682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1566240"/>
            <a:ext cx="2468408" cy="617478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2260" y="2183718"/>
            <a:ext cx="2468408" cy="2159682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19/06/63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550500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457201"/>
            <a:ext cx="7765322" cy="994172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7" y="3146924"/>
            <a:ext cx="2474216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19015" y="1724240"/>
            <a:ext cx="2205038" cy="1143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7" y="3579121"/>
            <a:ext cx="2474216" cy="764279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26" y="3146924"/>
            <a:ext cx="2474237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1724240"/>
            <a:ext cx="2197894" cy="1143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3579120"/>
            <a:ext cx="2475252" cy="764279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0067" y="3146924"/>
            <a:ext cx="2467425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14603" y="1724240"/>
            <a:ext cx="2199085" cy="1143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973" y="3579121"/>
            <a:ext cx="2470694" cy="764278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19/06/63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123954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19/06/63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870863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57200"/>
            <a:ext cx="1906993" cy="38862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6" y="457200"/>
            <a:ext cx="5744029" cy="3886201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19/06/63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12276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7" y="457200"/>
            <a:ext cx="7765321" cy="9947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1572048"/>
            <a:ext cx="7765322" cy="27713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4412457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6091F9-BF05-4F7D-8F3D-1B0673926B97}" type="datetimeFigureOut">
              <a:rPr lang="th-TH" smtClean="0"/>
              <a:t>19/06/63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6" y="4412457"/>
            <a:ext cx="500464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4412457"/>
            <a:ext cx="56515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8773220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  <p:sldLayoutId id="2147483840" r:id="rId12"/>
    <p:sldLayoutId id="2147483841" r:id="rId13"/>
    <p:sldLayoutId id="2147483842" r:id="rId14"/>
    <p:sldLayoutId id="2147483843" r:id="rId15"/>
    <p:sldLayoutId id="2147483844" r:id="rId16"/>
    <p:sldLayoutId id="2147483845" r:id="rId17"/>
  </p:sldLayoutIdLst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255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20000"/>
        </a:lnSpc>
        <a:spcBef>
          <a:spcPts val="75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1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image" Target="../media/image2.jpeg"/><Relationship Id="rId7" Type="http://schemas.openxmlformats.org/officeDocument/2006/relationships/image" Target="../media/image1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13.wmf"/><Relationship Id="rId5" Type="http://schemas.openxmlformats.org/officeDocument/2006/relationships/image" Target="../media/image10.wmf"/><Relationship Id="rId10" Type="http://schemas.openxmlformats.org/officeDocument/2006/relationships/oleObject" Target="../embeddings/oleObject5.bin"/><Relationship Id="rId4" Type="http://schemas.openxmlformats.org/officeDocument/2006/relationships/oleObject" Target="../embeddings/oleObject2.bin"/><Relationship Id="rId9" Type="http://schemas.openxmlformats.org/officeDocument/2006/relationships/image" Target="../media/image12.w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13" Type="http://schemas.openxmlformats.org/officeDocument/2006/relationships/image" Target="../media/image18.wmf"/><Relationship Id="rId3" Type="http://schemas.openxmlformats.org/officeDocument/2006/relationships/image" Target="../media/image3.jpeg"/><Relationship Id="rId7" Type="http://schemas.openxmlformats.org/officeDocument/2006/relationships/image" Target="../media/image15.wmf"/><Relationship Id="rId12" Type="http://schemas.openxmlformats.org/officeDocument/2006/relationships/oleObject" Target="../embeddings/oleObject10.bin"/><Relationship Id="rId17" Type="http://schemas.openxmlformats.org/officeDocument/2006/relationships/image" Target="../media/image20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2.bin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7.bin"/><Relationship Id="rId11" Type="http://schemas.openxmlformats.org/officeDocument/2006/relationships/image" Target="../media/image17.wmf"/><Relationship Id="rId5" Type="http://schemas.openxmlformats.org/officeDocument/2006/relationships/image" Target="../media/image14.emf"/><Relationship Id="rId15" Type="http://schemas.openxmlformats.org/officeDocument/2006/relationships/image" Target="../media/image19.wmf"/><Relationship Id="rId10" Type="http://schemas.openxmlformats.org/officeDocument/2006/relationships/oleObject" Target="../embeddings/oleObject9.bin"/><Relationship Id="rId4" Type="http://schemas.openxmlformats.org/officeDocument/2006/relationships/oleObject" Target="../embeddings/oleObject6.bin"/><Relationship Id="rId9" Type="http://schemas.openxmlformats.org/officeDocument/2006/relationships/image" Target="../media/image16.wmf"/><Relationship Id="rId14" Type="http://schemas.openxmlformats.org/officeDocument/2006/relationships/oleObject" Target="../embeddings/oleObject11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21.emf"/><Relationship Id="rId4" Type="http://schemas.openxmlformats.org/officeDocument/2006/relationships/oleObject" Target="../embeddings/oleObject13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ผ้าทอ, เนื้อ, มืด, สีเทา, วินเทจ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กล่องข้อความ 2"/>
          <p:cNvSpPr txBox="1"/>
          <p:nvPr/>
        </p:nvSpPr>
        <p:spPr>
          <a:xfrm>
            <a:off x="899592" y="283860"/>
            <a:ext cx="346120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dirty="0">
                <a:cs typeface="LilyUPC" panose="020B0604020202020204" pitchFamily="34" charset="-34"/>
              </a:rPr>
              <a:t>1.3 การทดลองทางฟิสิกส์</a:t>
            </a: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683568" y="987574"/>
            <a:ext cx="7903959" cy="37809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07000"/>
              </a:lnSpc>
              <a:spcAft>
                <a:spcPts val="0"/>
              </a:spcAft>
            </a:pPr>
            <a:r>
              <a:rPr lang="th-TH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       </a:t>
            </a:r>
            <a:r>
              <a:rPr lang="th-TH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ฟิสิกส์ </a:t>
            </a: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(</a:t>
            </a: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Physics) </a:t>
            </a:r>
            <a:r>
              <a:rPr lang="th-TH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เป็นวิทยาศาสตร์แขนงหนึ่ง  ที่ศึกษาธรรมชาติของ</a:t>
            </a:r>
            <a:r>
              <a:rPr lang="th-TH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สิ่งไม่มีชีวิต</a:t>
            </a:r>
            <a:r>
              <a:rPr lang="th-TH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 ได้แก่ </a:t>
            </a:r>
            <a:r>
              <a:rPr lang="th-TH" sz="3200" i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การเปลี่ยนแปลงทางกายภาพ </a:t>
            </a:r>
            <a:r>
              <a:rPr lang="th-TH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และ </a:t>
            </a:r>
            <a:r>
              <a:rPr lang="th-TH" sz="3200" i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ปรากฏการณ์ธรรมชาติต่าง ๆ </a:t>
            </a:r>
            <a:r>
              <a:rPr lang="th-TH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ที่เกิดขึ้นรอบตัวเรา  </a:t>
            </a:r>
            <a:r>
              <a:rPr lang="th-TH" sz="32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การค้นคว้าหาความรู้ทางฟิสิกส์  </a:t>
            </a:r>
            <a:r>
              <a:rPr lang="th-TH" sz="3200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กระทำได้โดยวิธีการสังเกต การทดลองและเก็บรวบรวมข้อมูลมาวิเคราะห์</a:t>
            </a:r>
            <a:r>
              <a:rPr lang="th-TH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 เพื่อสรุปเป็นทฤษฎี หลักการหรือกฎ ความรู้เหล่านี้สามารถนำไป </a:t>
            </a:r>
            <a:r>
              <a:rPr lang="th-TH" sz="3200" dirty="0">
                <a:solidFill>
                  <a:srgbClr val="00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อธิบายปรากฏการณ์ธรรมชาติ </a:t>
            </a:r>
            <a:r>
              <a:rPr lang="th-TH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หรือ </a:t>
            </a:r>
            <a:r>
              <a:rPr lang="th-TH" sz="3200" dirty="0">
                <a:solidFill>
                  <a:srgbClr val="00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ทำนายสิ่งที่อาจจะเกิดขึ้นในอนาคต</a:t>
            </a:r>
            <a:r>
              <a:rPr lang="th-TH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 และความรู้นี้สามารถนำไปใช้เป็นพื้นฐานใน </a:t>
            </a:r>
            <a:r>
              <a:rPr lang="th-TH" sz="3200" dirty="0">
                <a:solidFill>
                  <a:srgbClr val="00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การแสวงหาความรู้ใหม่</a:t>
            </a:r>
            <a:r>
              <a:rPr lang="th-TH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เพิ่มเติมและพัฒนาคุณภาพชีวิตของมนุษย์</a:t>
            </a:r>
            <a:endParaRPr lang="en-US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LilyUPC" panose="020B06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481348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ไม้, เนื้อ, มืด, สีดำ, ผนัง, พื้นหลัง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206" y="0"/>
            <a:ext cx="9163205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สี่เหลี่ยมผืนผ้า 3"/>
          <p:cNvSpPr/>
          <p:nvPr/>
        </p:nvSpPr>
        <p:spPr>
          <a:xfrm>
            <a:off x="929579" y="145435"/>
            <a:ext cx="2778325" cy="64633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>
            <a:spAutoFit/>
          </a:bodyPr>
          <a:lstStyle/>
          <a:p>
            <a:r>
              <a:rPr lang="th-TH" sz="3600" dirty="0">
                <a:latin typeface="Calibri" panose="020F050202020403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การทำงานของนักฟิสิกส์</a:t>
            </a:r>
            <a:endParaRPr lang="th-TH" sz="3600" dirty="0">
              <a:cs typeface="LilyUPC" panose="020B0604020202020204" pitchFamily="34" charset="-34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971600" y="978863"/>
            <a:ext cx="3297698" cy="584775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>
            <a:spAutoFit/>
          </a:bodyPr>
          <a:lstStyle/>
          <a:p>
            <a:r>
              <a:rPr lang="th-TH" sz="32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1. นักฟิสิกส์ที่ทำงานด้านทฤษฎี </a:t>
            </a:r>
            <a:endParaRPr lang="th-TH" sz="32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LilyUPC" panose="020B0604020202020204" pitchFamily="34" charset="-34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4474053" y="978863"/>
            <a:ext cx="4094391" cy="584775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>
            <a:spAutoFit/>
          </a:bodyPr>
          <a:lstStyle/>
          <a:p>
            <a:r>
              <a:rPr lang="th-TH" sz="3200" dirty="0">
                <a:latin typeface="Calibri" panose="020F050202020403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2. นักฟิสิกส์ที่ทำงานทางด้านการทดลอง</a:t>
            </a:r>
            <a:endParaRPr lang="th-TH" sz="3200" dirty="0">
              <a:cs typeface="LilyUPC" panose="020B0604020202020204" pitchFamily="34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569926" y="1707654"/>
            <a:ext cx="8250546" cy="32537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2400" b="1" dirty="0">
                <a:latin typeface="Calibri" panose="020F0502020204030204" pitchFamily="34" charset="0"/>
                <a:ea typeface="Calibri" panose="020F0502020204030204" pitchFamily="34" charset="0"/>
              </a:rPr>
              <a:t>   </a:t>
            </a:r>
            <a:r>
              <a:rPr lang="th-TH" sz="24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นักฟิสิกส์ทฤษฎี</a:t>
            </a:r>
            <a:r>
              <a:rPr lang="th-TH" sz="2400" b="1" dirty="0">
                <a:latin typeface="Calibri" panose="020F0502020204030204" pitchFamily="34" charset="0"/>
                <a:ea typeface="Calibri" panose="020F0502020204030204" pitchFamily="34" charset="0"/>
              </a:rPr>
              <a:t>ทำงานเกี่ยวข้องกับ</a:t>
            </a:r>
            <a:r>
              <a:rPr lang="th-TH" sz="2400" b="1" i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การพัฒนาทฤษฎีใหม่ แก้ไขทฤษฎีเดิม </a:t>
            </a:r>
            <a:r>
              <a:rPr lang="th-TH" sz="2400" b="1" dirty="0">
                <a:latin typeface="Calibri" panose="020F0502020204030204" pitchFamily="34" charset="0"/>
                <a:ea typeface="Calibri" panose="020F0502020204030204" pitchFamily="34" charset="0"/>
              </a:rPr>
              <a:t>หรือ </a:t>
            </a:r>
            <a:r>
              <a:rPr lang="th-TH" sz="2400" b="1" i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อธิบายการทดลองใหม่ๆ</a:t>
            </a:r>
            <a:r>
              <a:rPr lang="th-TH" sz="2400" b="1" dirty="0">
                <a:latin typeface="Calibri" panose="020F0502020204030204" pitchFamily="34" charset="0"/>
                <a:ea typeface="Calibri" panose="020F0502020204030204" pitchFamily="34" charset="0"/>
              </a:rPr>
              <a:t> ในขณะที่ </a:t>
            </a:r>
            <a:r>
              <a:rPr lang="th-TH" sz="24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งานการทดลอง</a:t>
            </a:r>
            <a:r>
              <a:rPr lang="th-TH" sz="2400" b="1" dirty="0">
                <a:latin typeface="Calibri" panose="020F0502020204030204" pitchFamily="34" charset="0"/>
                <a:ea typeface="Calibri" panose="020F0502020204030204" pitchFamily="34" charset="0"/>
              </a:rPr>
              <a:t>นั้นเกี่ยวข้องกับ</a:t>
            </a:r>
            <a:r>
              <a:rPr lang="th-TH" sz="2400" b="1" i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การทดสอบทฤษฎี</a:t>
            </a:r>
            <a:r>
              <a:rPr lang="th-TH" sz="2400" b="1" dirty="0">
                <a:latin typeface="Calibri" panose="020F0502020204030204" pitchFamily="34" charset="0"/>
                <a:ea typeface="Calibri" panose="020F0502020204030204" pitchFamily="34" charset="0"/>
              </a:rPr>
              <a:t>ที่นักฟิสิกส์ทฤษฎีสร้างขึ้น </a:t>
            </a:r>
            <a:r>
              <a:rPr lang="th-TH" sz="2400" b="1" i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การตรวจทดสอบการทดลอง</a:t>
            </a:r>
            <a:r>
              <a:rPr lang="th-TH" sz="2400" b="1" dirty="0">
                <a:latin typeface="Calibri" panose="020F0502020204030204" pitchFamily="34" charset="0"/>
                <a:ea typeface="Calibri" panose="020F0502020204030204" pitchFamily="34" charset="0"/>
              </a:rPr>
              <a:t>ที่เคยมีผู้ทดลองไว้ หรือแม้แต่ </a:t>
            </a:r>
            <a:r>
              <a:rPr lang="th-TH" sz="2400" b="1" i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การพัฒนาการทดลอง</a:t>
            </a:r>
            <a:r>
              <a:rPr lang="th-TH" sz="2400" b="1" dirty="0">
                <a:latin typeface="Calibri" panose="020F0502020204030204" pitchFamily="34" charset="0"/>
                <a:ea typeface="Calibri" panose="020F0502020204030204" pitchFamily="34" charset="0"/>
              </a:rPr>
              <a:t>เพื่อหาสภาพทางกายภาพใหม่ๆทั้งนี้ขอบเขตของวิชาฟิสิกส์ภาคปฏิบัติ ขึ้นอยู่กับขีดจำกัดของการสังเกต และ</a:t>
            </a:r>
            <a:r>
              <a:rPr lang="th-TH" sz="2400" b="1" i="1" dirty="0">
                <a:solidFill>
                  <a:srgbClr val="00FF99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ประสิทธิภาพของเครื่องมือวัด </a:t>
            </a:r>
            <a:r>
              <a:rPr lang="th-TH" sz="2400" b="1" dirty="0">
                <a:latin typeface="Calibri" panose="020F0502020204030204" pitchFamily="34" charset="0"/>
                <a:ea typeface="Calibri" panose="020F0502020204030204" pitchFamily="34" charset="0"/>
              </a:rPr>
              <a:t>ถ้าเทคโนโลยีของเครื่องมือวัดพัฒนามากขึ้น ข้อมูลที่ได้จะมีความละเอียดและถูกต้องมากขึ้น ทำให้ขอบเขตของวิชาฟิสิกส์ยิ่งขยายออกไป </a:t>
            </a:r>
            <a:r>
              <a:rPr lang="th-TH" sz="2400" b="1" i="1" dirty="0">
                <a:solidFill>
                  <a:srgbClr val="00FF99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ข้อมูลที่ได้ใหม่ อาจไม่สอดคล้องกับสิ่งที่ทฤษฎีและกฎที่มีอยู่เดิมทำนายไว้ ทำให้ต้องสร้างทฤษฏีใหม่ขึ้นมาเพื่อทำให้ความสามารถในการทำนายมีมากขึ้น</a:t>
            </a:r>
            <a:endParaRPr lang="en-US" sz="1800" b="1" i="1" dirty="0">
              <a:solidFill>
                <a:srgbClr val="00FF99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770437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ผ้าทอ, เนื้อ, มืด, สีเทา, วินเทจ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สี่เหลี่ยมผืนผ้า 1"/>
          <p:cNvSpPr/>
          <p:nvPr/>
        </p:nvSpPr>
        <p:spPr>
          <a:xfrm>
            <a:off x="970498" y="2355726"/>
            <a:ext cx="7777966" cy="1870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h-TH" sz="3600" dirty="0">
                <a:solidFill>
                  <a:srgbClr val="00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1) วิธีการทางวิทยาศาสตร์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(Scientific method)</a:t>
            </a: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   </a:t>
            </a:r>
            <a:br>
              <a:rPr lang="th-TH" sz="3600" dirty="0">
                <a:latin typeface="Calibri" panose="020F0502020204030204" pitchFamily="34" charset="0"/>
                <a:ea typeface="Calibri" panose="020F0502020204030204" pitchFamily="34" charset="0"/>
                <a:cs typeface="LilyUPC" panose="020B0604020202020204" pitchFamily="34" charset="-34"/>
              </a:rPr>
            </a:br>
            <a:r>
              <a:rPr lang="th-TH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2) ทักษะกระบวนการทางวิทยาศาสตร์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(Science Process Skills)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br>
              <a:rPr lang="th-TH" sz="3600" dirty="0">
                <a:latin typeface="Calibri" panose="020F0502020204030204" pitchFamily="34" charset="0"/>
                <a:ea typeface="Calibri" panose="020F0502020204030204" pitchFamily="34" charset="0"/>
                <a:cs typeface="LilyUPC" panose="020B0604020202020204" pitchFamily="34" charset="-34"/>
              </a:rPr>
            </a:br>
            <a:r>
              <a:rPr lang="th-TH" sz="36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3)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 </a:t>
            </a:r>
            <a:r>
              <a:rPr lang="th-TH" sz="36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จิตวิทยาศาสตร์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(Science Attitude) </a:t>
            </a: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LilyUPC" panose="020B0604020202020204" pitchFamily="34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971600" y="269235"/>
            <a:ext cx="612379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600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กระบวนการทางวิทยาศาสตร์</a:t>
            </a:r>
            <a:r>
              <a:rPr lang="en-US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(Scientific  Process)</a:t>
            </a:r>
          </a:p>
          <a:p>
            <a:r>
              <a:rPr lang="en-US" sz="3600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  </a:t>
            </a:r>
            <a:endParaRPr lang="th-TH" sz="3600" dirty="0">
              <a:solidFill>
                <a:srgbClr val="FFFF00"/>
              </a:solidFill>
              <a:cs typeface="LilyUPC" panose="020B0604020202020204" pitchFamily="34" charset="-34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878473" y="983379"/>
            <a:ext cx="72219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dirty="0"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   คือ</a:t>
            </a:r>
            <a:r>
              <a:rPr lang="en-US" dirty="0"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  </a:t>
            </a:r>
            <a:r>
              <a:rPr lang="th-TH" sz="3600" i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วิธีการและขั้นตอน </a:t>
            </a:r>
            <a:r>
              <a:rPr lang="th-TH" sz="3600" dirty="0"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ที่ใช้ดำเนินการค้นคว้าหาความรู้ทางด้านวิทยาศาสตร์</a:t>
            </a:r>
            <a:r>
              <a:rPr lang="th-TH" dirty="0"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 </a:t>
            </a:r>
            <a:r>
              <a:rPr lang="th-TH" sz="3600" dirty="0"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กระบวนการทางวิทยาศาสตร์แบ่งออกเป็น </a:t>
            </a:r>
            <a:r>
              <a:rPr lang="th-TH" sz="3600" i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3 ส่วน</a:t>
            </a:r>
            <a:r>
              <a:rPr lang="th-TH" sz="3600" dirty="0"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คือ</a:t>
            </a:r>
            <a:r>
              <a:rPr lang="en-US" dirty="0"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 </a:t>
            </a:r>
            <a:endParaRPr lang="th-TH" sz="3600" dirty="0">
              <a:solidFill>
                <a:schemeClr val="accent5">
                  <a:lumMod val="20000"/>
                  <a:lumOff val="80000"/>
                </a:schemeClr>
              </a:solidFill>
              <a:cs typeface="LilyUPC" panose="020B06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162152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ไม้, เนื้อ, มืด, สีดำ, ผนัง, พื้นหลัง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206" y="0"/>
            <a:ext cx="9163205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สี่เหลี่ยมผืนผ้า 2"/>
          <p:cNvSpPr/>
          <p:nvPr/>
        </p:nvSpPr>
        <p:spPr>
          <a:xfrm>
            <a:off x="628022" y="921483"/>
            <a:ext cx="8120442" cy="1146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3200" dirty="0">
                <a:latin typeface="Calibri" panose="020F050202020403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    วิธีการทางวิทยาศาสตร์</a:t>
            </a:r>
            <a:r>
              <a:rPr lang="en-US" sz="3200" dirty="0">
                <a:latin typeface="Browallia New" panose="020B06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  </a:t>
            </a:r>
            <a:r>
              <a:rPr lang="th-TH" sz="3200" dirty="0">
                <a:latin typeface="Browallia New" panose="020B06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เป็น</a:t>
            </a:r>
            <a:r>
              <a:rPr lang="th-TH" sz="3200" i="1" dirty="0">
                <a:solidFill>
                  <a:srgbClr val="FFC000"/>
                </a:solidFill>
                <a:latin typeface="Browallia New" panose="020B06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ขั้นตอนการทำงานอย่างเป็นระบบ </a:t>
            </a:r>
            <a:r>
              <a:rPr lang="th-TH" sz="3200" dirty="0">
                <a:latin typeface="Browallia New" panose="020B06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ที่นักวิทยาศาสตร์ใช้ในการแสวงหาความรู้ทางวิทยาศาสตร์</a:t>
            </a:r>
            <a:r>
              <a:rPr lang="en-US" sz="3200" dirty="0">
                <a:latin typeface="Browallia New" panose="020B06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 </a:t>
            </a:r>
            <a:r>
              <a:rPr lang="th-TH" sz="3200" dirty="0">
                <a:latin typeface="Browallia New" panose="020B06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ประกอบด้วยขั้นตอนต่างๆ </a:t>
            </a:r>
            <a:r>
              <a:rPr lang="th-TH" sz="3200" dirty="0">
                <a:solidFill>
                  <a:srgbClr val="FFC000"/>
                </a:solidFill>
                <a:latin typeface="Browallia New" panose="020B06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5 ขั้น </a:t>
            </a:r>
            <a:r>
              <a:rPr lang="th-TH" sz="3200" dirty="0">
                <a:latin typeface="Browallia New" panose="020B06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ดังนี้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LilyUPC" panose="020B0604020202020204" pitchFamily="34" charset="-34"/>
            </a:endParaRP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628022" y="187629"/>
            <a:ext cx="6104218" cy="685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3600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1. วิธีการทางวิทยาศาสตร์</a:t>
            </a:r>
            <a:r>
              <a:rPr lang="en-US" sz="3600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 </a:t>
            </a:r>
            <a:r>
              <a:rPr lang="en-US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(Scientific  Method)</a:t>
            </a: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849287" y="2261670"/>
            <a:ext cx="7891424" cy="1268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3600" dirty="0">
                <a:solidFill>
                  <a:schemeClr val="tx2">
                    <a:lumMod val="90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(1) </a:t>
            </a:r>
            <a:r>
              <a:rPr lang="th-TH" sz="3600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ขั้นสังเกต/ระบุปัญหา</a:t>
            </a:r>
            <a:r>
              <a:rPr lang="en-US" sz="3600" dirty="0">
                <a:solidFill>
                  <a:schemeClr val="tx2">
                    <a:lumMod val="90000"/>
                  </a:schemeClr>
                </a:solidFill>
                <a:latin typeface="Browallia New" panose="020B06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 </a:t>
            </a:r>
            <a:r>
              <a:rPr lang="th-TH" sz="3600" dirty="0">
                <a:cs typeface="LilyUPC" panose="020B0604020202020204" pitchFamily="34" charset="-34"/>
              </a:rPr>
              <a:t>คือการสังเกตสิ่งต่างๆหรืปรากฏการณ์ ต่างๆ และ พยายามตั้งคำถามว่า </a:t>
            </a:r>
            <a:r>
              <a:rPr lang="th-TH" sz="3600" dirty="0">
                <a:solidFill>
                  <a:srgbClr val="00FF99"/>
                </a:solidFill>
                <a:cs typeface="LilyUPC" panose="020B0604020202020204" pitchFamily="34" charset="-34"/>
              </a:rPr>
              <a:t>“ทำไม” </a:t>
            </a:r>
            <a:r>
              <a:rPr lang="th-TH" sz="3600" dirty="0">
                <a:solidFill>
                  <a:srgbClr val="FFFF00"/>
                </a:solidFill>
                <a:cs typeface="LilyUPC" panose="020B0604020202020204" pitchFamily="34" charset="-34"/>
              </a:rPr>
              <a:t>“อย่างไร” </a:t>
            </a:r>
            <a:r>
              <a:rPr lang="th-TH" sz="3600" dirty="0">
                <a:cs typeface="LilyUPC" panose="020B0604020202020204" pitchFamily="34" charset="-34"/>
              </a:rPr>
              <a:t>“เมื่อใด” </a:t>
            </a:r>
            <a:r>
              <a:rPr lang="th-TH" sz="3600" dirty="0">
                <a:solidFill>
                  <a:srgbClr val="D4FCD9"/>
                </a:solidFill>
                <a:cs typeface="LilyUPC" panose="020B0604020202020204" pitchFamily="34" charset="-34"/>
              </a:rPr>
              <a:t>“เพราะเหตุใด”</a:t>
            </a:r>
            <a:endParaRPr lang="en-US" sz="3600" dirty="0">
              <a:solidFill>
                <a:srgbClr val="D4FCD9"/>
              </a:solidFill>
              <a:latin typeface="Calibri" panose="020F0502020204030204" pitchFamily="34" charset="0"/>
              <a:ea typeface="Calibri" panose="020F0502020204030204" pitchFamily="34" charset="0"/>
              <a:cs typeface="LilyUPC" panose="020B0604020202020204" pitchFamily="34" charset="-34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963081" y="3651870"/>
            <a:ext cx="778538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dirty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   เช่น </a:t>
            </a:r>
            <a:r>
              <a:rPr lang="th-TH" sz="360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ทำไมเหล็กจึงจมน้ำ  </a:t>
            </a:r>
            <a:r>
              <a:rPr lang="th-TH" sz="3600" dirty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รุ้งกินน้ำเกิดได้อย่างไร </a:t>
            </a:r>
            <a:r>
              <a:rPr lang="th-TH" sz="3600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ทำไมแม่เหล็กจึงดูดโลหะบางชนิด และบางชนิดก็ไม่ดูด  </a:t>
            </a:r>
          </a:p>
        </p:txBody>
      </p:sp>
    </p:spTree>
    <p:extLst>
      <p:ext uri="{BB962C8B-B14F-4D97-AF65-F5344CB8AC3E}">
        <p14:creationId xmlns:p14="http://schemas.microsoft.com/office/powerpoint/2010/main" val="2630719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ฉากหลัง, พื้นหลัง, เนื้อ, การออกแบบ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12" y="0"/>
            <a:ext cx="9125787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สี่เหลี่ยมผืนผ้า 2"/>
          <p:cNvSpPr/>
          <p:nvPr/>
        </p:nvSpPr>
        <p:spPr>
          <a:xfrm>
            <a:off x="692672" y="627534"/>
            <a:ext cx="8127799" cy="36490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3600" dirty="0">
                <a:solidFill>
                  <a:schemeClr val="accent1">
                    <a:lumMod val="40000"/>
                    <a:lumOff val="60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(2) </a:t>
            </a:r>
            <a:r>
              <a:rPr lang="th-TH" sz="3600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ขั้นตั้งสมมติฐาน</a:t>
            </a:r>
            <a:r>
              <a:rPr lang="en-US" sz="3600" dirty="0">
                <a:solidFill>
                  <a:schemeClr val="accent1">
                    <a:lumMod val="40000"/>
                    <a:lumOff val="60000"/>
                  </a:schemeClr>
                </a:solidFill>
                <a:latin typeface="Browallia New" panose="020B06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 </a:t>
            </a:r>
            <a:r>
              <a:rPr lang="th-TH" sz="3600" dirty="0">
                <a:solidFill>
                  <a:schemeClr val="accent1">
                    <a:lumMod val="40000"/>
                    <a:lumOff val="60000"/>
                  </a:schemeClr>
                </a:solidFill>
                <a:latin typeface="Browallia New" panose="020B06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คือการคิดหาคำตอบที่คาดหวังว่าควรจะเป็นหรือเป็นการคาดคะเนคำตอบไว้ล่วงหน้า ก่อนที่จะได้รับการพิสูจน์ </a:t>
            </a:r>
            <a:r>
              <a:rPr lang="th-TH" sz="3600" i="1" dirty="0">
                <a:solidFill>
                  <a:srgbClr val="FFC000"/>
                </a:solidFill>
                <a:latin typeface="Browallia New" panose="020B06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การ</a:t>
            </a:r>
            <a:r>
              <a:rPr lang="th-TH" sz="3600" i="1" dirty="0">
                <a:solidFill>
                  <a:srgbClr val="FFC000"/>
                </a:solidFill>
                <a:cs typeface="LilyUPC" panose="020B0604020202020204" pitchFamily="34" charset="-34"/>
              </a:rPr>
              <a:t>ตั้งสมมติฐานอาจนำความรู้เดิม </a:t>
            </a:r>
            <a:r>
              <a:rPr lang="th-TH" sz="3600" dirty="0">
                <a:cs typeface="LilyUPC" panose="020B0604020202020204" pitchFamily="34" charset="-34"/>
              </a:rPr>
              <a:t>จาก</a:t>
            </a:r>
            <a:r>
              <a:rPr lang="th-TH" sz="3600" dirty="0">
                <a:solidFill>
                  <a:srgbClr val="00FF99"/>
                </a:solidFill>
                <a:cs typeface="LilyUPC" panose="020B0604020202020204" pitchFamily="34" charset="-34"/>
              </a:rPr>
              <a:t>ทฤษฎี</a:t>
            </a:r>
            <a:r>
              <a:rPr lang="th-TH" sz="3600" dirty="0">
                <a:cs typeface="LilyUPC" panose="020B0604020202020204" pitchFamily="34" charset="-34"/>
              </a:rPr>
              <a:t>หรือ</a:t>
            </a:r>
            <a:r>
              <a:rPr lang="th-TH" sz="3600" dirty="0">
                <a:solidFill>
                  <a:srgbClr val="00FF99"/>
                </a:solidFill>
                <a:cs typeface="LilyUPC" panose="020B0604020202020204" pitchFamily="34" charset="-34"/>
              </a:rPr>
              <a:t>การทดลอง </a:t>
            </a:r>
            <a:r>
              <a:rPr lang="th-TH" sz="3600" dirty="0">
                <a:solidFill>
                  <a:schemeClr val="accent5">
                    <a:lumMod val="20000"/>
                    <a:lumOff val="80000"/>
                  </a:schemeClr>
                </a:solidFill>
                <a:cs typeface="LilyUPC" panose="020B0604020202020204" pitchFamily="34" charset="-34"/>
              </a:rPr>
              <a:t>ที่ใช้อธิบายปรากฏการณ์อื่นๆที่ใกล้เคียงกับปัญหาของเรานั่นเอง นอกจากนี้ การตั้งสมมติฐาน อาจได้จาก</a:t>
            </a:r>
            <a:r>
              <a:rPr lang="th-TH" sz="3600" dirty="0">
                <a:solidFill>
                  <a:srgbClr val="00FF99"/>
                </a:solidFill>
                <a:cs typeface="LilyUPC" panose="020B0604020202020204" pitchFamily="34" charset="-34"/>
              </a:rPr>
              <a:t>ประสบการณ์</a:t>
            </a:r>
            <a:r>
              <a:rPr lang="th-TH" sz="3600" dirty="0">
                <a:solidFill>
                  <a:schemeClr val="accent5">
                    <a:lumMod val="20000"/>
                    <a:lumOff val="80000"/>
                  </a:schemeClr>
                </a:solidFill>
                <a:cs typeface="LilyUPC" panose="020B0604020202020204" pitchFamily="34" charset="-34"/>
              </a:rPr>
              <a:t>หรือการใช้</a:t>
            </a:r>
            <a:r>
              <a:rPr lang="th-TH" sz="3600" dirty="0">
                <a:solidFill>
                  <a:srgbClr val="00FF99"/>
                </a:solidFill>
                <a:cs typeface="LilyUPC" panose="020B0604020202020204" pitchFamily="34" charset="-34"/>
              </a:rPr>
              <a:t>ความคิด</a:t>
            </a:r>
            <a:r>
              <a:rPr lang="th-TH" sz="3600" dirty="0">
                <a:solidFill>
                  <a:schemeClr val="accent5">
                    <a:lumMod val="20000"/>
                    <a:lumOff val="80000"/>
                  </a:schemeClr>
                </a:solidFill>
                <a:cs typeface="LilyUPC" panose="020B0604020202020204" pitchFamily="34" charset="-34"/>
              </a:rPr>
              <a:t> ค้นหา</a:t>
            </a:r>
            <a:r>
              <a:rPr lang="th-TH" sz="3600" dirty="0">
                <a:solidFill>
                  <a:srgbClr val="00FF99"/>
                </a:solidFill>
                <a:cs typeface="LilyUPC" panose="020B0604020202020204" pitchFamily="34" charset="-34"/>
              </a:rPr>
              <a:t>เหตุผลส่วนตัว </a:t>
            </a:r>
            <a:r>
              <a:rPr lang="th-TH" sz="3600" dirty="0">
                <a:solidFill>
                  <a:schemeClr val="accent5">
                    <a:lumMod val="20000"/>
                    <a:lumOff val="80000"/>
                  </a:schemeClr>
                </a:solidFill>
                <a:cs typeface="LilyUPC" panose="020B0604020202020204" pitchFamily="34" charset="-34"/>
              </a:rPr>
              <a:t>ของผู้ตั้งสมมติฐานเองก็ได้</a:t>
            </a:r>
            <a:endParaRPr lang="en-US" sz="3600" dirty="0">
              <a:solidFill>
                <a:schemeClr val="accent5">
                  <a:lumMod val="20000"/>
                  <a:lumOff val="8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LilyUPC" panose="020B06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4866924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ไม้, เนื้อ, มืด, สีดำ, ผนัง, พื้นหลัง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206" y="0"/>
            <a:ext cx="9163205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สี่เหลี่ยมผืนผ้า 2"/>
          <p:cNvSpPr/>
          <p:nvPr/>
        </p:nvSpPr>
        <p:spPr>
          <a:xfrm>
            <a:off x="611560" y="195486"/>
            <a:ext cx="8232119" cy="1870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3600" dirty="0">
                <a:solidFill>
                  <a:schemeClr val="accent5">
                    <a:lumMod val="40000"/>
                    <a:lumOff val="60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(3) </a:t>
            </a:r>
            <a:r>
              <a:rPr lang="th-TH" sz="3600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ขั้น</a:t>
            </a:r>
            <a:r>
              <a:rPr lang="th-TH" sz="3600" dirty="0">
                <a:solidFill>
                  <a:srgbClr val="FFFF00"/>
                </a:solidFill>
                <a:cs typeface="LilyUPC" panose="020B0604020202020204" pitchFamily="34" charset="-34"/>
              </a:rPr>
              <a:t>การพิสูจน์สมมติฐาน การทดสอบสมมติฐาน </a:t>
            </a:r>
            <a:r>
              <a:rPr lang="th-TH" sz="3600" dirty="0">
                <a:solidFill>
                  <a:schemeClr val="accent5">
                    <a:lumMod val="40000"/>
                    <a:lumOff val="60000"/>
                  </a:schemeClr>
                </a:solidFill>
                <a:latin typeface="Browallia New" panose="020B06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คือกระบวนการ </a:t>
            </a:r>
            <a:r>
              <a:rPr lang="th-TH" sz="3600" i="1" dirty="0">
                <a:solidFill>
                  <a:srgbClr val="FFC000"/>
                </a:solidFill>
                <a:latin typeface="Browallia New" panose="020B06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วิธีการ รวบรวมข้อมูล</a:t>
            </a:r>
            <a:r>
              <a:rPr lang="en-US" sz="3600" dirty="0">
                <a:solidFill>
                  <a:schemeClr val="accent5">
                    <a:lumMod val="40000"/>
                    <a:lumOff val="60000"/>
                  </a:schemeClr>
                </a:solidFill>
                <a:latin typeface="Browallia New" panose="020B06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 </a:t>
            </a:r>
            <a:r>
              <a:rPr lang="th-TH" sz="3600" dirty="0">
                <a:solidFill>
                  <a:schemeClr val="accent5">
                    <a:lumMod val="40000"/>
                    <a:lumOff val="60000"/>
                  </a:schemeClr>
                </a:solidFill>
                <a:latin typeface="Browallia New" panose="020B06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เพื่อ </a:t>
            </a:r>
            <a:r>
              <a:rPr lang="th-TH" sz="3600" i="1" dirty="0">
                <a:solidFill>
                  <a:srgbClr val="00FF99"/>
                </a:solidFill>
                <a:latin typeface="Browallia New" panose="020B06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ตรวจสอบสมมติฐานที่ตั้งไว้ </a:t>
            </a:r>
            <a:r>
              <a:rPr lang="th-TH" sz="3600" dirty="0">
                <a:solidFill>
                  <a:schemeClr val="accent5">
                    <a:lumMod val="40000"/>
                    <a:lumOff val="60000"/>
                  </a:schemeClr>
                </a:solidFill>
                <a:latin typeface="Browallia New" panose="020B06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โดยมีหลักฐาน ยืนยันชัดเจน</a:t>
            </a:r>
          </a:p>
          <a:p>
            <a:pPr>
              <a:lnSpc>
                <a:spcPct val="107000"/>
              </a:lnSpc>
            </a:pPr>
            <a:r>
              <a:rPr lang="th-TH" sz="3600" dirty="0">
                <a:cs typeface="LilyUPC" panose="020B0604020202020204" pitchFamily="34" charset="-34"/>
              </a:rPr>
              <a:t>ทำได้ 2 วิธีคือ</a:t>
            </a: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789179" y="2092662"/>
            <a:ext cx="800729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dirty="0">
                <a:solidFill>
                  <a:srgbClr val="FFFF00"/>
                </a:solidFill>
                <a:cs typeface="LilyUPC" panose="020B0604020202020204" pitchFamily="34" charset="-34"/>
              </a:rPr>
              <a:t>ก) การสังเกต </a:t>
            </a:r>
            <a:r>
              <a:rPr lang="en-US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LilyUPC" panose="020B0604020202020204" pitchFamily="34" charset="-34"/>
              </a:rPr>
              <a:t>(Observation)</a:t>
            </a:r>
            <a:r>
              <a:rPr lang="th-TH" sz="3200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LilyUPC" panose="020B0604020202020204" pitchFamily="34" charset="-34"/>
              </a:rPr>
              <a:t>คือการ</a:t>
            </a:r>
            <a:r>
              <a:rPr lang="th-TH" sz="3200" dirty="0">
                <a:solidFill>
                  <a:schemeClr val="tx2">
                    <a:lumMod val="90000"/>
                  </a:schemeClr>
                </a:solidFill>
                <a:cs typeface="LilyUPC" panose="020B0604020202020204" pitchFamily="34" charset="-34"/>
              </a:rPr>
              <a:t>ใช้ประสาทสัมผัสทั้งห้า ในการเก็บข้อมูลบางครั้งก็ใช้เครื่องมือช่วย เช่น ใช้กล้องจุลทรรศน์ ในการศึกษา</a:t>
            </a:r>
            <a:r>
              <a:rPr lang="th-TH" sz="3200" dirty="0" err="1">
                <a:solidFill>
                  <a:schemeClr val="tx2">
                    <a:lumMod val="90000"/>
                  </a:schemeClr>
                </a:solidFill>
                <a:cs typeface="LilyUPC" panose="020B0604020202020204" pitchFamily="34" charset="-34"/>
              </a:rPr>
              <a:t>ไวรัส</a:t>
            </a:r>
            <a:r>
              <a:rPr lang="th-TH" sz="3200" dirty="0">
                <a:solidFill>
                  <a:schemeClr val="tx2">
                    <a:lumMod val="90000"/>
                  </a:schemeClr>
                </a:solidFill>
                <a:cs typeface="LilyUPC" panose="020B0604020202020204" pitchFamily="34" charset="-34"/>
              </a:rPr>
              <a:t>และ จุลินท</a:t>
            </a:r>
            <a:r>
              <a:rPr lang="th-TH" sz="3200" dirty="0" err="1">
                <a:solidFill>
                  <a:schemeClr val="tx2">
                    <a:lumMod val="90000"/>
                  </a:schemeClr>
                </a:solidFill>
                <a:cs typeface="LilyUPC" panose="020B0604020202020204" pitchFamily="34" charset="-34"/>
              </a:rPr>
              <a:t>รีย์</a:t>
            </a:r>
            <a:r>
              <a:rPr lang="th-TH" sz="3200" dirty="0">
                <a:solidFill>
                  <a:schemeClr val="tx2">
                    <a:lumMod val="90000"/>
                  </a:schemeClr>
                </a:solidFill>
                <a:cs typeface="LilyUPC" panose="020B0604020202020204" pitchFamily="34" charset="-34"/>
              </a:rPr>
              <a:t> </a:t>
            </a:r>
          </a:p>
          <a:p>
            <a:r>
              <a:rPr lang="th-TH" sz="3200" dirty="0">
                <a:solidFill>
                  <a:schemeClr val="tx2">
                    <a:lumMod val="90000"/>
                  </a:schemeClr>
                </a:solidFill>
                <a:cs typeface="LilyUPC" panose="020B0604020202020204" pitchFamily="34" charset="-34"/>
              </a:rPr>
              <a:t>ใช้กล้องโทรทรรศน์ ช่วยในการศึกษาเทหวัตถุท้องฟ้า ใช้เทอร์โมมิเตอร์วัดอุณหภูมิ</a:t>
            </a: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868390" y="3667429"/>
            <a:ext cx="759204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dirty="0">
                <a:solidFill>
                  <a:srgbClr val="FFFF00"/>
                </a:solidFill>
                <a:cs typeface="LilyUPC" panose="020B0604020202020204" pitchFamily="34" charset="-34"/>
              </a:rPr>
              <a:t>ข) การทดลอง</a:t>
            </a:r>
            <a:r>
              <a:rPr lang="en-US" sz="3200" dirty="0">
                <a:solidFill>
                  <a:srgbClr val="FFFF00"/>
                </a:solidFill>
                <a:cs typeface="LilyUPC" panose="020B0604020202020204" pitchFamily="34" charset="-34"/>
              </a:rPr>
              <a:t> </a:t>
            </a:r>
            <a:r>
              <a:rPr lang="en-US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LilyUPC" panose="020B0604020202020204" pitchFamily="34" charset="-34"/>
              </a:rPr>
              <a:t>(E</a:t>
            </a:r>
            <a:r>
              <a:rPr lang="en-US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xperiment) </a:t>
            </a:r>
            <a:r>
              <a:rPr lang="th-TH" sz="3200" dirty="0">
                <a:solidFill>
                  <a:schemeClr val="accent6">
                    <a:lumMod val="20000"/>
                    <a:lumOff val="80000"/>
                  </a:schemeClr>
                </a:solidFill>
                <a:cs typeface="LilyUPC" panose="020B0604020202020204" pitchFamily="34" charset="-34"/>
              </a:rPr>
              <a:t>มีความสำคัญต่อการทดสอบสมมติฐานทางวิทยาศาสตร์มาก เพราะบางครั้งไม่สามารถใช้การสังเกตในธรรมชาติได้ </a:t>
            </a:r>
          </a:p>
        </p:txBody>
      </p:sp>
    </p:spTree>
    <p:extLst>
      <p:ext uri="{BB962C8B-B14F-4D97-AF65-F5344CB8AC3E}">
        <p14:creationId xmlns:p14="http://schemas.microsoft.com/office/powerpoint/2010/main" val="1484604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ไม้, เนื้อ, มืด, สีดำ, ผนัง, พื้นหลัง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206" y="0"/>
            <a:ext cx="9163205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สี่เหลี่ยมผืนผ้า 2"/>
          <p:cNvSpPr/>
          <p:nvPr/>
        </p:nvSpPr>
        <p:spPr>
          <a:xfrm>
            <a:off x="670368" y="2787774"/>
            <a:ext cx="8064896" cy="1870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3600" dirty="0">
                <a:latin typeface="Calibri" panose="020F050202020403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(5) </a:t>
            </a:r>
            <a:r>
              <a:rPr lang="th-TH" sz="3600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ขั้นสรุปผล</a:t>
            </a:r>
            <a:r>
              <a:rPr lang="en-US" sz="3600" dirty="0">
                <a:solidFill>
                  <a:srgbClr val="FFFF00"/>
                </a:solidFill>
                <a:latin typeface="Browallia New" panose="020B06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 </a:t>
            </a:r>
            <a:r>
              <a:rPr lang="en-US" sz="3600" dirty="0">
                <a:latin typeface="Browallia New" panose="020B06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 </a:t>
            </a:r>
            <a:r>
              <a:rPr lang="th-TH" sz="3600" dirty="0">
                <a:latin typeface="Browallia New" panose="020B06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คือนำผล</a:t>
            </a:r>
            <a:r>
              <a:rPr lang="th-TH" sz="3600" dirty="0">
                <a:cs typeface="LilyUPC" panose="020B0604020202020204" pitchFamily="34" charset="-34"/>
              </a:rPr>
              <a:t>จากการสังเกต หรือผลการทดลองที่ได้จากการ</a:t>
            </a:r>
            <a:r>
              <a:rPr lang="th-TH" sz="3600" i="1" dirty="0">
                <a:solidFill>
                  <a:srgbClr val="00FF99"/>
                </a:solidFill>
                <a:cs typeface="LilyUPC" panose="020B0604020202020204" pitchFamily="34" charset="-34"/>
              </a:rPr>
              <a:t>ทำซ้ำหลาย ๆ ครั้ง</a:t>
            </a:r>
            <a:r>
              <a:rPr lang="th-TH" sz="3600" dirty="0">
                <a:cs typeface="LilyUPC" panose="020B0604020202020204" pitchFamily="34" charset="-34"/>
              </a:rPr>
              <a:t>จนเป็นที่น่าเชื่อถือ และผ่าน</a:t>
            </a:r>
            <a:r>
              <a:rPr lang="th-TH" sz="3600" i="1" dirty="0">
                <a:solidFill>
                  <a:srgbClr val="00FF99"/>
                </a:solidFill>
                <a:cs typeface="LilyUPC" panose="020B0604020202020204" pitchFamily="34" charset="-34"/>
              </a:rPr>
              <a:t>การวิเคราะห์ข้อมูลโดยละเอียด</a:t>
            </a:r>
            <a:r>
              <a:rPr lang="th-TH" sz="3600" dirty="0">
                <a:cs typeface="LilyUPC" panose="020B0604020202020204" pitchFamily="34" charset="-34"/>
              </a:rPr>
              <a:t>แล้วนำมา </a:t>
            </a:r>
            <a:r>
              <a:rPr lang="th-TH" sz="3600" dirty="0">
                <a:solidFill>
                  <a:srgbClr val="FFC000"/>
                </a:solidFill>
                <a:cs typeface="LilyUPC" panose="020B0604020202020204" pitchFamily="34" charset="-34"/>
              </a:rPr>
              <a:t>ตอบสมมติฐาน </a:t>
            </a:r>
            <a:r>
              <a:rPr lang="th-TH" sz="3600" dirty="0">
                <a:cs typeface="LilyUPC" panose="020B0604020202020204" pitchFamily="34" charset="-34"/>
              </a:rPr>
              <a:t>แล้วสรุป ตั้งเป็น </a:t>
            </a:r>
            <a:r>
              <a:rPr lang="th-TH" sz="3600" i="1" dirty="0">
                <a:solidFill>
                  <a:srgbClr val="FFC000"/>
                </a:solidFill>
                <a:cs typeface="LilyUPC" panose="020B0604020202020204" pitchFamily="34" charset="-34"/>
              </a:rPr>
              <a:t>กฎ หลักการ </a:t>
            </a:r>
            <a:r>
              <a:rPr lang="th-TH" sz="3600" dirty="0">
                <a:cs typeface="LilyUPC" panose="020B0604020202020204" pitchFamily="34" charset="-34"/>
              </a:rPr>
              <a:t>หรือ</a:t>
            </a:r>
            <a:r>
              <a:rPr lang="th-TH" sz="3600" i="1" dirty="0">
                <a:solidFill>
                  <a:srgbClr val="FFC000"/>
                </a:solidFill>
                <a:cs typeface="LilyUPC" panose="020B0604020202020204" pitchFamily="34" charset="-34"/>
              </a:rPr>
              <a:t>ทฤษฎี</a:t>
            </a:r>
            <a:r>
              <a:rPr lang="th-TH" sz="3600" dirty="0">
                <a:cs typeface="LilyUPC" panose="020B0604020202020204" pitchFamily="34" charset="-34"/>
              </a:rPr>
              <a:t> ต่อไป</a:t>
            </a:r>
            <a:endParaRPr lang="en-US" sz="3600" dirty="0">
              <a:latin typeface="Calibri" panose="020F0502020204030204" pitchFamily="34" charset="0"/>
              <a:ea typeface="Calibri" panose="020F0502020204030204" pitchFamily="34" charset="0"/>
              <a:cs typeface="LilyUPC" panose="020B0604020202020204" pitchFamily="34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637960" y="335434"/>
            <a:ext cx="784887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dirty="0">
                <a:solidFill>
                  <a:srgbClr val="E7EAC2"/>
                </a:solidFill>
                <a:cs typeface="LilyUPC" panose="020B0604020202020204" pitchFamily="34" charset="-34"/>
              </a:rPr>
              <a:t>(4) </a:t>
            </a:r>
            <a:r>
              <a:rPr lang="th-TH" sz="3600" dirty="0">
                <a:solidFill>
                  <a:srgbClr val="FFFF00"/>
                </a:solidFill>
                <a:cs typeface="LilyUPC" panose="020B0604020202020204" pitchFamily="34" charset="-34"/>
              </a:rPr>
              <a:t>ขั้นวิเคราะห์ข้อมูล </a:t>
            </a:r>
            <a:r>
              <a:rPr lang="th-TH" sz="3600" dirty="0">
                <a:solidFill>
                  <a:srgbClr val="E7EAC2"/>
                </a:solidFill>
                <a:cs typeface="LilyUPC" panose="020B0604020202020204" pitchFamily="34" charset="-34"/>
              </a:rPr>
              <a:t>เป็นการนำข้อมูลที่ได้จากการสังเกต การทดลอง หรือข้อเท็จจริงต่างๆ มาวิเคราะห์ผล </a:t>
            </a:r>
            <a:r>
              <a:rPr lang="th-TH" sz="3600" i="1" dirty="0">
                <a:solidFill>
                  <a:srgbClr val="FFC000"/>
                </a:solidFill>
                <a:cs typeface="LilyUPC" panose="020B0604020202020204" pitchFamily="34" charset="-34"/>
              </a:rPr>
              <a:t>ตามหลักการทางคณิตศาสตร์ </a:t>
            </a:r>
            <a:r>
              <a:rPr lang="th-TH" sz="3600" dirty="0">
                <a:solidFill>
                  <a:srgbClr val="E7EAC2"/>
                </a:solidFill>
                <a:cs typeface="LilyUPC" panose="020B0604020202020204" pitchFamily="34" charset="-34"/>
              </a:rPr>
              <a:t>และ</a:t>
            </a:r>
            <a:r>
              <a:rPr lang="th-TH" sz="3600" i="1" dirty="0">
                <a:solidFill>
                  <a:srgbClr val="FFC000"/>
                </a:solidFill>
                <a:cs typeface="LilyUPC" panose="020B0604020202020204" pitchFamily="34" charset="-34"/>
              </a:rPr>
              <a:t>หลักตรรกะต่างๆ </a:t>
            </a:r>
            <a:r>
              <a:rPr lang="th-TH" sz="3600" dirty="0">
                <a:solidFill>
                  <a:srgbClr val="E7EAC2"/>
                </a:solidFill>
                <a:cs typeface="LilyUPC" panose="020B0604020202020204" pitchFamily="34" charset="-34"/>
              </a:rPr>
              <a:t>ที่เป็นที่ยอมรับ พร้อมทั้งอธิบายความหมายของข้อมูล แล้วนำไปเปรียบเทียบกับสมมติฐานที่ตั้งไว้</a:t>
            </a:r>
            <a:endParaRPr lang="en-US" sz="3600" dirty="0">
              <a:solidFill>
                <a:srgbClr val="E7EAC2"/>
              </a:solidFill>
              <a:latin typeface="Calibri" panose="020F0502020204030204" pitchFamily="34" charset="0"/>
              <a:ea typeface="Calibri" panose="020F0502020204030204" pitchFamily="34" charset="0"/>
              <a:cs typeface="LilyUPC" panose="020B06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475303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ไม้, เนื้อ, มืด, สีดำ, ผนัง, พื้นหลัง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206" y="0"/>
            <a:ext cx="9163205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สี่เหลี่ยมผืนผ้า 1"/>
          <p:cNvSpPr/>
          <p:nvPr/>
        </p:nvSpPr>
        <p:spPr>
          <a:xfrm>
            <a:off x="749454" y="843558"/>
            <a:ext cx="7927001" cy="16731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3200" dirty="0">
                <a:solidFill>
                  <a:schemeClr val="accent6">
                    <a:lumMod val="60000"/>
                    <a:lumOff val="40000"/>
                  </a:schemeClr>
                </a:solidFill>
                <a:latin typeface="Browallia New" panose="020B06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  </a:t>
            </a:r>
            <a:r>
              <a:rPr lang="th-TH" sz="3200" dirty="0">
                <a:solidFill>
                  <a:schemeClr val="accent6">
                    <a:lumMod val="60000"/>
                    <a:lumOff val="40000"/>
                  </a:schemeClr>
                </a:solidFill>
                <a:latin typeface="Browallia New" panose="020B06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  หมายถึง</a:t>
            </a:r>
            <a:r>
              <a:rPr lang="en-US" sz="3200" dirty="0">
                <a:solidFill>
                  <a:schemeClr val="accent6">
                    <a:lumMod val="60000"/>
                    <a:lumOff val="40000"/>
                  </a:schemeClr>
                </a:solidFill>
                <a:latin typeface="Browallia New" panose="020B06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  </a:t>
            </a:r>
            <a:r>
              <a:rPr lang="th-TH" sz="3200" i="1" dirty="0">
                <a:solidFill>
                  <a:srgbClr val="00FF99"/>
                </a:solidFill>
                <a:latin typeface="Browallia New" panose="020B06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คุณสมบัติ </a:t>
            </a:r>
            <a:r>
              <a:rPr lang="th-TH" sz="3200" i="1" dirty="0">
                <a:solidFill>
                  <a:schemeClr val="accent6">
                    <a:lumMod val="20000"/>
                    <a:lumOff val="80000"/>
                  </a:schemeClr>
                </a:solidFill>
                <a:latin typeface="Browallia New" panose="020B06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ความสามารถ</a:t>
            </a:r>
            <a:r>
              <a:rPr lang="th-TH" sz="3200" dirty="0">
                <a:solidFill>
                  <a:schemeClr val="accent6">
                    <a:lumMod val="60000"/>
                    <a:lumOff val="40000"/>
                  </a:schemeClr>
                </a:solidFill>
                <a:latin typeface="Browallia New" panose="020B06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 </a:t>
            </a:r>
            <a:r>
              <a:rPr lang="th-TH" sz="3200" i="1" dirty="0">
                <a:solidFill>
                  <a:schemeClr val="accent1">
                    <a:lumMod val="40000"/>
                    <a:lumOff val="60000"/>
                  </a:schemeClr>
                </a:solidFill>
                <a:latin typeface="Browallia New" panose="020B06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ทักษะ</a:t>
            </a:r>
            <a:r>
              <a:rPr lang="th-TH" sz="3200" dirty="0">
                <a:solidFill>
                  <a:schemeClr val="accent6">
                    <a:lumMod val="60000"/>
                    <a:lumOff val="40000"/>
                  </a:schemeClr>
                </a:solidFill>
                <a:latin typeface="Browallia New" panose="020B06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 และ</a:t>
            </a:r>
            <a:r>
              <a:rPr lang="th-TH" sz="3200" i="1" dirty="0">
                <a:solidFill>
                  <a:schemeClr val="accent5">
                    <a:lumMod val="20000"/>
                    <a:lumOff val="80000"/>
                  </a:schemeClr>
                </a:solidFill>
                <a:latin typeface="Browallia New" panose="020B06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ความชำนาญ </a:t>
            </a:r>
            <a:r>
              <a:rPr lang="th-TH" sz="3200" dirty="0">
                <a:solidFill>
                  <a:schemeClr val="accent6">
                    <a:lumMod val="60000"/>
                    <a:lumOff val="40000"/>
                  </a:schemeClr>
                </a:solidFill>
                <a:latin typeface="Browallia New" panose="020B06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ในการใช้ การคิด วิเคราะห์ </a:t>
            </a:r>
            <a:r>
              <a:rPr lang="th-TH" sz="3200" dirty="0">
                <a:solidFill>
                  <a:srgbClr val="FFFF00"/>
                </a:solidFill>
                <a:latin typeface="Browallia New" panose="020B06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วางแผน</a:t>
            </a:r>
            <a:r>
              <a:rPr lang="th-TH" sz="3200" dirty="0">
                <a:solidFill>
                  <a:schemeClr val="accent6">
                    <a:lumMod val="60000"/>
                    <a:lumOff val="40000"/>
                  </a:schemeClr>
                </a:solidFill>
                <a:latin typeface="Browallia New" panose="020B06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และ</a:t>
            </a:r>
            <a:r>
              <a:rPr lang="th-TH" sz="3200" dirty="0">
                <a:solidFill>
                  <a:srgbClr val="FFFF00"/>
                </a:solidFill>
                <a:latin typeface="Browallia New" panose="020B06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การดำเนินการ</a:t>
            </a:r>
            <a:r>
              <a:rPr lang="th-TH" sz="3200" dirty="0">
                <a:solidFill>
                  <a:schemeClr val="accent6">
                    <a:lumMod val="60000"/>
                    <a:lumOff val="40000"/>
                  </a:schemeClr>
                </a:solidFill>
                <a:latin typeface="Browallia New" panose="020B06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เพื่อค้นหาความรู้ รวมทั้ง</a:t>
            </a:r>
            <a:r>
              <a:rPr lang="th-TH" sz="3200" dirty="0">
                <a:solidFill>
                  <a:srgbClr val="FFFF00"/>
                </a:solidFill>
                <a:latin typeface="Browallia New" panose="020B06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การแก้ปัญหา</a:t>
            </a:r>
            <a:r>
              <a:rPr lang="th-TH" sz="3200" dirty="0">
                <a:solidFill>
                  <a:schemeClr val="accent6">
                    <a:lumMod val="60000"/>
                    <a:lumOff val="40000"/>
                  </a:schemeClr>
                </a:solidFill>
                <a:latin typeface="Browallia New" panose="020B06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ต่างๆ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3200" dirty="0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Browallia New" panose="020B0604020202020204" pitchFamily="34" charset="-34"/>
                <a:ea typeface="Calibri" panose="020F0502020204030204" pitchFamily="34" charset="0"/>
                <a:cs typeface="LilyUPC" panose="020B0604020202020204" pitchFamily="34" charset="-34"/>
              </a:rPr>
              <a:t>สำหรับนักวิทยาศาสตร์ </a:t>
            </a:r>
            <a:endParaRPr lang="en-US" sz="2000" dirty="0">
              <a:solidFill>
                <a:schemeClr val="accent6">
                  <a:lumMod val="60000"/>
                  <a:lumOff val="4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LilyUPC" panose="020B0604020202020204" pitchFamily="34" charset="-34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1043608" y="272714"/>
            <a:ext cx="7194598" cy="6851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3600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2. ทักษะกระบวนการทางวิทยา</a:t>
            </a:r>
            <a:r>
              <a:rPr lang="th-TH" sz="3600" dirty="0" err="1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ศาสตร์</a:t>
            </a:r>
            <a:r>
              <a:rPr lang="th-TH" sz="2400" dirty="0" err="1"/>
              <a:t>์</a:t>
            </a:r>
            <a:r>
              <a:rPr lang="en-US" sz="2400" dirty="0"/>
              <a:t> </a:t>
            </a:r>
            <a:r>
              <a:rPr lang="en-US" sz="2400" dirty="0">
                <a:latin typeface="Times New Roman" panose="02020603050405020304" pitchFamily="18" charset="0"/>
              </a:rPr>
              <a:t>(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Science Process Skills)</a:t>
            </a:r>
            <a:endParaRPr lang="en-US" sz="2400" dirty="0">
              <a:solidFill>
                <a:srgbClr val="FFFF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845332" y="2393469"/>
            <a:ext cx="806489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dirty="0">
                <a:solidFill>
                  <a:srgbClr val="00FF99"/>
                </a:solidFill>
                <a:cs typeface="LilyUPC" panose="020B0604020202020204" pitchFamily="34" charset="-34"/>
              </a:rPr>
              <a:t>    1)การสังเกต   </a:t>
            </a:r>
            <a:r>
              <a:rPr lang="th-TH" sz="3200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2)การวัด    </a:t>
            </a:r>
            <a:r>
              <a:rPr lang="th-TH" sz="3200" dirty="0">
                <a:solidFill>
                  <a:schemeClr val="accent5">
                    <a:lumMod val="20000"/>
                    <a:lumOff val="80000"/>
                  </a:schemeClr>
                </a:solidFill>
                <a:cs typeface="LilyUPC" panose="020B0604020202020204" pitchFamily="34" charset="-34"/>
              </a:rPr>
              <a:t>3)การจำแนกประเภท  4 )การหาความสัมพันธ์ระหว่าง</a:t>
            </a:r>
            <a:r>
              <a:rPr lang="th-TH" sz="3200" dirty="0" err="1">
                <a:solidFill>
                  <a:schemeClr val="accent5">
                    <a:lumMod val="20000"/>
                    <a:lumOff val="80000"/>
                  </a:schemeClr>
                </a:solidFill>
                <a:cs typeface="LilyUPC" panose="020B0604020202020204" pitchFamily="34" charset="-34"/>
              </a:rPr>
              <a:t>สเปส</a:t>
            </a:r>
            <a:r>
              <a:rPr lang="th-TH" sz="3200" dirty="0">
                <a:solidFill>
                  <a:schemeClr val="accent5">
                    <a:lumMod val="20000"/>
                    <a:lumOff val="80000"/>
                  </a:schemeClr>
                </a:solidFill>
                <a:cs typeface="LilyUPC" panose="020B0604020202020204" pitchFamily="34" charset="-34"/>
              </a:rPr>
              <a:t>กับเวลา    5)การใช้ตัวเลข    6)การจัดกระทำและสื่อความหมายข้อมูล  7)การลงความคิดเห็นข้อมูล     8)การพยากรณ์     </a:t>
            </a:r>
            <a:r>
              <a:rPr lang="th-TH" sz="3200" dirty="0">
                <a:solidFill>
                  <a:srgbClr val="FFFF00"/>
                </a:solidFill>
                <a:cs typeface="LilyUPC" panose="020B0604020202020204" pitchFamily="34" charset="-34"/>
              </a:rPr>
              <a:t>9)การตั้งสมมติฐาน   </a:t>
            </a:r>
            <a:r>
              <a:rPr lang="th-TH" sz="3200" dirty="0">
                <a:solidFill>
                  <a:schemeClr val="accent5">
                    <a:lumMod val="20000"/>
                    <a:lumOff val="80000"/>
                  </a:schemeClr>
                </a:solidFill>
                <a:cs typeface="LilyUPC" panose="020B0604020202020204" pitchFamily="34" charset="-34"/>
              </a:rPr>
              <a:t>10)การกำหนดนิยามเชิงปฏิบัติการ      </a:t>
            </a:r>
            <a:r>
              <a:rPr lang="th-TH" sz="3200" i="1" dirty="0">
                <a:solidFill>
                  <a:srgbClr val="FFC000"/>
                </a:solidFill>
                <a:cs typeface="LilyUPC" panose="020B0604020202020204" pitchFamily="34" charset="-34"/>
              </a:rPr>
              <a:t>11)การกำหนดและควบคุมตัวแปร</a:t>
            </a:r>
            <a:r>
              <a:rPr lang="th-TH" sz="3200" dirty="0">
                <a:solidFill>
                  <a:schemeClr val="accent5">
                    <a:lumMod val="20000"/>
                    <a:lumOff val="80000"/>
                  </a:schemeClr>
                </a:solidFill>
                <a:cs typeface="LilyUPC" panose="020B0604020202020204" pitchFamily="34" charset="-34"/>
              </a:rPr>
              <a:t>   </a:t>
            </a:r>
            <a:r>
              <a:rPr lang="th-TH" sz="3200" i="1" dirty="0">
                <a:solidFill>
                  <a:schemeClr val="accent3">
                    <a:lumMod val="60000"/>
                    <a:lumOff val="40000"/>
                  </a:schemeClr>
                </a:solidFill>
                <a:cs typeface="LilyUPC" panose="020B0604020202020204" pitchFamily="34" charset="-34"/>
              </a:rPr>
              <a:t>12)การทดลอง   </a:t>
            </a:r>
            <a:r>
              <a:rPr lang="th-TH" sz="3200" i="1" dirty="0">
                <a:solidFill>
                  <a:schemeClr val="accent5">
                    <a:lumMod val="40000"/>
                    <a:lumOff val="60000"/>
                  </a:schemeClr>
                </a:solidFill>
                <a:cs typeface="LilyUPC" panose="020B0604020202020204" pitchFamily="34" charset="-34"/>
              </a:rPr>
              <a:t>13)การตีความหมายข้อมูลและการลงข้อสรุป</a:t>
            </a:r>
          </a:p>
        </p:txBody>
      </p:sp>
    </p:spTree>
    <p:extLst>
      <p:ext uri="{BB962C8B-B14F-4D97-AF65-F5344CB8AC3E}">
        <p14:creationId xmlns:p14="http://schemas.microsoft.com/office/powerpoint/2010/main" val="3213369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ฉากหลัง, พื้นหลัง, เนื้อ, การออกแบบ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12" y="0"/>
            <a:ext cx="9125787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สี่เหลี่ยมผืนผ้า 2"/>
          <p:cNvSpPr/>
          <p:nvPr/>
        </p:nvSpPr>
        <p:spPr>
          <a:xfrm>
            <a:off x="971600" y="478522"/>
            <a:ext cx="5760640" cy="816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4400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3. จิต</a:t>
            </a:r>
            <a:r>
              <a:rPr lang="th-TH" sz="4000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วิทยาศาสตร์</a:t>
            </a:r>
            <a:r>
              <a:rPr lang="en-US" dirty="0">
                <a:latin typeface="Times New Roman" panose="02020603050405020304" pitchFamily="18" charset="0"/>
              </a:rPr>
              <a:t>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Science Attitude) </a:t>
            </a:r>
            <a:endParaRPr lang="en-US" dirty="0">
              <a:solidFill>
                <a:srgbClr val="FFFF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755576" y="1491630"/>
            <a:ext cx="7776864" cy="30466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3600" dirty="0">
                <a:solidFill>
                  <a:schemeClr val="accent4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    หมายถึง </a:t>
            </a:r>
            <a:r>
              <a:rPr lang="th-TH" sz="3600" i="1" dirty="0">
                <a:solidFill>
                  <a:srgbClr val="FFC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คุณลักษณะ</a:t>
            </a:r>
            <a:r>
              <a:rPr lang="th-TH" sz="3600" dirty="0">
                <a:solidFill>
                  <a:schemeClr val="accent4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 หรือ</a:t>
            </a:r>
            <a:r>
              <a:rPr lang="th-TH" sz="3600" i="1" dirty="0">
                <a:solidFill>
                  <a:srgbClr val="FFC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บุคลิก ลักษณะนิสัย </a:t>
            </a:r>
            <a:r>
              <a:rPr lang="th-TH" sz="3600" dirty="0">
                <a:solidFill>
                  <a:schemeClr val="accent4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ของบุคคลที่เกิดจากการศึกษาหาความรู้โดยใช้ กระบวนการทางวิทยาศาสตร์  และ</a:t>
            </a:r>
            <a:r>
              <a:rPr lang="th-TH" sz="3600" i="1" dirty="0">
                <a:solidFill>
                  <a:srgbClr val="FFC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บ่งบอกความเป็นนักวิทยาศาสตร์</a:t>
            </a:r>
            <a:r>
              <a:rPr lang="th-TH" sz="3600" dirty="0">
                <a:solidFill>
                  <a:schemeClr val="accent4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 อัน</a:t>
            </a:r>
            <a:r>
              <a:rPr lang="th-TH" sz="3600" dirty="0">
                <a:solidFill>
                  <a:schemeClr val="accent4">
                    <a:lumMod val="20000"/>
                    <a:lumOff val="80000"/>
                  </a:schemeClr>
                </a:solidFill>
                <a:latin typeface="Browallia New" panose="020B06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ได้แก่ ความสนใจใฝ่รู้ ความมุ่งมั่นอดทนรอบคอบ รับผิดชอบ ซื่อสัตย์ การร่วมแสดงความคิดเห็น และยอมรับฟังความคิดเห็นของผู้อื่น ความมีเหตุมีผล  ทำงานร่วมกับผู้อื่นได้</a:t>
            </a:r>
            <a:endParaRPr lang="en-US" sz="3600" dirty="0">
              <a:solidFill>
                <a:schemeClr val="accent4">
                  <a:lumMod val="20000"/>
                  <a:lumOff val="8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LilyUPC" panose="020B06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368154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ผ้าทอ, เนื้อ, มืด, สีเทา, วินเทจ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กล่องข้อความ 2"/>
          <p:cNvSpPr txBox="1"/>
          <p:nvPr/>
        </p:nvSpPr>
        <p:spPr>
          <a:xfrm>
            <a:off x="899592" y="283860"/>
            <a:ext cx="41764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1.3 การทดลองทางฟิสิกส์(ต่อ)</a:t>
            </a: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899592" y="1073195"/>
            <a:ext cx="72008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dirty="0">
                <a:solidFill>
                  <a:schemeClr val="tx2">
                    <a:lumMod val="90000"/>
                  </a:schemeClr>
                </a:solidFill>
                <a:latin typeface="Tahoma" panose="020B0604030504040204" pitchFamily="34" charset="0"/>
                <a:cs typeface="LilyUPC" panose="020B0604020202020204" pitchFamily="34" charset="-34"/>
              </a:rPr>
              <a:t>      </a:t>
            </a:r>
            <a:r>
              <a:rPr lang="th-TH" sz="3600" dirty="0">
                <a:solidFill>
                  <a:srgbClr val="FFFF00"/>
                </a:solidFill>
                <a:latin typeface="Tahoma" panose="020B0604030504040204" pitchFamily="34" charset="0"/>
                <a:cs typeface="LilyUPC" panose="020B0604020202020204" pitchFamily="34" charset="-34"/>
              </a:rPr>
              <a:t>การทดลอง </a:t>
            </a:r>
            <a:r>
              <a:rPr lang="th-TH" sz="3600" dirty="0">
                <a:solidFill>
                  <a:schemeClr val="tx2">
                    <a:lumMod val="90000"/>
                  </a:schemeClr>
                </a:solidFill>
                <a:latin typeface="Tahoma" panose="020B0604030504040204" pitchFamily="34" charset="0"/>
                <a:cs typeface="LilyUPC" panose="020B0604020202020204" pitchFamily="34" charset="-34"/>
              </a:rPr>
              <a:t>เป็นกระบวนการปฏิบัติ เพื่อเก็บรวบรวมข้อมูลที่จะนำไปสู่คำตอบ  หรือตรวจสอบสมมติฐานที่ตั้งไว้ โดยการทดลองจะ ประกอบด้วย </a:t>
            </a:r>
            <a:r>
              <a:rPr lang="th-TH" sz="3600" i="1" dirty="0">
                <a:solidFill>
                  <a:srgbClr val="FFFF00"/>
                </a:solidFill>
                <a:latin typeface="Tahoma" panose="020B0604030504040204" pitchFamily="34" charset="0"/>
                <a:cs typeface="LilyUPC" panose="020B0604020202020204" pitchFamily="34" charset="-34"/>
              </a:rPr>
              <a:t>กิจกรรม 3 ขั้นตอน </a:t>
            </a:r>
            <a:r>
              <a:rPr lang="th-TH" sz="3600" dirty="0">
                <a:solidFill>
                  <a:schemeClr val="tx2">
                    <a:lumMod val="90000"/>
                  </a:schemeClr>
                </a:solidFill>
                <a:latin typeface="Tahoma" panose="020B0604030504040204" pitchFamily="34" charset="0"/>
                <a:cs typeface="LilyUPC" panose="020B0604020202020204" pitchFamily="34" charset="-34"/>
              </a:rPr>
              <a:t>คือ</a:t>
            </a:r>
            <a:endParaRPr lang="th-TH" sz="3600" dirty="0">
              <a:solidFill>
                <a:schemeClr val="tx2">
                  <a:lumMod val="90000"/>
                </a:schemeClr>
              </a:solidFill>
              <a:cs typeface="LilyUPC" panose="020B0604020202020204" pitchFamily="34" charset="-34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921694" y="2931790"/>
            <a:ext cx="753873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LilyUPC" panose="020B0604020202020204" pitchFamily="34" charset="-34"/>
              </a:rPr>
              <a:t>1. การออกแบบการทดลอง</a:t>
            </a:r>
            <a:r>
              <a:rPr lang="th-TH" sz="3600" dirty="0">
                <a:latin typeface="Agency FB" panose="020B0503020202020204" pitchFamily="34" charset="0"/>
                <a:cs typeface="LilyUPC" panose="020B0604020202020204" pitchFamily="34" charset="-34"/>
              </a:rPr>
              <a:t> </a:t>
            </a:r>
            <a:r>
              <a:rPr lang="th-TH" sz="3600" dirty="0">
                <a:cs typeface="LilyUPC" panose="020B0604020202020204" pitchFamily="34" charset="-34"/>
              </a:rPr>
              <a:t>คือ</a:t>
            </a:r>
            <a:r>
              <a:rPr lang="th-TH" sz="3600" i="1" dirty="0">
                <a:solidFill>
                  <a:srgbClr val="FFC000"/>
                </a:solidFill>
                <a:cs typeface="LilyUPC" panose="020B0604020202020204" pitchFamily="34" charset="-34"/>
              </a:rPr>
              <a:t>การวางแผนการทดลอง</a:t>
            </a:r>
            <a:r>
              <a:rPr lang="th-TH" sz="3600" dirty="0">
                <a:cs typeface="LilyUPC" panose="020B0604020202020204" pitchFamily="34" charset="-34"/>
              </a:rPr>
              <a:t>ก่อนที่จะลงมือปฏิบัติจริง โดยให้สอดคล้องกับสมมติฐานที่ตั้งไว้เสมอ และควบคุมปัจจัยหรือ</a:t>
            </a:r>
            <a:r>
              <a:rPr lang="th-TH" sz="3600" i="1" dirty="0">
                <a:solidFill>
                  <a:srgbClr val="00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ตัวแปร</a:t>
            </a:r>
            <a:r>
              <a:rPr lang="th-TH" sz="3600" dirty="0">
                <a:cs typeface="LilyUPC" panose="020B0604020202020204" pitchFamily="34" charset="-34"/>
              </a:rPr>
              <a:t>ต่างๆ ที่มีผลต่อการทดลอง </a:t>
            </a:r>
            <a:r>
              <a:rPr lang="th-TH" sz="3600" dirty="0">
                <a:solidFill>
                  <a:srgbClr val="00FF99"/>
                </a:solidFill>
                <a:cs typeface="LilyUPC" panose="020B0604020202020204" pitchFamily="34" charset="-34"/>
              </a:rPr>
              <a:t>แบ่งได้เป็น 3 ชนิด </a:t>
            </a:r>
            <a:r>
              <a:rPr lang="th-TH" sz="3600" dirty="0">
                <a:cs typeface="LilyUPC" panose="020B0604020202020204" pitchFamily="34" charset="-34"/>
              </a:rPr>
              <a:t>คือ</a:t>
            </a:r>
          </a:p>
        </p:txBody>
      </p:sp>
    </p:spTree>
    <p:extLst>
      <p:ext uri="{BB962C8B-B14F-4D97-AF65-F5344CB8AC3E}">
        <p14:creationId xmlns:p14="http://schemas.microsoft.com/office/powerpoint/2010/main" val="2196133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ฉากหลัง, พื้นหลัง, เนื้อ, การออกแบบ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12" y="0"/>
            <a:ext cx="9125787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สี่เหลี่ยมผืนผ้า 1"/>
          <p:cNvSpPr/>
          <p:nvPr/>
        </p:nvSpPr>
        <p:spPr>
          <a:xfrm>
            <a:off x="755576" y="339502"/>
            <a:ext cx="792088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LilyUPC" panose="020B0604020202020204" pitchFamily="34" charset="-34"/>
              </a:rPr>
              <a:t>    (1)</a:t>
            </a:r>
            <a:r>
              <a:rPr lang="th-TH" sz="3600" i="1" dirty="0">
                <a:solidFill>
                  <a:srgbClr val="00FF99"/>
                </a:solidFill>
                <a:latin typeface="Arial" panose="020B0604020202020204" pitchFamily="34" charset="0"/>
                <a:cs typeface="LilyUPC" panose="020B0604020202020204" pitchFamily="34" charset="-34"/>
              </a:rPr>
              <a:t>ตัวแปรอิสระหรือตัวแปรต้น </a:t>
            </a:r>
            <a:r>
              <a:rPr lang="en-US" sz="3000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LilyUPC" panose="020B0604020202020204" pitchFamily="34" charset="-34"/>
              </a:rPr>
              <a:t>(Independent Variable)</a:t>
            </a:r>
            <a:endParaRPr lang="th-TH" sz="3600" dirty="0">
              <a:solidFill>
                <a:schemeClr val="accent5">
                  <a:lumMod val="40000"/>
                  <a:lumOff val="60000"/>
                </a:schemeClr>
              </a:solidFill>
              <a:latin typeface="Agency FB" panose="020B0503020202020204" pitchFamily="34" charset="0"/>
              <a:cs typeface="LilyUPC" panose="020B0604020202020204" pitchFamily="34" charset="-34"/>
            </a:endParaRPr>
          </a:p>
          <a:p>
            <a:r>
              <a:rPr lang="th-TH" sz="3600" dirty="0">
                <a:solidFill>
                  <a:schemeClr val="accent5">
                    <a:lumMod val="40000"/>
                    <a:lumOff val="60000"/>
                  </a:schemeClr>
                </a:solidFill>
                <a:cs typeface="LilyUPC" panose="020B0604020202020204" pitchFamily="34" charset="-34"/>
              </a:rPr>
              <a:t>    คือปัจจัยที่</a:t>
            </a:r>
            <a:r>
              <a:rPr lang="th-TH" sz="3600" i="1" dirty="0">
                <a:solidFill>
                  <a:srgbClr val="FFFF00"/>
                </a:solidFill>
                <a:cs typeface="LilyUPC" panose="020B0604020202020204" pitchFamily="34" charset="-34"/>
              </a:rPr>
              <a:t>เป็นสาเหตุทำให้เกิดผลการทดลอง </a:t>
            </a:r>
            <a:r>
              <a:rPr lang="th-TH" sz="3600" dirty="0">
                <a:solidFill>
                  <a:schemeClr val="accent5">
                    <a:lumMod val="40000"/>
                    <a:lumOff val="60000"/>
                  </a:schemeClr>
                </a:solidFill>
                <a:cs typeface="LilyUPC" panose="020B0604020202020204" pitchFamily="34" charset="-34"/>
              </a:rPr>
              <a:t>หรือตัวแปรที่ต้องศึกษาผลการเปลี่ยนแปลงของมัน ตัวแปรหรือปัจจัยอื่นจะเปลี่ยนแปลงอย่างไร</a:t>
            </a: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27584" y="2355726"/>
            <a:ext cx="764757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dirty="0">
                <a:solidFill>
                  <a:schemeClr val="bg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LilyUPC" panose="020B0604020202020204" pitchFamily="34" charset="-34"/>
              </a:rPr>
              <a:t>    (2)</a:t>
            </a:r>
            <a:r>
              <a:rPr lang="th-TH" sz="3600" i="1" dirty="0">
                <a:solidFill>
                  <a:srgbClr val="00FF99"/>
                </a:solidFill>
                <a:latin typeface="Arial" panose="020B0604020202020204" pitchFamily="34" charset="0"/>
                <a:cs typeface="LilyUPC" panose="020B0604020202020204" pitchFamily="34" charset="-34"/>
              </a:rPr>
              <a:t>ตัวแปรตาม </a:t>
            </a:r>
            <a:r>
              <a:rPr lang="en-US" sz="30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LilyUPC" panose="020B0604020202020204" pitchFamily="34" charset="-34"/>
              </a:rPr>
              <a:t>(Dependent Variable) </a:t>
            </a:r>
            <a:endParaRPr lang="th-TH" sz="3000" dirty="0">
              <a:solidFill>
                <a:schemeClr val="bg2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LilyUPC" panose="020B0604020202020204" pitchFamily="34" charset="-34"/>
            </a:endParaRPr>
          </a:p>
          <a:p>
            <a:r>
              <a:rPr lang="th-TH" sz="30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LilyUPC" panose="020B0604020202020204" pitchFamily="34" charset="-34"/>
              </a:rPr>
              <a:t>      </a:t>
            </a:r>
            <a:r>
              <a:rPr lang="th-TH" sz="3600" dirty="0">
                <a:solidFill>
                  <a:schemeClr val="bg2">
                    <a:lumMod val="20000"/>
                    <a:lumOff val="80000"/>
                  </a:schemeClr>
                </a:solidFill>
                <a:cs typeface="LilyUPC" panose="020B0604020202020204" pitchFamily="34" charset="-34"/>
              </a:rPr>
              <a:t>คือ </a:t>
            </a:r>
            <a:r>
              <a:rPr lang="th-TH" sz="3600" i="1" dirty="0">
                <a:solidFill>
                  <a:srgbClr val="FFFF00"/>
                </a:solidFill>
                <a:cs typeface="LilyUPC" panose="020B0604020202020204" pitchFamily="34" charset="-34"/>
              </a:rPr>
              <a:t>ผลที่เกิดจากการทดลอง</a:t>
            </a:r>
            <a:r>
              <a:rPr lang="th-TH" sz="3600" dirty="0">
                <a:solidFill>
                  <a:schemeClr val="bg2">
                    <a:lumMod val="20000"/>
                    <a:lumOff val="80000"/>
                  </a:schemeClr>
                </a:solidFill>
                <a:cs typeface="LilyUPC" panose="020B0604020202020204" pitchFamily="34" charset="-34"/>
              </a:rPr>
              <a:t> ที่จะเปลี่ยนแปลงไปตามตัวแปรอิสระ ซึ่งต้องใช้วิธีการสังเกตหรือวัดผลด้วยวิธีการต่างๆ เพื่อเก็บรวบรวมข้อมูลไว้วิเคราะห์ต่อไป</a:t>
            </a:r>
          </a:p>
        </p:txBody>
      </p:sp>
    </p:spTree>
    <p:extLst>
      <p:ext uri="{BB962C8B-B14F-4D97-AF65-F5344CB8AC3E}">
        <p14:creationId xmlns:p14="http://schemas.microsoft.com/office/powerpoint/2010/main" val="15335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ไม้, เนื้อ, มืด, สีดำ, ผนัง, พื้นหลัง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206" y="0"/>
            <a:ext cx="9163205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สี่เหลี่ยมผืนผ้า 2"/>
          <p:cNvSpPr/>
          <p:nvPr/>
        </p:nvSpPr>
        <p:spPr>
          <a:xfrm>
            <a:off x="755576" y="476028"/>
            <a:ext cx="792088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LilyUPC" panose="020B0604020202020204" pitchFamily="34" charset="-34"/>
              </a:rPr>
              <a:t>(3)</a:t>
            </a:r>
            <a:r>
              <a:rPr lang="th-TH" sz="3600" i="1" dirty="0">
                <a:solidFill>
                  <a:srgbClr val="00FF99"/>
                </a:solidFill>
                <a:latin typeface="Arial" panose="020B0604020202020204" pitchFamily="34" charset="0"/>
                <a:cs typeface="LilyUPC" panose="020B0604020202020204" pitchFamily="34" charset="-34"/>
              </a:rPr>
              <a:t>ตัวแปรที่ต้องควบคุม </a:t>
            </a:r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LilyUPC" panose="020B0604020202020204" pitchFamily="34" charset="-34"/>
              </a:rPr>
              <a:t>(Control Variable)</a:t>
            </a:r>
            <a:r>
              <a:rPr lang="en-US" sz="3600" dirty="0">
                <a:solidFill>
                  <a:schemeClr val="accent2">
                    <a:lumMod val="20000"/>
                    <a:lumOff val="80000"/>
                  </a:schemeClr>
                </a:solidFill>
                <a:latin typeface="Agency FB" panose="020B0503020202020204" pitchFamily="34" charset="0"/>
                <a:cs typeface="LilyUPC" panose="020B0604020202020204" pitchFamily="34" charset="-34"/>
              </a:rPr>
              <a:t> </a:t>
            </a:r>
            <a:endParaRPr lang="th-TH" sz="3600" dirty="0">
              <a:solidFill>
                <a:schemeClr val="accent2">
                  <a:lumMod val="20000"/>
                  <a:lumOff val="80000"/>
                </a:schemeClr>
              </a:solidFill>
              <a:latin typeface="Agency FB" panose="020B0503020202020204" pitchFamily="34" charset="0"/>
              <a:cs typeface="LilyUPC" panose="020B0604020202020204" pitchFamily="34" charset="-34"/>
            </a:endParaRPr>
          </a:p>
          <a:p>
            <a:r>
              <a:rPr lang="th-TH" sz="3600" dirty="0">
                <a:solidFill>
                  <a:schemeClr val="accent2">
                    <a:lumMod val="20000"/>
                    <a:lumOff val="80000"/>
                  </a:schemeClr>
                </a:solidFill>
                <a:latin typeface="Agency FB" panose="020B0503020202020204" pitchFamily="34" charset="0"/>
                <a:cs typeface="LilyUPC" panose="020B0604020202020204" pitchFamily="34" charset="-34"/>
              </a:rPr>
              <a:t>      </a:t>
            </a:r>
            <a:r>
              <a:rPr lang="th-TH" sz="3600" dirty="0">
                <a:solidFill>
                  <a:schemeClr val="accent2">
                    <a:lumMod val="20000"/>
                    <a:lumOff val="80000"/>
                  </a:schemeClr>
                </a:solidFill>
                <a:cs typeface="LilyUPC" panose="020B0604020202020204" pitchFamily="34" charset="-34"/>
              </a:rPr>
              <a:t>คือปัจจัยอื่นๆ </a:t>
            </a:r>
            <a:r>
              <a:rPr lang="th-TH" sz="3600" i="1" dirty="0">
                <a:solidFill>
                  <a:srgbClr val="FFFF00"/>
                </a:solidFill>
                <a:cs typeface="LilyUPC" panose="020B0604020202020204" pitchFamily="34" charset="-34"/>
              </a:rPr>
              <a:t>ที่นอกเหนือจากตัวแปร ที่เราสนใจศึกษา </a:t>
            </a:r>
            <a:r>
              <a:rPr lang="th-TH" sz="3600" dirty="0">
                <a:solidFill>
                  <a:schemeClr val="accent2">
                    <a:lumMod val="20000"/>
                    <a:lumOff val="80000"/>
                  </a:schemeClr>
                </a:solidFill>
                <a:cs typeface="LilyUPC" panose="020B0604020202020204" pitchFamily="34" charset="-34"/>
              </a:rPr>
              <a:t>แต่มีผลต่อการทดลอง และต้องควบคุมให้เหมือนกันทุกชุดการทดลอง เพื่อป้องกันไม่ให้ผลการทดลองเกิดความคลาดเคลื่อน</a:t>
            </a: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755576" y="3086763"/>
            <a:ext cx="777686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dirty="0">
                <a:solidFill>
                  <a:schemeClr val="accent5">
                    <a:lumMod val="40000"/>
                    <a:lumOff val="60000"/>
                  </a:schemeClr>
                </a:solidFill>
                <a:latin typeface="Tahoma" panose="020B0604030504040204" pitchFamily="34" charset="0"/>
                <a:cs typeface="LilyUPC" panose="020B0604020202020204" pitchFamily="34" charset="-34"/>
              </a:rPr>
              <a:t>       ในการทดลอง เพื่อจะตรวจสอบสมมติฐานนั้น นอกจากจะควบคุมปัจจัยที่มีผลต่อการทดลองแล้ว บางกรณีจำเป็นต้อง </a:t>
            </a:r>
            <a:r>
              <a:rPr lang="th-TH" sz="3600" dirty="0">
                <a:solidFill>
                  <a:srgbClr val="FFFF00"/>
                </a:solidFill>
                <a:latin typeface="Tahoma" panose="020B0604030504040204" pitchFamily="34" charset="0"/>
                <a:cs typeface="LilyUPC" panose="020B0604020202020204" pitchFamily="34" charset="-34"/>
              </a:rPr>
              <a:t>แบ่งชุดการทดลองออกเป็น 2 ชุด</a:t>
            </a:r>
            <a:r>
              <a:rPr lang="th-TH" sz="3600" dirty="0">
                <a:solidFill>
                  <a:schemeClr val="accent5">
                    <a:lumMod val="40000"/>
                    <a:lumOff val="60000"/>
                  </a:schemeClr>
                </a:solidFill>
                <a:latin typeface="Tahoma" panose="020B0604030504040204" pitchFamily="34" charset="0"/>
                <a:cs typeface="LilyUPC" panose="020B0604020202020204" pitchFamily="34" charset="-34"/>
              </a:rPr>
              <a:t> ดังนี้</a:t>
            </a:r>
            <a:endParaRPr lang="th-TH" sz="3600" dirty="0">
              <a:solidFill>
                <a:schemeClr val="accent5">
                  <a:lumMod val="40000"/>
                  <a:lumOff val="60000"/>
                </a:schemeClr>
              </a:solidFill>
              <a:cs typeface="LilyUPC" panose="020B06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4479218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0" name="Picture 8" descr="นิยายวิทยาศาสตร์, เนบิวลา 3, พื้นที่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65" y="0"/>
            <a:ext cx="9146365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สี่เหลี่ยมผืนผ้า 3"/>
          <p:cNvSpPr/>
          <p:nvPr/>
        </p:nvSpPr>
        <p:spPr>
          <a:xfrm>
            <a:off x="1043608" y="267494"/>
            <a:ext cx="590465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4000" dirty="0">
                <a:solidFill>
                  <a:schemeClr val="accent6">
                    <a:lumMod val="20000"/>
                    <a:lumOff val="80000"/>
                  </a:schemeClr>
                </a:solidFill>
                <a:latin typeface="Agency FB" panose="020B0503020202020204" pitchFamily="34" charset="0"/>
                <a:cs typeface="LilyUPC" panose="020B0604020202020204" pitchFamily="34" charset="-34"/>
              </a:rPr>
              <a:t>1. </a:t>
            </a:r>
            <a:r>
              <a:rPr lang="th-TH" sz="4000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LilyUPC" panose="020B0604020202020204" pitchFamily="34" charset="-34"/>
              </a:rPr>
              <a:t>ชุดทดลอง</a:t>
            </a:r>
            <a:r>
              <a:rPr lang="th-TH" sz="4000" dirty="0">
                <a:solidFill>
                  <a:schemeClr val="accent6">
                    <a:lumMod val="20000"/>
                    <a:lumOff val="80000"/>
                  </a:schemeClr>
                </a:solidFill>
                <a:latin typeface="Agency FB" panose="020B0503020202020204" pitchFamily="34" charset="0"/>
                <a:cs typeface="LilyUPC" panose="020B0604020202020204" pitchFamily="34" charset="-34"/>
              </a:rPr>
              <a:t> </a:t>
            </a:r>
          </a:p>
          <a:p>
            <a:r>
              <a:rPr lang="th-TH" sz="4000" dirty="0">
                <a:solidFill>
                  <a:schemeClr val="accent6">
                    <a:lumMod val="20000"/>
                    <a:lumOff val="80000"/>
                  </a:schemeClr>
                </a:solidFill>
                <a:cs typeface="LilyUPC" panose="020B0604020202020204" pitchFamily="34" charset="-34"/>
              </a:rPr>
              <a:t>   หมายถึง </a:t>
            </a:r>
            <a:r>
              <a:rPr lang="th-TH" sz="4000" i="1" dirty="0">
                <a:solidFill>
                  <a:srgbClr val="FFFF00"/>
                </a:solidFill>
                <a:cs typeface="LilyUPC" panose="020B0604020202020204" pitchFamily="34" charset="-34"/>
              </a:rPr>
              <a:t>ชุดที่เราใช้ศึกษาผลของตัวแปรอิสระ</a:t>
            </a: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971600" y="1707654"/>
            <a:ext cx="78488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4000" dirty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  <a:cs typeface="LilyUPC" panose="020B0604020202020204" pitchFamily="34" charset="-34"/>
              </a:rPr>
              <a:t>2. </a:t>
            </a:r>
            <a:r>
              <a:rPr lang="th-TH" sz="4000" dirty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LilyUPC" panose="020B0604020202020204" pitchFamily="34" charset="-34"/>
              </a:rPr>
              <a:t>ชุดควบคุม</a:t>
            </a:r>
            <a:r>
              <a:rPr lang="th-TH" sz="4000" dirty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  <a:cs typeface="LilyUPC" panose="020B0604020202020204" pitchFamily="34" charset="-34"/>
              </a:rPr>
              <a:t> </a:t>
            </a:r>
          </a:p>
          <a:p>
            <a:r>
              <a:rPr lang="th-TH" sz="4000" dirty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    หมายถึง  ชุดของการทดลอง ที่ใช้เป็นมาตาฐานอ้างอิง </a:t>
            </a:r>
            <a:r>
              <a:rPr lang="th-TH" sz="40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เพื่อเปรียบเทียบข้อมูลที่ได้จากการทดลอง </a:t>
            </a:r>
            <a:r>
              <a:rPr lang="th-TH" sz="4000" dirty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ซึ่งชุดควบคุมนี้จะมีตัวแปรต่างๆ เหมือนชุดทดลอง</a:t>
            </a:r>
            <a:r>
              <a:rPr lang="th-TH" sz="4000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แต่จะแตกต่างจากชุดทดลองเพียง1ตัวแปรเท่านั้น คือตัวแปรที่เราจะตรวจสอบหรือตัวแปรอิสระ</a:t>
            </a:r>
          </a:p>
        </p:txBody>
      </p:sp>
    </p:spTree>
    <p:extLst>
      <p:ext uri="{BB962C8B-B14F-4D97-AF65-F5344CB8AC3E}">
        <p14:creationId xmlns:p14="http://schemas.microsoft.com/office/powerpoint/2010/main" val="2773412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astrophotography, กระพริบตา, กลางคืน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สี่เหลี่ยมผืนผ้า 1"/>
          <p:cNvSpPr/>
          <p:nvPr/>
        </p:nvSpPr>
        <p:spPr>
          <a:xfrm>
            <a:off x="755576" y="296744"/>
            <a:ext cx="786687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i="1" dirty="0">
                <a:solidFill>
                  <a:srgbClr val="FFFF00"/>
                </a:solidFill>
                <a:latin typeface="Arial" panose="020B0604020202020204" pitchFamily="34" charset="0"/>
                <a:cs typeface="LilyUPC" panose="020B0604020202020204" pitchFamily="34" charset="-34"/>
              </a:rPr>
              <a:t>2. การปฏิบัติการทดลอง</a:t>
            </a:r>
            <a:r>
              <a:rPr lang="th-TH" sz="3600" dirty="0">
                <a:latin typeface="Agency FB" panose="020B0503020202020204" pitchFamily="34" charset="0"/>
                <a:cs typeface="LilyUPC" panose="020B0604020202020204" pitchFamily="34" charset="-34"/>
              </a:rPr>
              <a:t> </a:t>
            </a:r>
            <a:r>
              <a:rPr lang="th-TH" sz="3600" dirty="0">
                <a:solidFill>
                  <a:schemeClr val="accent1">
                    <a:lumMod val="40000"/>
                    <a:lumOff val="60000"/>
                  </a:schemeClr>
                </a:solidFill>
                <a:cs typeface="LilyUPC" panose="020B0604020202020204" pitchFamily="34" charset="-34"/>
              </a:rPr>
              <a:t>ในกิจกรรมนี้จะลงมือปฏิบัติการทดลองจริงโดยจะ</a:t>
            </a:r>
            <a:r>
              <a:rPr lang="th-TH" sz="3600" i="1" dirty="0">
                <a:solidFill>
                  <a:srgbClr val="FFC000"/>
                </a:solidFill>
                <a:cs typeface="LilyUPC" panose="020B0604020202020204" pitchFamily="34" charset="-34"/>
              </a:rPr>
              <a:t>ดำเนินการไปตามขั้นตอนที่ได้ออกแบบไว้ </a:t>
            </a:r>
            <a:r>
              <a:rPr lang="th-TH" sz="3600" dirty="0">
                <a:solidFill>
                  <a:schemeClr val="accent1">
                    <a:lumMod val="40000"/>
                    <a:lumOff val="60000"/>
                  </a:schemeClr>
                </a:solidFill>
                <a:cs typeface="LilyUPC" panose="020B0604020202020204" pitchFamily="34" charset="-34"/>
              </a:rPr>
              <a:t>และควรจะทดลองซ้ำๆ หลายๆ ครั้งเพื่อให้แน่ใจว่า ผลที่ได้มีความน่าเชื่อถือซึ่งเป็นเรื่องสำคัญ</a:t>
            </a: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27584" y="1995686"/>
            <a:ext cx="77768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LilyUPC" panose="020B0604020202020204" pitchFamily="34" charset="-34"/>
              </a:rPr>
              <a:t>3. การบันทึกผลการทดลอง</a:t>
            </a:r>
            <a:r>
              <a:rPr lang="th-TH" sz="3600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  <a:cs typeface="LilyUPC" panose="020B0604020202020204" pitchFamily="34" charset="-34"/>
              </a:rPr>
              <a:t> </a:t>
            </a:r>
            <a:r>
              <a:rPr lang="th-TH" sz="3600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หมายถึง การจดบันทึกที่ได้จากการทดลอง</a:t>
            </a:r>
          </a:p>
          <a:p>
            <a:r>
              <a:rPr lang="th-TH" sz="3600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ซึ่งข้อมูลที่ได้นี้จะนำไปวิเคราะห์ ในขั้นตอนต่อไป</a:t>
            </a: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575556" y="3325297"/>
            <a:ext cx="8100900" cy="1569660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r>
              <a:rPr lang="th-TH" sz="3200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cs typeface="LilyUPC" panose="020B0604020202020204" pitchFamily="34" charset="-34"/>
              </a:rPr>
              <a:t>     บางครั้งข้อมูลอาจได้มาจากการสร้างสถานการณ์ เอกสาร จากการสังเกต หรือปรากฏการณ์ หรือจากการซักถาม แล้วนำข้อมูลนั้น ไปแปรผลและลงข้อสรุปในขั้นต่อไป</a:t>
            </a:r>
          </a:p>
          <a:p>
            <a:r>
              <a:rPr lang="th-TH" sz="3200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cs typeface="LilyUPC" panose="020B0604020202020204" pitchFamily="34" charset="-34"/>
              </a:rPr>
              <a:t>ดั้งนั้น </a:t>
            </a:r>
            <a:r>
              <a:rPr lang="th-TH" sz="32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cs typeface="LilyUPC" panose="020B0604020202020204" pitchFamily="34" charset="-34"/>
              </a:rPr>
              <a:t>การรวบรวมข้อมูลเป็นสิ่งจำเป็นในวิธีการทางวิทยาศาสตร์</a:t>
            </a:r>
            <a:endParaRPr lang="th-TH" sz="3200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LilyUPC" panose="020B06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604991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จักรวาล, มืด, วอลล์เปเปอร์ H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สี่เหลี่ยมผืนผ้า 1"/>
          <p:cNvSpPr/>
          <p:nvPr/>
        </p:nvSpPr>
        <p:spPr>
          <a:xfrm>
            <a:off x="755576" y="195486"/>
            <a:ext cx="792088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th-TH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"/>
                <a:cs typeface="LilyUPC" panose="020B0604020202020204" pitchFamily="34" charset="-34"/>
              </a:rPr>
              <a:t>ตัวอย่างปัญหาทางฟิสิกส์</a:t>
            </a:r>
            <a:endParaRPr lang="th-TH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yriad Pro"/>
              <a:cs typeface="LilyUPC" panose="020B0604020202020204" pitchFamily="34" charset="-34"/>
            </a:endParaRPr>
          </a:p>
          <a:p>
            <a:pPr fontAlgn="base"/>
            <a:r>
              <a:rPr lang="th-TH" sz="3200" dirty="0">
                <a:latin typeface="Myriad Pro"/>
                <a:cs typeface="LilyUPC" panose="020B0604020202020204" pitchFamily="34" charset="-34"/>
              </a:rPr>
              <a:t>     </a:t>
            </a:r>
            <a:r>
              <a:rPr lang="th-TH" sz="3200" dirty="0">
                <a:solidFill>
                  <a:srgbClr val="FFFF00"/>
                </a:solidFill>
                <a:latin typeface="Myriad Pro"/>
                <a:cs typeface="LilyUPC" panose="020B0604020202020204" pitchFamily="34" charset="-34"/>
              </a:rPr>
              <a:t>ความยาวเชือก </a:t>
            </a:r>
            <a:r>
              <a:rPr lang="th-TH" sz="3200" dirty="0">
                <a:latin typeface="Myriad Pro"/>
                <a:cs typeface="LilyUPC" panose="020B0604020202020204" pitchFamily="34" charset="-34"/>
              </a:rPr>
              <a:t>จะมีผลต่อ </a:t>
            </a:r>
            <a:r>
              <a:rPr lang="th-TH" sz="3200" dirty="0">
                <a:solidFill>
                  <a:srgbClr val="FFFF00"/>
                </a:solidFill>
                <a:latin typeface="Myriad Pro"/>
                <a:cs typeface="LilyUPC" panose="020B0604020202020204" pitchFamily="34" charset="-34"/>
              </a:rPr>
              <a:t>คาบเวลา </a:t>
            </a:r>
            <a:r>
              <a:rPr lang="th-TH" sz="3200" dirty="0">
                <a:latin typeface="Myriad Pro"/>
                <a:cs typeface="LilyUPC" panose="020B0604020202020204" pitchFamily="34" charset="-34"/>
              </a:rPr>
              <a:t>ในการแกว่งของ </a:t>
            </a:r>
            <a:r>
              <a:rPr lang="th-TH" sz="3200" dirty="0">
                <a:solidFill>
                  <a:srgbClr val="FFFF00"/>
                </a:solidFill>
                <a:latin typeface="Myriad Pro"/>
                <a:cs typeface="LilyUPC" panose="020B0604020202020204" pitchFamily="34" charset="-34"/>
              </a:rPr>
              <a:t>ลูกตุ้ม </a:t>
            </a:r>
            <a:r>
              <a:rPr lang="th-TH" sz="3200" dirty="0">
                <a:latin typeface="Myriad Pro"/>
                <a:cs typeface="LilyUPC" panose="020B0604020202020204" pitchFamily="34" charset="-34"/>
              </a:rPr>
              <a:t>ที่กำลังเคลื่อนที่แบบ</a:t>
            </a:r>
            <a:r>
              <a:rPr lang="th-TH" sz="3200" dirty="0" err="1">
                <a:solidFill>
                  <a:srgbClr val="FFFF00"/>
                </a:solidFill>
                <a:latin typeface="Myriad Pro"/>
                <a:cs typeface="LilyUPC" panose="020B0604020202020204" pitchFamily="34" charset="-34"/>
              </a:rPr>
              <a:t>ฮาร์</a:t>
            </a:r>
            <a:r>
              <a:rPr lang="th-TH" sz="3200" dirty="0">
                <a:solidFill>
                  <a:srgbClr val="FFFF00"/>
                </a:solidFill>
                <a:latin typeface="Myriad Pro"/>
                <a:cs typeface="LilyUPC" panose="020B0604020202020204" pitchFamily="34" charset="-34"/>
              </a:rPr>
              <a:t>มอนิกอย่างง่าย</a:t>
            </a:r>
            <a:r>
              <a:rPr lang="th-TH" sz="3200" dirty="0">
                <a:latin typeface="Myriad Pro"/>
                <a:cs typeface="LilyUPC" panose="020B0604020202020204" pitchFamily="34" charset="-34"/>
              </a:rPr>
              <a:t>หรือไม่ อย่างไร เราสามารถใช้ความสัมพันธ์ระหว่างคาบเวลากับความยาวเชือกในการหา </a:t>
            </a:r>
            <a:r>
              <a:rPr lang="th-TH" sz="3200" dirty="0">
                <a:solidFill>
                  <a:srgbClr val="FFFF00"/>
                </a:solidFill>
                <a:latin typeface="Myriad Pro"/>
                <a:cs typeface="LilyUPC" panose="020B0604020202020204" pitchFamily="34" charset="-34"/>
              </a:rPr>
              <a:t>ความเร่งเนื่องจากแรงโน้มถ่วงของโลก </a:t>
            </a:r>
            <a:r>
              <a:rPr lang="th-TH" sz="3200" dirty="0">
                <a:latin typeface="Myriad Pro"/>
                <a:cs typeface="LilyUPC" panose="020B0604020202020204" pitchFamily="34" charset="-34"/>
              </a:rPr>
              <a:t>ได้อย่างไร</a:t>
            </a:r>
            <a:endParaRPr lang="th-TH" sz="3200" b="0" i="0" dirty="0">
              <a:effectLst/>
              <a:latin typeface="Myriad Pro"/>
              <a:cs typeface="LilyUPC" panose="020B0604020202020204" pitchFamily="34" charset="-34"/>
            </a:endParaRPr>
          </a:p>
        </p:txBody>
      </p:sp>
      <p:sp>
        <p:nvSpPr>
          <p:cNvPr id="3" name="กล่องข้อความ 2"/>
          <p:cNvSpPr txBox="1"/>
          <p:nvPr/>
        </p:nvSpPr>
        <p:spPr>
          <a:xfrm>
            <a:off x="1254451" y="2293192"/>
            <a:ext cx="21515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dirty="0">
                <a:solidFill>
                  <a:srgbClr val="00FF99"/>
                </a:solidFill>
                <a:cs typeface="LilyUPC" panose="020B0604020202020204" pitchFamily="34" charset="-34"/>
              </a:rPr>
              <a:t>การกำหนดตัวแปร</a:t>
            </a:r>
          </a:p>
        </p:txBody>
      </p:sp>
      <p:sp>
        <p:nvSpPr>
          <p:cNvPr id="4" name="กล่องข้อความ 3"/>
          <p:cNvSpPr txBox="1"/>
          <p:nvPr/>
        </p:nvSpPr>
        <p:spPr>
          <a:xfrm>
            <a:off x="1624719" y="2859782"/>
            <a:ext cx="6346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dirty="0">
                <a:solidFill>
                  <a:srgbClr val="FFFF00"/>
                </a:solidFill>
              </a:rPr>
              <a:t>ตัวแปรต้นคือ ...........................................................</a:t>
            </a:r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1624719" y="3507854"/>
            <a:ext cx="64588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ตัวแปรตามคือ </a:t>
            </a:r>
            <a:r>
              <a:rPr lang="th-TH" sz="3600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.....................................................</a:t>
            </a:r>
            <a:endParaRPr lang="th-TH" sz="3200" b="1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1658381" y="4011910"/>
            <a:ext cx="64251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dirty="0">
                <a:solidFill>
                  <a:srgbClr val="FFC000"/>
                </a:solidFill>
              </a:rPr>
              <a:t>ตัวแปรควบคุมคือ .....................................................</a:t>
            </a:r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4193793" y="2763605"/>
            <a:ext cx="16738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200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"/>
                <a:cs typeface="LilyUPC" panose="020B0604020202020204" pitchFamily="34" charset="-34"/>
              </a:rPr>
              <a:t>ความยาวเชือก </a:t>
            </a:r>
            <a:endParaRPr lang="th-TH" sz="3200" i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4193793" y="3448329"/>
            <a:ext cx="318548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200" i="1" dirty="0">
                <a:solidFill>
                  <a:srgbClr val="00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"/>
                <a:cs typeface="LilyUPC" panose="020B0604020202020204" pitchFamily="34" charset="-34"/>
              </a:rPr>
              <a:t>คาบเวลาในการแกว่งของลูกตุ้ม </a:t>
            </a:r>
            <a:endParaRPr lang="th-TH" sz="3200" i="1" dirty="0">
              <a:solidFill>
                <a:srgbClr val="00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4193793" y="3867894"/>
            <a:ext cx="252665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200" dirty="0">
                <a:solidFill>
                  <a:schemeClr val="accent6">
                    <a:lumMod val="40000"/>
                    <a:lumOff val="60000"/>
                  </a:schemeClr>
                </a:solidFill>
                <a:latin typeface="Myriad Pro"/>
                <a:cs typeface="LilyUPC" panose="020B0604020202020204" pitchFamily="34" charset="-34"/>
              </a:rPr>
              <a:t>ขนาด/น้ำหนักของลูกตุ้ม</a:t>
            </a:r>
            <a:endParaRPr lang="th-TH" sz="32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4193793" y="4286170"/>
            <a:ext cx="24064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200" dirty="0">
                <a:solidFill>
                  <a:schemeClr val="accent2">
                    <a:lumMod val="20000"/>
                    <a:lumOff val="80000"/>
                  </a:schemeClr>
                </a:solidFill>
                <a:latin typeface="Myriad Pro"/>
                <a:cs typeface="LilyUPC" panose="020B0604020202020204" pitchFamily="34" charset="-34"/>
              </a:rPr>
              <a:t>ขนาด/น้ำหนักของเชือก</a:t>
            </a:r>
            <a:endParaRPr lang="th-TH" sz="320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11266" name="Picture 2" descr="https://i1.wp.com/www.atom.rmutphysics.com/charud/oldnews/0/284/6/wave/simple1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4058" y="2148750"/>
            <a:ext cx="2862397" cy="916604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2430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/>
      <p:bldP spid="8" grpId="0"/>
      <p:bldP spid="9" grpId="0"/>
      <p:bldP spid="10" grpId="0"/>
      <p:bldP spid="11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ไม้, เนื้อ, มืด, สีดำ, ผนัง, พื้นหลัง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206" y="0"/>
            <a:ext cx="9163205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กล่องข้อความ 2"/>
          <p:cNvSpPr txBox="1"/>
          <p:nvPr/>
        </p:nvSpPr>
        <p:spPr>
          <a:xfrm>
            <a:off x="755576" y="267494"/>
            <a:ext cx="43140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dirty="0">
                <a:cs typeface="LilyUPC" panose="020B0604020202020204" pitchFamily="34" charset="-34"/>
              </a:rPr>
              <a:t>1.3.1 การรายงานความคลาดเคลื่อน</a:t>
            </a: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755576" y="843558"/>
            <a:ext cx="777686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dirty="0">
                <a:latin typeface="AngsanaNew"/>
                <a:cs typeface="LilyUPC" panose="020B0604020202020204" pitchFamily="34" charset="-34"/>
              </a:rPr>
              <a:t>    </a:t>
            </a:r>
            <a:r>
              <a:rPr lang="th-TH" sz="3200" dirty="0">
                <a:solidFill>
                  <a:srgbClr val="FFFF00"/>
                </a:solidFill>
                <a:latin typeface="AngsanaNew"/>
                <a:cs typeface="LilyUPC" panose="020B0604020202020204" pitchFamily="34" charset="-34"/>
              </a:rPr>
              <a:t>การวัดปริมาณต่าง ๆ </a:t>
            </a:r>
            <a:r>
              <a:rPr lang="th-TH" sz="3200" dirty="0">
                <a:latin typeface="AngsanaNew"/>
                <a:cs typeface="LilyUPC" panose="020B0604020202020204" pitchFamily="34" charset="-34"/>
              </a:rPr>
              <a:t>จะมีความคลาดเคลื่อนเสมอขึ้นอยู่กับ</a:t>
            </a:r>
            <a:r>
              <a:rPr lang="th-TH" sz="3200" i="1" dirty="0">
                <a:solidFill>
                  <a:srgbClr val="FFFF00"/>
                </a:solidFill>
                <a:latin typeface="AngsanaNew"/>
                <a:cs typeface="LilyUPC" panose="020B0604020202020204" pitchFamily="34" charset="-34"/>
              </a:rPr>
              <a:t>เครื่องมือ</a:t>
            </a:r>
            <a:r>
              <a:rPr lang="th-TH" sz="3200" dirty="0">
                <a:latin typeface="AngsanaNew"/>
                <a:cs typeface="LilyUPC" panose="020B0604020202020204" pitchFamily="34" charset="-34"/>
              </a:rPr>
              <a:t> </a:t>
            </a:r>
            <a:r>
              <a:rPr lang="th-TH" sz="3200" i="1" dirty="0">
                <a:solidFill>
                  <a:srgbClr val="E7EAC2"/>
                </a:solidFill>
                <a:latin typeface="AngsanaNew"/>
                <a:cs typeface="LilyUPC" panose="020B0604020202020204" pitchFamily="34" charset="-34"/>
              </a:rPr>
              <a:t>วิธีการ</a:t>
            </a:r>
            <a:r>
              <a:rPr lang="th-TH" sz="3200" dirty="0">
                <a:latin typeface="AngsanaNew"/>
                <a:cs typeface="LilyUPC" panose="020B0604020202020204" pitchFamily="34" charset="-34"/>
              </a:rPr>
              <a:t>วัดประสบการณ์ของ</a:t>
            </a:r>
            <a:r>
              <a:rPr lang="th-TH" sz="32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AngsanaNew"/>
                <a:cs typeface="LilyUPC" panose="020B0604020202020204" pitchFamily="34" charset="-34"/>
              </a:rPr>
              <a:t>ผู้วัด </a:t>
            </a:r>
            <a:r>
              <a:rPr lang="th-TH" sz="3200" dirty="0">
                <a:latin typeface="AngsanaNew"/>
                <a:cs typeface="LilyUPC" panose="020B0604020202020204" pitchFamily="34" charset="-34"/>
              </a:rPr>
              <a:t>รวมทั้ง</a:t>
            </a:r>
            <a:r>
              <a:rPr lang="th-TH" sz="3200" i="1" dirty="0">
                <a:solidFill>
                  <a:schemeClr val="accent6">
                    <a:lumMod val="40000"/>
                    <a:lumOff val="60000"/>
                  </a:schemeClr>
                </a:solidFill>
                <a:latin typeface="AngsanaNew"/>
                <a:cs typeface="LilyUPC" panose="020B0604020202020204" pitchFamily="34" charset="-34"/>
              </a:rPr>
              <a:t>สภาพแวดล้อม</a:t>
            </a:r>
            <a:r>
              <a:rPr lang="th-TH" sz="3200" dirty="0">
                <a:latin typeface="AngsanaNew"/>
                <a:cs typeface="LilyUPC" panose="020B0604020202020204" pitchFamily="34" charset="-34"/>
              </a:rPr>
              <a:t> ในการทดลองหนึ่ง ๆ เรามักจะมีการวัดซ้ำหรือทดลองซ้ำหลายครั้ง </a:t>
            </a:r>
            <a:r>
              <a:rPr lang="th-TH" sz="3200" dirty="0">
                <a:solidFill>
                  <a:srgbClr val="D3FDF0"/>
                </a:solidFill>
                <a:latin typeface="AngsanaNew"/>
                <a:cs typeface="LilyUPC" panose="020B0604020202020204" pitchFamily="34" charset="-34"/>
              </a:rPr>
              <a:t>เพื่อลดความคลาดเคลื่อน </a:t>
            </a:r>
            <a:r>
              <a:rPr lang="th-TH" sz="3200" dirty="0">
                <a:latin typeface="AngsanaNew"/>
                <a:cs typeface="LilyUPC" panose="020B0604020202020204" pitchFamily="34" charset="-34"/>
              </a:rPr>
              <a:t>จากการทดลอง ซึ่งค่าความคลาดเคลื่อนสามารถแสดงในรายงานผลทั้งในรูปแบบ</a:t>
            </a:r>
            <a:r>
              <a:rPr lang="th-TH" sz="3200" dirty="0">
                <a:solidFill>
                  <a:srgbClr val="FFC000"/>
                </a:solidFill>
                <a:latin typeface="AngsanaNew"/>
                <a:cs typeface="LilyUPC" panose="020B0604020202020204" pitchFamily="34" charset="-34"/>
              </a:rPr>
              <a:t>ตัวเลข</a:t>
            </a:r>
            <a:r>
              <a:rPr lang="th-TH" sz="3200" dirty="0">
                <a:latin typeface="AngsanaNew"/>
                <a:cs typeface="LilyUPC" panose="020B0604020202020204" pitchFamily="34" charset="-34"/>
              </a:rPr>
              <a:t>และ</a:t>
            </a:r>
            <a:r>
              <a:rPr lang="th-TH" sz="3200" dirty="0">
                <a:solidFill>
                  <a:srgbClr val="FFC000"/>
                </a:solidFill>
                <a:latin typeface="AngsanaNew"/>
                <a:cs typeface="LilyUPC" panose="020B0604020202020204" pitchFamily="34" charset="-34"/>
              </a:rPr>
              <a:t>กราฟ</a:t>
            </a:r>
            <a:endParaRPr lang="th-TH" sz="3200" dirty="0">
              <a:solidFill>
                <a:srgbClr val="FFC000"/>
              </a:solidFill>
              <a:cs typeface="LilyUPC" panose="020B0604020202020204" pitchFamily="34" charset="-34"/>
            </a:endParaRPr>
          </a:p>
        </p:txBody>
      </p:sp>
      <p:sp>
        <p:nvSpPr>
          <p:cNvPr id="5" name="กล่องข้อความ 4"/>
          <p:cNvSpPr txBox="1"/>
          <p:nvPr/>
        </p:nvSpPr>
        <p:spPr>
          <a:xfrm>
            <a:off x="706684" y="3090322"/>
            <a:ext cx="761458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thaiDist"/>
            <a:r>
              <a:rPr lang="th-TH" sz="3200" dirty="0">
                <a:solidFill>
                  <a:schemeClr val="accent5">
                    <a:lumMod val="20000"/>
                    <a:lumOff val="80000"/>
                  </a:schemeClr>
                </a:solidFill>
                <a:cs typeface="LilyUPC" panose="020B0604020202020204" pitchFamily="34" charset="-34"/>
              </a:rPr>
              <a:t>     ในการรายงานผลการทดลอง ในรูป</a:t>
            </a:r>
            <a:r>
              <a:rPr lang="th-TH" sz="3200" i="1" dirty="0">
                <a:solidFill>
                  <a:srgbClr val="FFFF00"/>
                </a:solidFill>
                <a:cs typeface="LilyUPC" panose="020B0604020202020204" pitchFamily="34" charset="-34"/>
              </a:rPr>
              <a:t>ข้อมูลที่อาจมีค่าความคลาดเคลื่อน </a:t>
            </a:r>
            <a:r>
              <a:rPr lang="th-TH" sz="3200" dirty="0">
                <a:solidFill>
                  <a:schemeClr val="accent5">
                    <a:lumMod val="20000"/>
                    <a:lumOff val="80000"/>
                  </a:schemeClr>
                </a:solidFill>
                <a:cs typeface="LilyUPC" panose="020B0604020202020204" pitchFamily="34" charset="-34"/>
              </a:rPr>
              <a:t>นั้น</a:t>
            </a:r>
          </a:p>
          <a:p>
            <a:pPr algn="thaiDist"/>
            <a:r>
              <a:rPr lang="th-TH" sz="3200" dirty="0">
                <a:solidFill>
                  <a:schemeClr val="accent5">
                    <a:lumMod val="20000"/>
                    <a:lumOff val="80000"/>
                  </a:schemeClr>
                </a:solidFill>
                <a:cs typeface="LilyUPC" panose="020B0604020202020204" pitchFamily="34" charset="-34"/>
              </a:rPr>
              <a:t>จะพิจารณาเฉพาะ </a:t>
            </a:r>
            <a:r>
              <a:rPr lang="th-TH" sz="3200" i="1" dirty="0">
                <a:solidFill>
                  <a:srgbClr val="FFC000"/>
                </a:solidFill>
                <a:cs typeface="LilyUPC" panose="020B0604020202020204" pitchFamily="34" charset="-34"/>
              </a:rPr>
              <a:t>ความคลาดเคลื่อนเชิงสถิติ </a:t>
            </a:r>
            <a:r>
              <a:rPr lang="th-TH" sz="3200" dirty="0">
                <a:solidFill>
                  <a:schemeClr val="accent5">
                    <a:lumMod val="20000"/>
                    <a:lumOff val="80000"/>
                  </a:schemeClr>
                </a:solidFill>
                <a:cs typeface="LilyUPC" panose="020B0604020202020204" pitchFamily="34" charset="-34"/>
              </a:rPr>
              <a:t>เท่านั้น คือรายงาน ในแบบดังนี้</a:t>
            </a:r>
          </a:p>
          <a:p>
            <a:pPr algn="thaiDist"/>
            <a:r>
              <a:rPr lang="th-TH" sz="3200" dirty="0">
                <a:solidFill>
                  <a:srgbClr val="FFFF00"/>
                </a:solidFill>
                <a:cs typeface="LilyUPC" panose="020B0604020202020204" pitchFamily="34" charset="-34"/>
              </a:rPr>
              <a:t>ค่าเฉลี่ย </a:t>
            </a:r>
            <a:r>
              <a:rPr lang="th-TH" sz="3200" dirty="0">
                <a:solidFill>
                  <a:srgbClr val="FFFF00"/>
                </a:solidFill>
                <a:latin typeface="Vani" panose="020B0502040204020203" pitchFamily="34" charset="0"/>
                <a:cs typeface="LilyUPC" panose="020B0604020202020204" pitchFamily="34" charset="-34"/>
              </a:rPr>
              <a:t>± ค่าความคลาดเคลื่อน  </a:t>
            </a:r>
            <a:r>
              <a:rPr lang="th-TH" sz="3200" dirty="0">
                <a:solidFill>
                  <a:schemeClr val="accent5">
                    <a:lumMod val="20000"/>
                    <a:lumOff val="80000"/>
                  </a:schemeClr>
                </a:solidFill>
                <a:latin typeface="Vani" panose="020B0502040204020203" pitchFamily="34" charset="0"/>
                <a:cs typeface="LilyUPC" panose="020B0604020202020204" pitchFamily="34" charset="-34"/>
              </a:rPr>
              <a:t>หรือ </a:t>
            </a:r>
            <a:endParaRPr lang="th-TH" sz="3200" dirty="0">
              <a:solidFill>
                <a:schemeClr val="accent5">
                  <a:lumMod val="20000"/>
                  <a:lumOff val="80000"/>
                </a:schemeClr>
              </a:solidFill>
              <a:cs typeface="LilyUPC" panose="020B0604020202020204" pitchFamily="34" charset="-34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graphicFrame>
        <p:nvGraphicFramePr>
          <p:cNvPr id="7" name="วัตถุ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1067542"/>
              </p:ext>
            </p:extLst>
          </p:nvPr>
        </p:nvGraphicFramePr>
        <p:xfrm>
          <a:off x="4716016" y="4155926"/>
          <a:ext cx="864096" cy="3860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76" name="Equation" r:id="rId4" imgW="444307" imgH="203112" progId="Equation.DSMT4">
                  <p:embed/>
                </p:oleObj>
              </mc:Choice>
              <mc:Fallback>
                <p:oleObj name="Equation" r:id="rId4" imgW="444307" imgH="203112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016" y="4155926"/>
                        <a:ext cx="864096" cy="386085"/>
                      </a:xfrm>
                      <a:prstGeom prst="rect">
                        <a:avLst/>
                      </a:prstGeom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32338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ผ้าทอ, เนื้อ, มืด, สีเทา, วินเทจ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สี่เหลี่ยมผืนผ้า 1"/>
          <p:cNvSpPr/>
          <p:nvPr/>
        </p:nvSpPr>
        <p:spPr>
          <a:xfrm>
            <a:off x="611560" y="1137156"/>
            <a:ext cx="411522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600" dirty="0">
                <a:solidFill>
                  <a:schemeClr val="accent5">
                    <a:lumMod val="20000"/>
                    <a:lumOff val="80000"/>
                  </a:schemeClr>
                </a:solidFill>
                <a:latin typeface="Vani" panose="020B0502040204020203" pitchFamily="34" charset="0"/>
                <a:cs typeface="LilyUPC" panose="020B0604020202020204" pitchFamily="34" charset="-34"/>
              </a:rPr>
              <a:t>ค่าความคลาดเคลื่อน คำนวณได้จาก</a:t>
            </a:r>
            <a:endParaRPr lang="th-TH" sz="3600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2037085" y="339502"/>
            <a:ext cx="266451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600" dirty="0">
                <a:solidFill>
                  <a:schemeClr val="accent1">
                    <a:lumMod val="20000"/>
                    <a:lumOff val="80000"/>
                  </a:schemeClr>
                </a:solidFill>
                <a:cs typeface="LilyUPC" panose="020B0604020202020204" pitchFamily="34" charset="-34"/>
              </a:rPr>
              <a:t>ค่าเฉลี่ย </a:t>
            </a:r>
            <a:r>
              <a:rPr lang="th-TH" sz="3600" dirty="0">
                <a:solidFill>
                  <a:schemeClr val="accent1">
                    <a:lumMod val="20000"/>
                    <a:lumOff val="80000"/>
                  </a:schemeClr>
                </a:solidFill>
                <a:latin typeface="Vani" panose="020B0502040204020203" pitchFamily="34" charset="0"/>
                <a:cs typeface="LilyUPC" panose="020B0604020202020204" pitchFamily="34" charset="-34"/>
              </a:rPr>
              <a:t>คำนวณได้จาก</a:t>
            </a:r>
            <a:endParaRPr lang="th-TH" sz="36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graphicFrame>
        <p:nvGraphicFramePr>
          <p:cNvPr id="5" name="วัตถุ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6326430"/>
              </p:ext>
            </p:extLst>
          </p:nvPr>
        </p:nvGraphicFramePr>
        <p:xfrm>
          <a:off x="4776714" y="348185"/>
          <a:ext cx="2454494" cy="6289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41" name="Equation" r:id="rId4" imgW="1524000" imgH="393700" progId="Equation.DSMT4">
                  <p:embed/>
                </p:oleObj>
              </mc:Choice>
              <mc:Fallback>
                <p:oleObj name="Equation" r:id="rId4" imgW="1524000" imgH="3937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76714" y="348185"/>
                        <a:ext cx="2454494" cy="628964"/>
                      </a:xfrm>
                      <a:prstGeom prst="rect">
                        <a:avLst/>
                      </a:prstGeom>
                      <a:solidFill>
                        <a:schemeClr val="tx1">
                          <a:lumMod val="95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graphicFrame>
        <p:nvGraphicFramePr>
          <p:cNvPr id="7" name="วัตถุ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4968653"/>
              </p:ext>
            </p:extLst>
          </p:nvPr>
        </p:nvGraphicFramePr>
        <p:xfrm>
          <a:off x="4776714" y="1129473"/>
          <a:ext cx="1663691" cy="6257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42" name="Equation" r:id="rId6" imgW="1040948" imgH="393529" progId="Equation.DSMT4">
                  <p:embed/>
                </p:oleObj>
              </mc:Choice>
              <mc:Fallback>
                <p:oleObj name="Equation" r:id="rId6" imgW="1040948" imgH="393529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76714" y="1129473"/>
                        <a:ext cx="1663691" cy="625792"/>
                      </a:xfrm>
                      <a:prstGeom prst="rect">
                        <a:avLst/>
                      </a:prstGeom>
                      <a:solidFill>
                        <a:schemeClr val="tx1">
                          <a:lumMod val="95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สี่เหลี่ยมผืนผ้า 7"/>
          <p:cNvSpPr/>
          <p:nvPr/>
        </p:nvSpPr>
        <p:spPr>
          <a:xfrm>
            <a:off x="489060" y="1923678"/>
            <a:ext cx="3384376" cy="2463367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3200" b="1" dirty="0">
                <a:solidFill>
                  <a:srgbClr val="00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LilyUPC" panose="020B0604020202020204" pitchFamily="34" charset="-34"/>
              </a:rPr>
              <a:t>ตัวอย่าง </a:t>
            </a:r>
            <a:r>
              <a:rPr lang="th-TH" dirty="0">
                <a:solidFill>
                  <a:srgbClr val="00FF9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LilyUPC" panose="020B0604020202020204" pitchFamily="34" charset="-34"/>
              </a:rPr>
              <a:t> </a:t>
            </a:r>
            <a:r>
              <a:rPr lang="th-TH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LilyUPC" panose="020B0604020202020204" pitchFamily="34" charset="-34"/>
              </a:rPr>
              <a:t>ในการ วัดเวลาของ การตกแบบเสรีของก้อนอิฐ ซึ่งตกจากที่สูง 20 เมตร โดยทดลอง 6 ครั้ง ได้ผลการทดลองดังตาราง </a:t>
            </a:r>
            <a:r>
              <a:rPr lang="th-TH" i="1" dirty="0">
                <a:solidFill>
                  <a:srgbClr val="00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LilyUPC" panose="020B0604020202020204" pitchFamily="34" charset="-34"/>
              </a:rPr>
              <a:t>จงเขียนรายงาน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i="1" dirty="0">
                <a:solidFill>
                  <a:srgbClr val="00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LilyUPC" panose="020B0604020202020204" pitchFamily="34" charset="-34"/>
              </a:rPr>
              <a:t>ข้อมูลที่ควรจะเป็น</a:t>
            </a:r>
            <a:endParaRPr lang="en-US" i="1" dirty="0">
              <a:solidFill>
                <a:srgbClr val="00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Calibri" panose="020F0502020204030204" pitchFamily="34" charset="0"/>
              <a:cs typeface="LilyUPC" panose="020B0604020202020204" pitchFamily="34" charset="-34"/>
            </a:endParaRPr>
          </a:p>
        </p:txBody>
      </p:sp>
      <p:graphicFrame>
        <p:nvGraphicFramePr>
          <p:cNvPr id="9" name="ตาราง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2010234"/>
              </p:ext>
            </p:extLst>
          </p:nvPr>
        </p:nvGraphicFramePr>
        <p:xfrm>
          <a:off x="4362496" y="1995686"/>
          <a:ext cx="4155817" cy="782702"/>
        </p:xfrm>
        <a:graphic>
          <a:graphicData uri="http://schemas.openxmlformats.org/drawingml/2006/table">
            <a:tbl>
              <a:tblPr firstRow="1" firstCol="1" bandRow="1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6741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99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06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99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8062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994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8062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2400" dirty="0">
                          <a:effectLst/>
                          <a:cs typeface="LilyUPC" panose="020B0604020202020204" pitchFamily="34" charset="-34"/>
                        </a:rPr>
                        <a:t>ครั้งที่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LilyUPC" panose="020B0604020202020204" pitchFamily="34" charset="-34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2400" dirty="0">
                          <a:solidFill>
                            <a:srgbClr val="0070C0"/>
                          </a:solidFill>
                          <a:effectLst/>
                          <a:cs typeface="LilyUPC" panose="020B0604020202020204" pitchFamily="34" charset="-34"/>
                        </a:rPr>
                        <a:t>1</a:t>
                      </a:r>
                      <a:endParaRPr lang="en-US" sz="16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LilyUPC" panose="020B0604020202020204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2400" dirty="0">
                          <a:solidFill>
                            <a:srgbClr val="0070C0"/>
                          </a:solidFill>
                          <a:effectLst/>
                          <a:cs typeface="LilyUPC" panose="020B0604020202020204" pitchFamily="34" charset="-34"/>
                        </a:rPr>
                        <a:t>2</a:t>
                      </a:r>
                      <a:endParaRPr lang="en-US" sz="16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LilyUPC" panose="020B0604020202020204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2400" dirty="0">
                          <a:solidFill>
                            <a:srgbClr val="0070C0"/>
                          </a:solidFill>
                          <a:effectLst/>
                          <a:cs typeface="LilyUPC" panose="020B0604020202020204" pitchFamily="34" charset="-34"/>
                        </a:rPr>
                        <a:t>3</a:t>
                      </a:r>
                      <a:endParaRPr lang="en-US" sz="16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LilyUPC" panose="020B0604020202020204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2400" dirty="0">
                          <a:solidFill>
                            <a:srgbClr val="0070C0"/>
                          </a:solidFill>
                          <a:effectLst/>
                          <a:cs typeface="LilyUPC" panose="020B0604020202020204" pitchFamily="34" charset="-34"/>
                        </a:rPr>
                        <a:t>4</a:t>
                      </a:r>
                      <a:endParaRPr lang="en-US" sz="16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LilyUPC" panose="020B0604020202020204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2400" dirty="0">
                          <a:solidFill>
                            <a:srgbClr val="0070C0"/>
                          </a:solidFill>
                          <a:effectLst/>
                          <a:cs typeface="LilyUPC" panose="020B0604020202020204" pitchFamily="34" charset="-34"/>
                        </a:rPr>
                        <a:t>5</a:t>
                      </a:r>
                      <a:endParaRPr lang="en-US" sz="16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LilyUPC" panose="020B0604020202020204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2400" dirty="0">
                          <a:solidFill>
                            <a:srgbClr val="0070C0"/>
                          </a:solidFill>
                          <a:effectLst/>
                          <a:cs typeface="LilyUPC" panose="020B0604020202020204" pitchFamily="34" charset="-34"/>
                        </a:rPr>
                        <a:t>6</a:t>
                      </a:r>
                      <a:endParaRPr lang="en-US" sz="16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LilyUPC" panose="020B0604020202020204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2400" b="0" dirty="0">
                          <a:solidFill>
                            <a:srgbClr val="0070C0"/>
                          </a:solidFill>
                          <a:effectLst/>
                          <a:cs typeface="LilyUPC" panose="020B0604020202020204" pitchFamily="34" charset="-34"/>
                        </a:rPr>
                        <a:t>เวลา</a:t>
                      </a:r>
                      <a:r>
                        <a:rPr lang="en-US" sz="1400" b="0" dirty="0">
                          <a:solidFill>
                            <a:srgbClr val="0070C0"/>
                          </a:solidFill>
                          <a:effectLst/>
                          <a:cs typeface="LilyUPC" panose="020B0604020202020204" pitchFamily="34" charset="-34"/>
                        </a:rPr>
                        <a:t>(s)</a:t>
                      </a:r>
                      <a:endParaRPr lang="en-US" sz="1200" b="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LilyUPC" panose="020B0604020202020204" pitchFamily="34" charset="-34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2400">
                          <a:effectLst/>
                          <a:cs typeface="LilyUPC" panose="020B0604020202020204" pitchFamily="34" charset="-34"/>
                        </a:rPr>
                        <a:t>2.2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LilyUPC" panose="020B06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2400">
                          <a:effectLst/>
                          <a:cs typeface="LilyUPC" panose="020B0604020202020204" pitchFamily="34" charset="-34"/>
                        </a:rPr>
                        <a:t>2.1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LilyUPC" panose="020B06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2400" dirty="0">
                          <a:effectLst/>
                          <a:cs typeface="LilyUPC" panose="020B0604020202020204" pitchFamily="34" charset="-34"/>
                        </a:rPr>
                        <a:t>1.9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LilyUPC" panose="020B06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2400" dirty="0">
                          <a:effectLst/>
                          <a:cs typeface="LilyUPC" panose="020B0604020202020204" pitchFamily="34" charset="-34"/>
                        </a:rPr>
                        <a:t>2.1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LilyUPC" panose="020B06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2400" dirty="0">
                          <a:effectLst/>
                          <a:cs typeface="LilyUPC" panose="020B0604020202020204" pitchFamily="34" charset="-34"/>
                        </a:rPr>
                        <a:t>1.8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LilyUPC" panose="020B06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2400" dirty="0">
                          <a:effectLst/>
                          <a:cs typeface="LilyUPC" panose="020B0604020202020204" pitchFamily="34" charset="-34"/>
                        </a:rPr>
                        <a:t>2.1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LilyUPC" panose="020B0604020202020204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1" name="วัตถุ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7825113"/>
              </p:ext>
            </p:extLst>
          </p:nvPr>
        </p:nvGraphicFramePr>
        <p:xfrm>
          <a:off x="4362496" y="2892420"/>
          <a:ext cx="4071938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43" name="Equation" r:id="rId8" imgW="2527200" imgH="393480" progId="Equation.DSMT4">
                  <p:embed/>
                </p:oleObj>
              </mc:Choice>
              <mc:Fallback>
                <p:oleObj name="Equation" r:id="rId8" imgW="252720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62496" y="2892420"/>
                        <a:ext cx="4071938" cy="628650"/>
                      </a:xfrm>
                      <a:prstGeom prst="rect">
                        <a:avLst/>
                      </a:prstGeom>
                      <a:solidFill>
                        <a:schemeClr val="tx1">
                          <a:lumMod val="95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วัตถุ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2030790"/>
              </p:ext>
            </p:extLst>
          </p:nvPr>
        </p:nvGraphicFramePr>
        <p:xfrm>
          <a:off x="4362496" y="3648206"/>
          <a:ext cx="2192338" cy="62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44" name="Equation" r:id="rId10" imgW="1371600" imgH="393480" progId="Equation.DSMT4">
                  <p:embed/>
                </p:oleObj>
              </mc:Choice>
              <mc:Fallback>
                <p:oleObj name="Equation" r:id="rId10" imgW="137160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62496" y="3648206"/>
                        <a:ext cx="2192338" cy="625475"/>
                      </a:xfrm>
                      <a:prstGeom prst="rect">
                        <a:avLst/>
                      </a:prstGeom>
                      <a:solidFill>
                        <a:schemeClr val="tx1">
                          <a:lumMod val="95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สี่เหลี่ยมผืนผ้า 9"/>
          <p:cNvSpPr/>
          <p:nvPr/>
        </p:nvSpPr>
        <p:spPr>
          <a:xfrm>
            <a:off x="4283968" y="4273681"/>
            <a:ext cx="3475631" cy="6104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3200" i="1" dirty="0">
                <a:solidFill>
                  <a:srgbClr val="00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LilyUPC" panose="020B0604020202020204" pitchFamily="34" charset="-34"/>
              </a:rPr>
              <a:t>ข้อมูลที่ควรจะเป็นคือ </a:t>
            </a:r>
            <a:r>
              <a:rPr lang="th-TH" sz="32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LilyUPC" panose="020B0604020202020204" pitchFamily="34" charset="-34"/>
              </a:rPr>
              <a:t>2.0 </a:t>
            </a:r>
            <a:r>
              <a:rPr lang="th-TH" sz="3200" dirty="0">
                <a:solidFill>
                  <a:srgbClr val="FFFF00"/>
                </a:solidFill>
                <a:latin typeface="Vani" panose="020B0502040204020203" pitchFamily="34" charset="0"/>
                <a:cs typeface="LilyUPC" panose="020B0604020202020204" pitchFamily="34" charset="-34"/>
              </a:rPr>
              <a:t>±</a:t>
            </a:r>
            <a:r>
              <a:rPr lang="th-TH" sz="32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LilyUPC" panose="020B0604020202020204" pitchFamily="34" charset="-34"/>
              </a:rPr>
              <a:t> 0.2</a:t>
            </a:r>
            <a:endParaRPr lang="en-US" sz="3200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Calibri" panose="020F0502020204030204" pitchFamily="34" charset="0"/>
              <a:cs typeface="LilyUPC" panose="020B06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310219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ผ้าทอ, เนื้อ, มืด, สีเทา, วินเทจ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สี่เหลี่ยมผืนผ้า 2"/>
          <p:cNvSpPr/>
          <p:nvPr/>
        </p:nvSpPr>
        <p:spPr>
          <a:xfrm>
            <a:off x="899592" y="195486"/>
            <a:ext cx="570540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New,Bold"/>
                <a:cs typeface="LilyUPC" panose="020B0604020202020204" pitchFamily="34" charset="-34"/>
              </a:rPr>
              <a:t>1.3.2 การวิเคราะห์ผลการทดลอง</a:t>
            </a:r>
            <a:r>
              <a:rPr lang="en-US" sz="2400" dirty="0"/>
              <a:t>(Discussion)</a:t>
            </a:r>
            <a:endParaRPr lang="th-TH" sz="2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New,Bold"/>
              <a:cs typeface="LilyUPC" panose="020B0604020202020204" pitchFamily="34" charset="-34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1115616" y="744915"/>
            <a:ext cx="415209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New,Bold"/>
                <a:cs typeface="LilyUPC" panose="020B0604020202020204" pitchFamily="34" charset="-34"/>
              </a:rPr>
              <a:t>การวิเคราะห์ผลการทดลองมีหลักการดังนี้</a:t>
            </a:r>
            <a:endParaRPr lang="th-TH" sz="3200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722612" y="1449622"/>
            <a:ext cx="8025852" cy="1146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h-TH" sz="32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1. ดำเนินการให้</a:t>
            </a:r>
            <a:r>
              <a:rPr lang="th-TH" sz="3200" dirty="0">
                <a:solidFill>
                  <a:srgbClr val="00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เห็นความสัมพันธ์ระหว่างตัวแปรต่างๆ</a:t>
            </a:r>
            <a:r>
              <a:rPr lang="th-TH" sz="32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ที่ได้จากการทดลองโดยเฉพาะ </a:t>
            </a:r>
            <a:r>
              <a:rPr lang="th-TH" sz="3200" i="1" dirty="0">
                <a:solidFill>
                  <a:srgbClr val="00FF99"/>
                </a:solidFill>
                <a:latin typeface="Calibri" panose="020F050202020403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ข้อมูลเชิงปริมาณ </a:t>
            </a:r>
            <a:r>
              <a:rPr lang="th-TH" sz="32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ถ้าเขียนเป็นกราฟได้ จะวิเคราะห์</a:t>
            </a:r>
            <a:r>
              <a:rPr lang="th-TH" sz="30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ความสัมพันธ์</a:t>
            </a:r>
            <a:r>
              <a:rPr lang="th-TH" sz="32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ได้อย่างชัดเจน</a:t>
            </a:r>
            <a:endParaRPr lang="en-US" sz="2400" dirty="0">
              <a:solidFill>
                <a:schemeClr val="accent1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LilyUPC" panose="020B0604020202020204" pitchFamily="34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722612" y="2715766"/>
            <a:ext cx="8025852" cy="20601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h-TH" sz="3000" dirty="0">
                <a:solidFill>
                  <a:schemeClr val="accent6">
                    <a:lumMod val="40000"/>
                    <a:lumOff val="6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2. อธิบายข้อมูลที่ได้มาจากการทดลอง </a:t>
            </a:r>
            <a:r>
              <a:rPr lang="th-TH" sz="30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โดยแปลตัวเลขหรือกราฟหรือ สมการเป็นคำพูดที่เข้าใจง่าย </a:t>
            </a:r>
            <a:r>
              <a:rPr lang="th-TH" sz="3000" dirty="0">
                <a:solidFill>
                  <a:schemeClr val="accent6">
                    <a:lumMod val="40000"/>
                    <a:lumOff val="6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ว่า</a:t>
            </a:r>
            <a:r>
              <a:rPr lang="th-TH" sz="30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ผลการทดลอง</a:t>
            </a:r>
            <a:r>
              <a:rPr lang="th-TH" sz="3000" dirty="0">
                <a:solidFill>
                  <a:schemeClr val="accent6">
                    <a:lumMod val="40000"/>
                    <a:lumOff val="6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นั้นสอดคล้องกับ</a:t>
            </a:r>
            <a:r>
              <a:rPr lang="th-TH" sz="30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ทฤษฎี</a:t>
            </a:r>
            <a:r>
              <a:rPr lang="th-TH" sz="3000" dirty="0">
                <a:solidFill>
                  <a:schemeClr val="accent6">
                    <a:lumMod val="40000"/>
                    <a:lumOff val="6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หรือไม่อย่างไร โดยต้องอธิบายว่าตามทฤษฎี ผลการทดลองควรเป็นอย่างไร เพราะเหตุใด และเมื่อทำการทดลองผลที่ได้ต่างกันอย่างไร พร้อมทั้งแสดงการนำผลการทดลอง ไปใช้หาปริมาณหรือความสัมพันธ์อื่นๆด้วย</a:t>
            </a:r>
            <a:endParaRPr lang="en-US" sz="3000" dirty="0">
              <a:solidFill>
                <a:schemeClr val="accent6">
                  <a:lumMod val="40000"/>
                  <a:lumOff val="6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LilyUPC" panose="020B06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5339115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จักรวาล, มืด, วอลล์เปเปอร์ H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สี่เหลี่ยมผืนผ้า 1"/>
          <p:cNvSpPr/>
          <p:nvPr/>
        </p:nvSpPr>
        <p:spPr>
          <a:xfrm>
            <a:off x="611560" y="339502"/>
            <a:ext cx="8352928" cy="42992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h-TH" sz="3200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3. ผลที่เป็นรูปกราฟต้องมีการอธิบายความสัมพันธ์ของข้อมูลแต่ละชุด </a:t>
            </a:r>
            <a:r>
              <a:rPr lang="th-TH" sz="3200" i="1" dirty="0">
                <a:solidFill>
                  <a:srgbClr val="00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เพื่อให้แสดงถึงแนวโน้มการ เปลี่ยนแปลง</a:t>
            </a:r>
            <a:r>
              <a:rPr lang="th-TH" sz="3200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 โดยอาจมีรูปแบบการเขียนดังนี้ จากกราฟ/ตารางที่ </a:t>
            </a:r>
            <a:r>
              <a:rPr lang="en-US" sz="3200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… </a:t>
            </a:r>
            <a:r>
              <a:rPr lang="th-TH" sz="3200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แสดงความสัมพันธ์ระหว่าง ...และ... มีลักษณะ/การแปรผัน.....เหตุผลที่เป็นเช่นนั้น เพราะว่า.....พิจารณาความสัมพันธ์ได้ความว่า.... สอดคล้องกับที่กล่าวไว้ในทฤษฎีว่า....ทำให้พิสูจน์ได้ว่า....หรือหาก ไม่สอดคล้อง ให้อธิบายถึงสาเหตุที่ผลการทดลองคลาดเคลื่อน และบอกแนวทางแก้ไขความคลาดเคลื่อนว่ามีอย่างไรบ้าง </a:t>
            </a:r>
            <a:r>
              <a:rPr lang="th-TH" sz="32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โดยไม่ใช่การเขียนข้อผิดพลาดที่เกิดจากความประมาทเลินเล่อหรือความผิดพลาดที่ไม่มีสาเหตุหรือไม่ระบุ </a:t>
            </a:r>
            <a:r>
              <a:rPr lang="th-TH" sz="3200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วิธีการแก้ไขปรับปรุงให้ชัดเจน</a:t>
            </a:r>
            <a:endParaRPr lang="en-US" sz="3200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LilyUPC" panose="020B06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7487896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ไม้, เนื้อ, มืด, สีดำ, ผนัง, พื้นหลัง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206" y="0"/>
            <a:ext cx="9163205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กล่องข้อความ 1"/>
          <p:cNvSpPr txBox="1"/>
          <p:nvPr/>
        </p:nvSpPr>
        <p:spPr>
          <a:xfrm>
            <a:off x="1259632" y="627534"/>
            <a:ext cx="45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h-TH" dirty="0"/>
          </a:p>
        </p:txBody>
      </p:sp>
      <p:sp>
        <p:nvSpPr>
          <p:cNvPr id="3" name="กล่องข้อความ 2"/>
          <p:cNvSpPr txBox="1"/>
          <p:nvPr/>
        </p:nvSpPr>
        <p:spPr>
          <a:xfrm>
            <a:off x="755576" y="195486"/>
            <a:ext cx="73448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dirty="0">
                <a:solidFill>
                  <a:srgbClr val="FFFF00"/>
                </a:solidFill>
                <a:cs typeface="LilyUPC" panose="020B0604020202020204" pitchFamily="34" charset="-34"/>
              </a:rPr>
              <a:t>ตัวอย่าง</a:t>
            </a:r>
            <a:r>
              <a:rPr lang="th-TH" sz="3600" dirty="0">
                <a:solidFill>
                  <a:srgbClr val="FFC000"/>
                </a:solidFill>
                <a:cs typeface="LilyUPC" panose="020B0604020202020204" pitchFamily="34" charset="-34"/>
              </a:rPr>
              <a:t> </a:t>
            </a:r>
            <a:r>
              <a:rPr lang="th-TH" sz="3600" kern="0" dirty="0">
                <a:solidFill>
                  <a:srgbClr val="FFC000"/>
                </a:solidFill>
                <a:latin typeface="Times New Roman" panose="02020603050405020304" pitchFamily="18" charset="0"/>
                <a:ea typeface="Angsana New" panose="02020603050405020304" pitchFamily="18" charset="-34"/>
                <a:cs typeface="LilyUPC" panose="020B0604020202020204" pitchFamily="34" charset="-34"/>
              </a:rPr>
              <a:t>จากการสังเกตการวิ่งของรถบังคับวิทยุคันหนึ่ง โดยทำการ</a:t>
            </a:r>
          </a:p>
          <a:p>
            <a:r>
              <a:rPr lang="th-TH" sz="3600" kern="0" dirty="0">
                <a:solidFill>
                  <a:srgbClr val="FFC000"/>
                </a:solidFill>
                <a:latin typeface="Times New Roman" panose="02020603050405020304" pitchFamily="18" charset="0"/>
                <a:ea typeface="Angsana New" panose="02020603050405020304" pitchFamily="18" charset="-34"/>
                <a:cs typeface="LilyUPC" panose="020B0604020202020204" pitchFamily="34" charset="-34"/>
              </a:rPr>
              <a:t>         วัด </a:t>
            </a:r>
            <a:r>
              <a:rPr lang="th-TH" sz="3600" i="1" kern="0" dirty="0">
                <a:solidFill>
                  <a:srgbClr val="00FF99"/>
                </a:solidFill>
                <a:latin typeface="Times New Roman" panose="02020603050405020304" pitchFamily="18" charset="0"/>
                <a:ea typeface="Angsana New" panose="02020603050405020304" pitchFamily="18" charset="-34"/>
                <a:cs typeface="LilyUPC" panose="020B0604020202020204" pitchFamily="34" charset="-34"/>
              </a:rPr>
              <a:t>ระยะทาง</a:t>
            </a:r>
            <a:r>
              <a:rPr lang="en-US" sz="2400" i="1" kern="0" dirty="0">
                <a:solidFill>
                  <a:srgbClr val="00FF99"/>
                </a:solidFill>
                <a:latin typeface="Times New Roman" panose="02020603050405020304" pitchFamily="18" charset="0"/>
                <a:ea typeface="Angsana New" panose="02020603050405020304" pitchFamily="18" charset="-34"/>
                <a:cs typeface="LilyUPC" panose="020B0604020202020204" pitchFamily="34" charset="-34"/>
              </a:rPr>
              <a:t>(</a:t>
            </a:r>
            <a:r>
              <a:rPr lang="en-US" sz="3600" i="1" kern="0" dirty="0">
                <a:solidFill>
                  <a:srgbClr val="00FF99"/>
                </a:solidFill>
                <a:latin typeface="Times New Roman" panose="02020603050405020304" pitchFamily="18" charset="0"/>
                <a:ea typeface="Angsana New" panose="02020603050405020304" pitchFamily="18" charset="-34"/>
                <a:cs typeface="LilyUPC" panose="020B0604020202020204" pitchFamily="34" charset="-34"/>
              </a:rPr>
              <a:t>s</a:t>
            </a:r>
            <a:r>
              <a:rPr lang="en-US" sz="2400" i="1" kern="0" dirty="0">
                <a:solidFill>
                  <a:srgbClr val="00FF99"/>
                </a:solidFill>
                <a:latin typeface="Times New Roman" panose="02020603050405020304" pitchFamily="18" charset="0"/>
                <a:ea typeface="Angsana New" panose="02020603050405020304" pitchFamily="18" charset="-34"/>
                <a:cs typeface="LilyUPC" panose="020B0604020202020204" pitchFamily="34" charset="-34"/>
              </a:rPr>
              <a:t>)</a:t>
            </a:r>
            <a:r>
              <a:rPr lang="th-TH" sz="3600" i="1" kern="0" dirty="0">
                <a:solidFill>
                  <a:srgbClr val="00FF99"/>
                </a:solidFill>
                <a:latin typeface="Times New Roman" panose="02020603050405020304" pitchFamily="18" charset="0"/>
                <a:ea typeface="Angsana New" panose="02020603050405020304" pitchFamily="18" charset="-34"/>
                <a:cs typeface="LilyUPC" panose="020B0604020202020204" pitchFamily="34" charset="-34"/>
              </a:rPr>
              <a:t> </a:t>
            </a:r>
            <a:r>
              <a:rPr lang="th-TH" sz="3600" kern="0" dirty="0">
                <a:solidFill>
                  <a:srgbClr val="FFC000"/>
                </a:solidFill>
                <a:latin typeface="Times New Roman" panose="02020603050405020304" pitchFamily="18" charset="0"/>
                <a:ea typeface="Angsana New" panose="02020603050405020304" pitchFamily="18" charset="-34"/>
                <a:cs typeface="LilyUPC" panose="020B0604020202020204" pitchFamily="34" charset="-34"/>
              </a:rPr>
              <a:t>ณ </a:t>
            </a:r>
            <a:r>
              <a:rPr lang="th-TH" sz="3600" i="1" kern="0" dirty="0">
                <a:solidFill>
                  <a:srgbClr val="00FF99"/>
                </a:solidFill>
                <a:latin typeface="Times New Roman" panose="02020603050405020304" pitchFamily="18" charset="0"/>
                <a:ea typeface="Angsana New" panose="02020603050405020304" pitchFamily="18" charset="-34"/>
                <a:cs typeface="LilyUPC" panose="020B0604020202020204" pitchFamily="34" charset="-34"/>
              </a:rPr>
              <a:t>เวลา </a:t>
            </a:r>
            <a:r>
              <a:rPr lang="en-US" sz="2400" i="1" kern="0" dirty="0">
                <a:solidFill>
                  <a:srgbClr val="00FF99"/>
                </a:solidFill>
                <a:latin typeface="Times New Roman" panose="02020603050405020304" pitchFamily="18" charset="0"/>
                <a:ea typeface="Angsana New" panose="02020603050405020304" pitchFamily="18" charset="-34"/>
                <a:cs typeface="LilyUPC" panose="020B0604020202020204" pitchFamily="34" charset="-34"/>
              </a:rPr>
              <a:t>(</a:t>
            </a:r>
            <a:r>
              <a:rPr lang="en-US" sz="3600" i="1" kern="0" dirty="0">
                <a:solidFill>
                  <a:srgbClr val="00FF99"/>
                </a:solidFill>
                <a:latin typeface="Times New Roman" panose="02020603050405020304" pitchFamily="18" charset="0"/>
                <a:ea typeface="Angsana New" panose="02020603050405020304" pitchFamily="18" charset="-34"/>
                <a:cs typeface="LilyUPC" panose="020B0604020202020204" pitchFamily="34" charset="-34"/>
              </a:rPr>
              <a:t>t</a:t>
            </a:r>
            <a:r>
              <a:rPr lang="en-US" sz="2400" i="1" kern="0" dirty="0">
                <a:solidFill>
                  <a:srgbClr val="00FF99"/>
                </a:solidFill>
                <a:latin typeface="Times New Roman" panose="02020603050405020304" pitchFamily="18" charset="0"/>
                <a:ea typeface="Angsana New" panose="02020603050405020304" pitchFamily="18" charset="-34"/>
                <a:cs typeface="LilyUPC" panose="020B0604020202020204" pitchFamily="34" charset="-34"/>
              </a:rPr>
              <a:t>)</a:t>
            </a:r>
            <a:r>
              <a:rPr lang="th-TH" sz="2400" i="1" kern="0" dirty="0">
                <a:solidFill>
                  <a:srgbClr val="00FF99"/>
                </a:solidFill>
                <a:latin typeface="Times New Roman" panose="02020603050405020304" pitchFamily="18" charset="0"/>
                <a:ea typeface="Angsana New" panose="02020603050405020304" pitchFamily="18" charset="-34"/>
                <a:cs typeface="LilyUPC" panose="020B0604020202020204" pitchFamily="34" charset="-34"/>
              </a:rPr>
              <a:t> </a:t>
            </a:r>
            <a:r>
              <a:rPr lang="th-TH" sz="3600" kern="0" dirty="0">
                <a:solidFill>
                  <a:srgbClr val="FFC000"/>
                </a:solidFill>
                <a:latin typeface="Times New Roman" panose="02020603050405020304" pitchFamily="18" charset="0"/>
                <a:ea typeface="Angsana New" panose="02020603050405020304" pitchFamily="18" charset="-34"/>
                <a:cs typeface="LilyUPC" panose="020B0604020202020204" pitchFamily="34" charset="-34"/>
              </a:rPr>
              <a:t>ต่างๆ กันดังตาราง</a:t>
            </a:r>
          </a:p>
        </p:txBody>
      </p:sp>
      <p:graphicFrame>
        <p:nvGraphicFramePr>
          <p:cNvPr id="5" name="ตาราง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7549927"/>
              </p:ext>
            </p:extLst>
          </p:nvPr>
        </p:nvGraphicFramePr>
        <p:xfrm>
          <a:off x="611560" y="1491630"/>
          <a:ext cx="4953784" cy="731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870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2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12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12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12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12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1054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h-TH" sz="2400" b="1" dirty="0">
                          <a:effectLst/>
                          <a:cs typeface="+mn-cs"/>
                        </a:rPr>
                        <a:t>เวลา</a:t>
                      </a:r>
                      <a:r>
                        <a:rPr lang="th-TH" sz="2200" dirty="0">
                          <a:effectLst/>
                          <a:cs typeface="+mn-cs"/>
                        </a:rPr>
                        <a:t> </a:t>
                      </a:r>
                      <a:r>
                        <a:rPr lang="en-US" sz="2200" dirty="0">
                          <a:effectLst/>
                          <a:cs typeface="+mn-cs"/>
                        </a:rPr>
                        <a:t>(t)</a:t>
                      </a:r>
                      <a:endParaRPr lang="en-US" sz="2200" dirty="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cs typeface="+mn-cs"/>
                        </a:rPr>
                        <a:t>0</a:t>
                      </a:r>
                      <a:endParaRPr lang="en-US" sz="2000" dirty="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cs typeface="+mn-cs"/>
                        </a:rPr>
                        <a:t>1</a:t>
                      </a:r>
                      <a:endParaRPr lang="en-US" sz="2000" dirty="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cs typeface="+mn-cs"/>
                        </a:rPr>
                        <a:t>2</a:t>
                      </a:r>
                      <a:endParaRPr lang="en-US" sz="2000" dirty="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cs typeface="+mn-cs"/>
                        </a:rPr>
                        <a:t>3</a:t>
                      </a:r>
                      <a:endParaRPr lang="en-US" sz="2000" dirty="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cs typeface="+mn-cs"/>
                        </a:rPr>
                        <a:t>4</a:t>
                      </a:r>
                      <a:endParaRPr lang="en-US" sz="2000" dirty="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h-TH" sz="2400" b="1" dirty="0">
                          <a:effectLst/>
                          <a:cs typeface="+mn-cs"/>
                        </a:rPr>
                        <a:t>วินาที</a:t>
                      </a:r>
                      <a:endParaRPr lang="en-US" sz="2000" b="1" dirty="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h-TH" sz="2400" b="1" dirty="0">
                          <a:effectLst/>
                          <a:cs typeface="+mn-cs"/>
                        </a:rPr>
                        <a:t>ระยะทาง</a:t>
                      </a:r>
                      <a:r>
                        <a:rPr lang="th-TH" sz="2400" dirty="0">
                          <a:effectLst/>
                          <a:cs typeface="+mn-cs"/>
                        </a:rPr>
                        <a:t> </a:t>
                      </a:r>
                      <a:r>
                        <a:rPr lang="en-US" sz="2200" dirty="0">
                          <a:effectLst/>
                          <a:cs typeface="+mn-cs"/>
                        </a:rPr>
                        <a:t>(s)</a:t>
                      </a:r>
                      <a:endParaRPr lang="en-US" sz="2200" dirty="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cs typeface="+mn-cs"/>
                        </a:rPr>
                        <a:t>0</a:t>
                      </a:r>
                      <a:endParaRPr lang="en-US" sz="2000" dirty="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cs typeface="+mn-cs"/>
                        </a:rPr>
                        <a:t>2</a:t>
                      </a:r>
                      <a:endParaRPr lang="en-US" sz="2000" dirty="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cs typeface="+mn-cs"/>
                        </a:rPr>
                        <a:t>4</a:t>
                      </a:r>
                      <a:endParaRPr lang="en-US" sz="2000" dirty="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cs typeface="+mn-cs"/>
                        </a:rPr>
                        <a:t>6</a:t>
                      </a:r>
                      <a:endParaRPr lang="en-US" sz="2000" dirty="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cs typeface="+mn-cs"/>
                        </a:rPr>
                        <a:t>8</a:t>
                      </a:r>
                      <a:endParaRPr lang="en-US" sz="2000" dirty="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h-TH" sz="2400" b="1" dirty="0">
                          <a:effectLst/>
                          <a:cs typeface="+mn-cs"/>
                        </a:rPr>
                        <a:t>เมตร</a:t>
                      </a:r>
                      <a:endParaRPr lang="en-US" sz="2000" b="1" dirty="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วัตถุ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2812529"/>
              </p:ext>
            </p:extLst>
          </p:nvPr>
        </p:nvGraphicFramePr>
        <p:xfrm>
          <a:off x="1691680" y="2318965"/>
          <a:ext cx="2867025" cy="2543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73" name="Visio" r:id="rId4" imgW="2864490" imgH="2542590" progId="Visio.Drawing.11">
                  <p:embed/>
                </p:oleObj>
              </mc:Choice>
              <mc:Fallback>
                <p:oleObj name="Visio" r:id="rId4" imgW="2864490" imgH="2542590" progId="Visio.Drawing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1680" y="2318965"/>
                        <a:ext cx="2867025" cy="2543175"/>
                      </a:xfrm>
                      <a:prstGeom prst="rect">
                        <a:avLst/>
                      </a:prstGeom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graphicFrame>
        <p:nvGraphicFramePr>
          <p:cNvPr id="8" name="วัตถุ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8501868"/>
              </p:ext>
            </p:extLst>
          </p:nvPr>
        </p:nvGraphicFramePr>
        <p:xfrm>
          <a:off x="5904147" y="2024478"/>
          <a:ext cx="809625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74" name="Equation" r:id="rId6" imgW="418918" imgH="203112" progId="Equation.DSMT4">
                  <p:embed/>
                </p:oleObj>
              </mc:Choice>
              <mc:Fallback>
                <p:oleObj name="Equation" r:id="rId6" imgW="418918" imgH="203112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04147" y="2024478"/>
                        <a:ext cx="809625" cy="381000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graphicFrame>
        <p:nvGraphicFramePr>
          <p:cNvPr id="10" name="วัตถุ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6414641"/>
              </p:ext>
            </p:extLst>
          </p:nvPr>
        </p:nvGraphicFramePr>
        <p:xfrm>
          <a:off x="5914415" y="2637124"/>
          <a:ext cx="878027" cy="3714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75" name="Equation" r:id="rId8" imgW="469696" imgH="203112" progId="Equation.DSMT4">
                  <p:embed/>
                </p:oleObj>
              </mc:Choice>
              <mc:Fallback>
                <p:oleObj name="Equation" r:id="rId8" imgW="469696" imgH="203112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14415" y="2637124"/>
                        <a:ext cx="878027" cy="371473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graphicFrame>
        <p:nvGraphicFramePr>
          <p:cNvPr id="12" name="วัตถุ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2952880"/>
              </p:ext>
            </p:extLst>
          </p:nvPr>
        </p:nvGraphicFramePr>
        <p:xfrm>
          <a:off x="5922978" y="3203504"/>
          <a:ext cx="860902" cy="6429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76" name="Equation" r:id="rId10" imgW="520474" imgH="393529" progId="Equation.DSMT4">
                  <p:embed/>
                </p:oleObj>
              </mc:Choice>
              <mc:Fallback>
                <p:oleObj name="Equation" r:id="rId10" imgW="520474" imgH="393529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22978" y="3203504"/>
                        <a:ext cx="860902" cy="642952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2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graphicFrame>
        <p:nvGraphicFramePr>
          <p:cNvPr id="13" name="วัตถุ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69072"/>
              </p:ext>
            </p:extLst>
          </p:nvPr>
        </p:nvGraphicFramePr>
        <p:xfrm>
          <a:off x="7092280" y="3213176"/>
          <a:ext cx="1606368" cy="6332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77" name="Equation" r:id="rId12" imgW="990170" imgH="393529" progId="Equation.DSMT4">
                  <p:embed/>
                </p:oleObj>
              </mc:Choice>
              <mc:Fallback>
                <p:oleObj name="Equation" r:id="rId12" imgW="990170" imgH="393529" progId="Equation.DSMT4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2280" y="3213176"/>
                        <a:ext cx="1606368" cy="633280"/>
                      </a:xfrm>
                      <a:prstGeom prst="rect">
                        <a:avLst/>
                      </a:prstGeom>
                      <a:solidFill>
                        <a:schemeClr val="tx1">
                          <a:lumMod val="95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3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graphicFrame>
        <p:nvGraphicFramePr>
          <p:cNvPr id="15" name="วัตถุ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7194628"/>
              </p:ext>
            </p:extLst>
          </p:nvPr>
        </p:nvGraphicFramePr>
        <p:xfrm>
          <a:off x="5940152" y="4041363"/>
          <a:ext cx="737617" cy="6799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78" name="Equation" r:id="rId14" imgW="418918" imgH="393529" progId="Equation.DSMT4">
                  <p:embed/>
                </p:oleObj>
              </mc:Choice>
              <mc:Fallback>
                <p:oleObj name="Equation" r:id="rId14" imgW="418918" imgH="393529" progId="Equation.DSMT4">
                  <p:embed/>
                  <p:pic>
                    <p:nvPicPr>
                      <p:cNvPr id="0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0152" y="4041363"/>
                        <a:ext cx="737617" cy="679991"/>
                      </a:xfrm>
                      <a:prstGeom prst="rect">
                        <a:avLst/>
                      </a:prstGeom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3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graphicFrame>
        <p:nvGraphicFramePr>
          <p:cNvPr id="17" name="วัตถุ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3002285"/>
              </p:ext>
            </p:extLst>
          </p:nvPr>
        </p:nvGraphicFramePr>
        <p:xfrm>
          <a:off x="7092280" y="4129633"/>
          <a:ext cx="1083351" cy="4583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79" name="Equation" r:id="rId16" imgW="469696" imgH="203112" progId="Equation.DSMT4">
                  <p:embed/>
                </p:oleObj>
              </mc:Choice>
              <mc:Fallback>
                <p:oleObj name="Equation" r:id="rId16" imgW="469696" imgH="203112" progId="Equation.DSMT4">
                  <p:embed/>
                  <p:pic>
                    <p:nvPicPr>
                      <p:cNvPr id="0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2280" y="4129633"/>
                        <a:ext cx="1083351" cy="458341"/>
                      </a:xfrm>
                      <a:prstGeom prst="rect">
                        <a:avLst/>
                      </a:prstGeom>
                      <a:solidFill>
                        <a:schemeClr val="tx1">
                          <a:lumMod val="95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กล่องข้อความ 17"/>
          <p:cNvSpPr txBox="1"/>
          <p:nvPr/>
        </p:nvSpPr>
        <p:spPr>
          <a:xfrm>
            <a:off x="5779566" y="1410911"/>
            <a:ext cx="17427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การวิเคราะห์</a:t>
            </a:r>
          </a:p>
        </p:txBody>
      </p:sp>
      <p:sp>
        <p:nvSpPr>
          <p:cNvPr id="19" name="กล่องข้อความ 18"/>
          <p:cNvSpPr txBox="1"/>
          <p:nvPr/>
        </p:nvSpPr>
        <p:spPr>
          <a:xfrm>
            <a:off x="7856473" y="3324925"/>
            <a:ext cx="6383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000" b="1" dirty="0">
                <a:solidFill>
                  <a:schemeClr val="bg1"/>
                </a:solidFill>
              </a:rPr>
              <a:t>หน่วย</a:t>
            </a:r>
          </a:p>
        </p:txBody>
      </p:sp>
      <p:sp>
        <p:nvSpPr>
          <p:cNvPr id="20" name="กล่องข้อความ 19"/>
          <p:cNvSpPr txBox="1"/>
          <p:nvPr/>
        </p:nvSpPr>
        <p:spPr>
          <a:xfrm>
            <a:off x="4788024" y="4150525"/>
            <a:ext cx="995785" cy="461665"/>
          </a:xfrm>
          <a:prstGeom prst="rect">
            <a:avLst/>
          </a:prstGeom>
          <a:solidFill>
            <a:schemeClr val="tx2">
              <a:lumMod val="90000"/>
            </a:schemeClr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th-TH" sz="2400" b="1" dirty="0">
                <a:solidFill>
                  <a:schemeClr val="bg1"/>
                </a:solidFill>
              </a:rPr>
              <a:t>ความเร็ว</a:t>
            </a:r>
          </a:p>
        </p:txBody>
      </p:sp>
    </p:spTree>
    <p:extLst>
      <p:ext uri="{BB962C8B-B14F-4D97-AF65-F5344CB8AC3E}">
        <p14:creationId xmlns:p14="http://schemas.microsoft.com/office/powerpoint/2010/main" val="2779718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astrophotography, กระพริบตา, กลางคืน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วัตถุ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1878409"/>
              </p:ext>
            </p:extLst>
          </p:nvPr>
        </p:nvGraphicFramePr>
        <p:xfrm>
          <a:off x="5220072" y="69403"/>
          <a:ext cx="3552402" cy="50046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05" name="Visio" r:id="rId4" imgW="6200091" imgH="8733690" progId="Visio.Drawing.11">
                  <p:embed/>
                </p:oleObj>
              </mc:Choice>
              <mc:Fallback>
                <p:oleObj name="Visio" r:id="rId4" imgW="6200091" imgH="8733690" progId="Visio.Drawing.11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0072" y="69403"/>
                        <a:ext cx="3552402" cy="5004693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กล่องข้อความ 2"/>
          <p:cNvSpPr txBox="1"/>
          <p:nvPr/>
        </p:nvSpPr>
        <p:spPr>
          <a:xfrm>
            <a:off x="1740887" y="102006"/>
            <a:ext cx="8691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5400" dirty="0">
                <a:solidFill>
                  <a:srgbClr val="FFFF00"/>
                </a:solidFill>
                <a:cs typeface="LilyUPC" panose="020B0604020202020204" pitchFamily="34" charset="-34"/>
              </a:rPr>
              <a:t>สรุป</a:t>
            </a:r>
          </a:p>
        </p:txBody>
      </p:sp>
      <p:sp>
        <p:nvSpPr>
          <p:cNvPr id="4" name="กล่องข้อความ 3"/>
          <p:cNvSpPr txBox="1"/>
          <p:nvPr/>
        </p:nvSpPr>
        <p:spPr>
          <a:xfrm>
            <a:off x="507448" y="961407"/>
            <a:ext cx="292900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dirty="0">
                <a:cs typeface="LilyUPC" panose="020B0604020202020204" pitchFamily="34" charset="-34"/>
              </a:rPr>
              <a:t>- บริบทของวิชาฟิสิกส์</a:t>
            </a:r>
          </a:p>
        </p:txBody>
      </p:sp>
      <p:sp>
        <p:nvSpPr>
          <p:cNvPr id="5" name="กล่องข้อความ 4"/>
          <p:cNvSpPr txBox="1"/>
          <p:nvPr/>
        </p:nvSpPr>
        <p:spPr>
          <a:xfrm>
            <a:off x="483233" y="1607738"/>
            <a:ext cx="4626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- ฟิสิกส์กับวิทยาศาสตร์ และสาขาอื่น</a:t>
            </a:r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507448" y="2296455"/>
            <a:ext cx="31341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dirty="0">
                <a:solidFill>
                  <a:srgbClr val="00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- การค้นคว้าทางฟิสิกส์</a:t>
            </a:r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539552" y="2933531"/>
            <a:ext cx="40398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- พัฒนาการและประโยชน์ของฟิสิกส์</a:t>
            </a:r>
          </a:p>
        </p:txBody>
      </p:sp>
    </p:spTree>
    <p:extLst>
      <p:ext uri="{BB962C8B-B14F-4D97-AF65-F5344CB8AC3E}">
        <p14:creationId xmlns:p14="http://schemas.microsoft.com/office/powerpoint/2010/main" val="2644679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ผ้าทอ, เนื้อ, มืด, สีเทา, วินเทจ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5" descr="C:\Users\Phattapong\Desktop\รูปภาพ\ห้องทำงาน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427734"/>
            <a:ext cx="2683403" cy="2152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7931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TM04033921[[fn=ดามาสก์]]</Template>
  <TotalTime>2935</TotalTime>
  <Words>1865</Words>
  <Application>Microsoft Office PowerPoint</Application>
  <PresentationFormat>On-screen Show (16:9)</PresentationFormat>
  <Paragraphs>111</Paragraphs>
  <Slides>22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39" baseType="lpstr">
      <vt:lpstr>Agency FB</vt:lpstr>
      <vt:lpstr>AngsanaNew</vt:lpstr>
      <vt:lpstr>AngsanaNew,Bold</vt:lpstr>
      <vt:lpstr>Arial</vt:lpstr>
      <vt:lpstr>Bookman Old Style</vt:lpstr>
      <vt:lpstr>Browallia New</vt:lpstr>
      <vt:lpstr>Calibri</vt:lpstr>
      <vt:lpstr>Cordia New</vt:lpstr>
      <vt:lpstr>LilyUPC</vt:lpstr>
      <vt:lpstr>Myriad Pro</vt:lpstr>
      <vt:lpstr>Rockwell</vt:lpstr>
      <vt:lpstr>Tahoma</vt:lpstr>
      <vt:lpstr>Times New Roman</vt:lpstr>
      <vt:lpstr>Vani</vt:lpstr>
      <vt:lpstr>Damask</vt:lpstr>
      <vt:lpstr>Equation</vt:lpstr>
      <vt:lpstr>Visio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calenatt</dc:creator>
  <cp:lastModifiedBy>bose</cp:lastModifiedBy>
  <cp:revision>485</cp:revision>
  <dcterms:created xsi:type="dcterms:W3CDTF">2014-05-24T03:45:04Z</dcterms:created>
  <dcterms:modified xsi:type="dcterms:W3CDTF">2020-06-19T03:16:59Z</dcterms:modified>
</cp:coreProperties>
</file>