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2"/>
  </p:notesMasterIdLst>
  <p:sldIdLst>
    <p:sldId id="259" r:id="rId2"/>
    <p:sldId id="328" r:id="rId3"/>
    <p:sldId id="325" r:id="rId4"/>
    <p:sldId id="314" r:id="rId5"/>
    <p:sldId id="300" r:id="rId6"/>
    <p:sldId id="315" r:id="rId7"/>
    <p:sldId id="316" r:id="rId8"/>
    <p:sldId id="317" r:id="rId9"/>
    <p:sldId id="322" r:id="rId10"/>
    <p:sldId id="26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FFFF99"/>
    <a:srgbClr val="D4FCD9"/>
    <a:srgbClr val="E7EAC2"/>
    <a:srgbClr val="FFFFFF"/>
    <a:srgbClr val="D3FDF0"/>
    <a:srgbClr val="CC9900"/>
    <a:srgbClr val="FF7C80"/>
    <a:srgbClr val="0EC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371" autoAdjust="0"/>
  </p:normalViewPr>
  <p:slideViewPr>
    <p:cSldViewPr>
      <p:cViewPr varScale="1">
        <p:scale>
          <a:sx n="57" d="100"/>
          <a:sy n="57" d="100"/>
        </p:scale>
        <p:origin x="78" y="11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326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519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2987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810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183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446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020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264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966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39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508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98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3109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0744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582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093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48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16/06/63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2685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11560" y="51470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1.1.3 ผลของการพัฒนาการทางฟิสิกส์ที่มีต่อ</a:t>
            </a:r>
          </a:p>
          <a:p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       การแสวงหา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ความรู้ใหม่</a:t>
            </a: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และ</a:t>
            </a:r>
            <a:r>
              <a:rPr lang="th-TH" sz="36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การพัฒนาเทคโนโลยี 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203848" y="1203598"/>
            <a:ext cx="2376264" cy="5847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พัฒนาการทางฟิสิกส์ </a:t>
            </a:r>
            <a:endParaRPr lang="th-TH" sz="32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403648" y="2355726"/>
            <a:ext cx="2311851" cy="584775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rgbClr val="002060"/>
                </a:solidFill>
                <a:cs typeface="LilyUPC" panose="020B0604020202020204" pitchFamily="34" charset="-34"/>
              </a:rPr>
              <a:t>วิทยาศาสตร์สาขาอื่นๆ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220072" y="2355726"/>
            <a:ext cx="2228495" cy="584775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"/>
                <a:cs typeface="LilyUPC" panose="020B0604020202020204" pitchFamily="34" charset="-34"/>
              </a:rPr>
              <a:t>การพัฒนาเทคโนโลยี </a:t>
            </a:r>
            <a:endParaRPr lang="th-TH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3030696" y="3274040"/>
            <a:ext cx="68480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New,Bold"/>
              </a:rPr>
              <a:t>เคมี</a:t>
            </a:r>
            <a:r>
              <a:rPr lang="th-TH" b="1" dirty="0">
                <a:latin typeface="AngsanaNew,Bold"/>
              </a:rPr>
              <a:t> </a:t>
            </a:r>
            <a:endParaRPr lang="th-TH" dirty="0"/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2652387" y="4083918"/>
            <a:ext cx="106311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AngsanaNew,Bold"/>
              </a:rPr>
              <a:t>ชีววิทยา</a:t>
            </a:r>
            <a:endParaRPr lang="th-TH" dirty="0">
              <a:solidFill>
                <a:srgbClr val="002060"/>
              </a:solidFill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5220072" y="3204972"/>
            <a:ext cx="2719014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,Bold"/>
              </a:rPr>
              <a:t>เทคโนโลยีด้านพลังงาน </a:t>
            </a:r>
            <a:endParaRPr lang="th-TH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5220072" y="3955077"/>
            <a:ext cx="2904962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ด้านเทคโนโลยีการสื่อสาร</a:t>
            </a:r>
          </a:p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และโทรคมนาคม 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5" name="ตัวเชื่อมต่อตรง 34"/>
          <p:cNvCxnSpPr>
            <a:stCxn id="4" idx="2"/>
          </p:cNvCxnSpPr>
          <p:nvPr/>
        </p:nvCxnSpPr>
        <p:spPr>
          <a:xfrm>
            <a:off x="4391980" y="1788373"/>
            <a:ext cx="0" cy="279321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ตัวเชื่อมต่อตรง 36"/>
          <p:cNvCxnSpPr/>
          <p:nvPr/>
        </p:nvCxnSpPr>
        <p:spPr>
          <a:xfrm>
            <a:off x="6300192" y="2067694"/>
            <a:ext cx="0" cy="279321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ตัวเชื่อมต่อตรง 37"/>
          <p:cNvCxnSpPr/>
          <p:nvPr/>
        </p:nvCxnSpPr>
        <p:spPr>
          <a:xfrm>
            <a:off x="2555776" y="2067694"/>
            <a:ext cx="0" cy="279321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ตัวเชื่อมต่อตรง 38"/>
          <p:cNvCxnSpPr/>
          <p:nvPr/>
        </p:nvCxnSpPr>
        <p:spPr>
          <a:xfrm flipV="1">
            <a:off x="2541430" y="2060022"/>
            <a:ext cx="3773110" cy="871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/>
          <p:cNvCxnSpPr>
            <a:endCxn id="5" idx="2"/>
          </p:cNvCxnSpPr>
          <p:nvPr/>
        </p:nvCxnSpPr>
        <p:spPr>
          <a:xfrm>
            <a:off x="2555776" y="2940501"/>
            <a:ext cx="37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ตัวเชื่อมต่อตรง 54"/>
          <p:cNvCxnSpPr>
            <a:stCxn id="5" idx="3"/>
          </p:cNvCxnSpPr>
          <p:nvPr/>
        </p:nvCxnSpPr>
        <p:spPr>
          <a:xfrm flipV="1">
            <a:off x="3715499" y="2648113"/>
            <a:ext cx="352445" cy="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ตัวเชื่อมต่อตรง 56"/>
          <p:cNvCxnSpPr/>
          <p:nvPr/>
        </p:nvCxnSpPr>
        <p:spPr>
          <a:xfrm>
            <a:off x="4067944" y="2628476"/>
            <a:ext cx="0" cy="174347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ตัวเชื่อมต่อตรง 58"/>
          <p:cNvCxnSpPr>
            <a:stCxn id="7" idx="1"/>
          </p:cNvCxnSpPr>
          <p:nvPr/>
        </p:nvCxnSpPr>
        <p:spPr>
          <a:xfrm flipH="1" flipV="1">
            <a:off x="4788024" y="2648113"/>
            <a:ext cx="432048" cy="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ตัวเชื่อมต่อตรง 60"/>
          <p:cNvCxnSpPr/>
          <p:nvPr/>
        </p:nvCxnSpPr>
        <p:spPr>
          <a:xfrm>
            <a:off x="4788024" y="2640688"/>
            <a:ext cx="0" cy="176502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ตัวเชื่อมต่อตรง 62"/>
          <p:cNvCxnSpPr/>
          <p:nvPr/>
        </p:nvCxnSpPr>
        <p:spPr>
          <a:xfrm flipH="1">
            <a:off x="3715499" y="3533972"/>
            <a:ext cx="352445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7" name="ตัวเชื่อมต่อตรง 9216"/>
          <p:cNvCxnSpPr/>
          <p:nvPr/>
        </p:nvCxnSpPr>
        <p:spPr>
          <a:xfrm flipH="1">
            <a:off x="3715499" y="4371003"/>
            <a:ext cx="352445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0" name="ตัวเชื่อมต่อตรง 9219"/>
          <p:cNvCxnSpPr/>
          <p:nvPr/>
        </p:nvCxnSpPr>
        <p:spPr>
          <a:xfrm>
            <a:off x="4788024" y="3523198"/>
            <a:ext cx="43204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ตัวเชื่อมต่อตรง 9221"/>
          <p:cNvCxnSpPr/>
          <p:nvPr/>
        </p:nvCxnSpPr>
        <p:spPr>
          <a:xfrm>
            <a:off x="4788024" y="4405709"/>
            <a:ext cx="43204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52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566554"/>
            <a:ext cx="7992888" cy="409342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4400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    </a:t>
            </a:r>
            <a:r>
              <a:rPr lang="th-TH" sz="4400" i="1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 </a:t>
            </a:r>
            <a:r>
              <a:rPr lang="th-TH" sz="4400" i="1" dirty="0">
                <a:solidFill>
                  <a:srgbClr val="FFC000"/>
                </a:solidFill>
                <a:latin typeface="AngsanaNew,Bold"/>
                <a:cs typeface="LilyUPC" panose="020B0604020202020204" pitchFamily="34" charset="-34"/>
              </a:rPr>
              <a:t>เคมี</a:t>
            </a:r>
            <a:r>
              <a:rPr lang="th-TH" sz="4400" i="1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ส่วนหนึ่งของความรู้  ทางเคมีเกี่ยวกับ </a:t>
            </a:r>
            <a:r>
              <a:rPr lang="th-TH" sz="36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โครงสร้างอะตอม 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พันธะเคมี อาศัยพื้นฐานจากฟิสิกส์ </a:t>
            </a:r>
            <a:r>
              <a:rPr lang="th-TH" sz="36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อะตอมและฟิสิกส์นิวเคลียร์ 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นอกจากนี้  เทคนิค และเครื่องมือต่าง ๆ ที่นำมาพัฒนาความรู้ทางฟิสิกส์ยังนำมาใช้ศึกษาทางเคมีด้วย เช่น </a:t>
            </a:r>
            <a:r>
              <a:rPr lang="th-TH" sz="36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การใช้รังสี</a:t>
            </a:r>
            <a:r>
              <a:rPr lang="th-TH" sz="3600" i="1" dirty="0" err="1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เอกซ์</a:t>
            </a:r>
            <a:r>
              <a:rPr lang="th-TH" sz="36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หาเลขอะตอมของธาตุ การใช้</a:t>
            </a:r>
            <a:r>
              <a:rPr lang="th-TH" sz="3600" i="1" dirty="0" err="1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แมสสเปก</a:t>
            </a:r>
            <a:r>
              <a:rPr lang="th-TH" sz="36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โตรก</a:t>
            </a:r>
            <a:r>
              <a:rPr lang="th-TH" sz="3600" i="1" dirty="0" err="1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ราฟ</a:t>
            </a:r>
            <a:r>
              <a:rPr lang="th-TH" sz="36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หาไอโซโทปของธาตุ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 การ</a:t>
            </a:r>
            <a:r>
              <a:rPr lang="th-TH" sz="3600" dirty="0" err="1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ใช้ส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เปก</a:t>
            </a:r>
            <a:r>
              <a:rPr lang="th-TH" sz="3600" dirty="0" err="1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โตร</a:t>
            </a:r>
            <a:r>
              <a:rPr lang="th-TH" sz="36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มิเตอร์วิเคราะห์ธาตุ รวมทั้งใช้ความรู้ทางฟิสิกส์  สร้างเครื่องวัดความนำไฟฟ้าของสารละลาย เครื่องวัดความเป็นกรด-เบส เป็นต้น</a:t>
            </a:r>
            <a:endParaRPr lang="th-TH" sz="36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582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11560" y="402793"/>
            <a:ext cx="8136904" cy="446276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    </a:t>
            </a:r>
            <a:r>
              <a:rPr lang="th-TH" sz="4400" i="1" dirty="0">
                <a:solidFill>
                  <a:srgbClr val="FFFF00"/>
                </a:solidFill>
                <a:latin typeface="AngsanaNew,Bold"/>
                <a:cs typeface="LilyUPC" panose="020B0604020202020204" pitchFamily="34" charset="-34"/>
              </a:rPr>
              <a:t>ชีววิทยา</a:t>
            </a:r>
            <a:r>
              <a:rPr lang="th-TH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,Bold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ส่วนหนึ่งของความรู้ชีววิทยา อาศัยความรู้ทางฟิสิกส์ในการศึกษา  เช่น </a:t>
            </a:r>
            <a:r>
              <a:rPr lang="th-TH" sz="4000" i="1" dirty="0">
                <a:solidFill>
                  <a:srgbClr val="00FF99"/>
                </a:solidFill>
                <a:latin typeface="AngsanaNew"/>
                <a:cs typeface="LilyUPC" panose="020B0604020202020204" pitchFamily="34" charset="-34"/>
              </a:rPr>
              <a:t>ปรากฏการณ์การเคลื่อนย้ายประจุ  ในระดับเซลล์</a:t>
            </a:r>
            <a:r>
              <a:rPr lang="th-TH" sz="4000" dirty="0">
                <a:latin typeface="AngsanaNew"/>
                <a:cs typeface="LilyUPC" panose="020B0604020202020204" pitchFamily="34" charset="-34"/>
              </a:rPr>
              <a:t> </a:t>
            </a:r>
            <a:r>
              <a:rPr lang="th-TH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การถ่ายโอนพลังงาน การลำเลียงน้ำในต้นไม้ การสังเคราะห์ด้วยแสงในส่วนของเครื่องมือมีการใช้ความรู้ทางฟิสิกส์สร้างเครื่องมือต่าง ๆ เพื่อใช้ศึกษาในทางชีววิทยา เช่น</a:t>
            </a:r>
            <a:r>
              <a:rPr lang="th-TH" sz="40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กล้องจุลทรรศน์ </a:t>
            </a:r>
            <a:r>
              <a:rPr lang="th-TH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ทั้งกรณีกล้องจุลทรรศน์แสง และกล้องจุลทรรศน์อิเล็กตรอน </a:t>
            </a:r>
            <a:r>
              <a:rPr lang="th-TH" sz="40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เครื่องควบคุมแสงสว่างเครื่องควบคุมอุณหภูมิ </a:t>
            </a:r>
            <a:r>
              <a:rPr lang="th-TH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เป็นต้น</a:t>
            </a:r>
            <a:endParaRPr lang="th-TH" sz="4000" dirty="0">
              <a:solidFill>
                <a:schemeClr val="accent5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94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11560" y="556101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,Bold"/>
                <a:cs typeface="LilyUPC" panose="020B0604020202020204" pitchFamily="34" charset="-34"/>
              </a:rPr>
              <a:t>      </a:t>
            </a:r>
            <a:r>
              <a:rPr lang="th-TH" sz="36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New,Bold"/>
                <a:cs typeface="LilyUPC" panose="020B0604020202020204" pitchFamily="34" charset="-34"/>
              </a:rPr>
              <a:t>เทคโนโลยีด้านพลังงาน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เริ่มจากใช้ความรู้ฟิสิกส์ 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สาขากลศาสตร์และความร้อน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ปรับปรุงประสิทธิภาพของ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เครื่องจักรไอน้ำ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พัฒนาการสู่การประดิษฐ์เครื่องจักรสันดาปภายใน พัฒนาต่อมาเป็น 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เครื่องยนต์แก๊สโซ</a:t>
            </a:r>
            <a:r>
              <a:rPr lang="th-TH" sz="3200" dirty="0" err="1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ลีน</a:t>
            </a:r>
            <a:r>
              <a:rPr lang="th-TH" sz="3200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 เครื่องยนต์ดีเซล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เครื่องจักรกังหันไอน้ำ พื้นฐานการใช้ความรู้ฟิสิกส์ </a:t>
            </a:r>
            <a:r>
              <a:rPr lang="th-TH" sz="3200" i="1" dirty="0">
                <a:solidFill>
                  <a:srgbClr val="FFC000"/>
                </a:solidFill>
                <a:latin typeface="AngsanaNew"/>
                <a:cs typeface="LilyUPC" panose="020B0604020202020204" pitchFamily="34" charset="-34"/>
              </a:rPr>
              <a:t>สาขาไฟฟ้า และ แม่เหล็ก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นำไปสู่การประดิษฐ์เครื่องกำเนิดไฟฟ้า รวมทั้งสิ่งต่าง ๆ ที่เกี่ยวข้องกับการผลิต หรือการใช้พลังงานไฟฟ้า ในลักษณะต่าง ๆ ตามมามากมาย การใช้ความรู้ฟิสิกส์ เป็นพื้นฐานในการสร้างอุปกรณ์ สำหรับเปลี่ยนพลังงานต่าง ๆ อย่างที่ปรากฏในปัจจุบัน เช่น กังหันน้ำ และ กังหันลมที่มีประสิทธิภาพสูงขึ้นเช่น </a:t>
            </a:r>
            <a:r>
              <a:rPr lang="th-TH" sz="3200" i="1" dirty="0">
                <a:solidFill>
                  <a:srgbClr val="FFFF00"/>
                </a:solidFill>
                <a:latin typeface="AngsanaNew"/>
                <a:cs typeface="LilyUPC" panose="020B0604020202020204" pitchFamily="34" charset="-34"/>
              </a:rPr>
              <a:t>เซลล์เชื้อเพลิง เซลล์สุริยะ และเครื่องปฏิกรณ์นิวเคลียร์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ngsanaNew"/>
                <a:cs typeface="LilyUPC" panose="020B0604020202020204" pitchFamily="34" charset="-34"/>
              </a:rPr>
              <a:t>เป็นต้น</a:t>
            </a:r>
            <a:endParaRPr lang="th-TH" sz="3200" dirty="0">
              <a:solidFill>
                <a:schemeClr val="accent5">
                  <a:lumMod val="20000"/>
                  <a:lumOff val="80000"/>
                </a:schemeClr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502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83568" y="627534"/>
            <a:ext cx="8208912" cy="384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 </a:t>
            </a:r>
            <a:r>
              <a:rPr lang="th-TH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ด้านเทคโนโลยีการสื่อสารและโทรคมนาคม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ได้มีการใช้ความรู้ </a:t>
            </a:r>
            <a:r>
              <a:rPr lang="th-TH" sz="3200" i="1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สาขาไฟฟ้าแม่เหล็ก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มาประดิษฐ์ อุปกรณ์สื่อสาร ในระบบโทรคมนาคมต่างๆเริ่มจาก </a:t>
            </a:r>
            <a:r>
              <a:rPr lang="th-TH" sz="32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โทรเลข  โทรศัพท์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การนำคลื่นแม่เหล็กไฟฟ้ามาใช้งาน จนมีการแยกสาขาเป็นสาขา </a:t>
            </a:r>
            <a:r>
              <a:rPr lang="th-TH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อิเล็กทรอนิกส์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มีการผลิตอุปกรณ์ </a:t>
            </a:r>
            <a:r>
              <a:rPr lang="th-TH" sz="32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หลอดสุญญากาศสารกึ่งตัวนำ ทรานซิสเตอร์ ไมโครโปรเซสเซอร์ ไอซี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ซึ่งเป็นอุปกรณ์สำคัญเป็นส่วนประกอบของเครื่องมือสื่อสารในปัจจุบัน และนำไป </a:t>
            </a:r>
            <a:r>
              <a:rPr lang="th-TH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สู่ระบบสั่งงานทางไกล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เครื่องมือวัด </a:t>
            </a:r>
            <a:r>
              <a:rPr lang="th-TH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เครื่องมือควบคุมระบบต่าง ตลอดจน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การสร้าง</a:t>
            </a:r>
            <a:r>
              <a:rPr lang="th-TH" sz="32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คอมพิวเตอร์ และระบบหุ่นยนต์ 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อย่างในปัจจุบัน</a:t>
            </a:r>
            <a:endParaRPr lang="en-US" sz="24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6645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99592" y="267494"/>
            <a:ext cx="29209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ความหมายของเทคโนโลยี </a:t>
            </a:r>
            <a:endParaRPr lang="th-TH" sz="36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11520" y="1181319"/>
            <a:ext cx="734481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imes New Roman" panose="02020603050405020304" pitchFamily="18" charset="0"/>
                <a:cs typeface="LilyUPC" panose="020B0604020202020204" pitchFamily="34" charset="-34"/>
              </a:rPr>
              <a:t>    คำว่า </a:t>
            </a:r>
            <a:r>
              <a:rPr lang="th-TH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เทคโนโลยี</a:t>
            </a:r>
            <a:r>
              <a:rPr lang="th-TH" sz="3200" dirty="0">
                <a:latin typeface="Times New Roman" panose="02020603050405020304" pitchFamily="18" charset="0"/>
                <a:cs typeface="LilyUPC" panose="020B0604020202020204" pitchFamily="34" charset="-34"/>
              </a:rPr>
              <a:t> ตรงกับคำภาษาอังกฤษว่า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“Technology”</a:t>
            </a:r>
            <a:r>
              <a:rPr lang="en-US" dirty="0">
                <a:latin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latin typeface="Times New Roman" panose="02020603050405020304" pitchFamily="18" charset="0"/>
                <a:cs typeface="LilyUPC" panose="020B0604020202020204" pitchFamily="34" charset="-34"/>
              </a:rPr>
              <a:t>ซึ่งมาจากภาษากรีกว่า </a:t>
            </a:r>
            <a:r>
              <a:rPr lang="en-US" dirty="0">
                <a:latin typeface="Times New Roman" panose="02020603050405020304" pitchFamily="18" charset="0"/>
                <a:cs typeface="LilyUPC" panose="020B0604020202020204" pitchFamily="34" charset="-34"/>
              </a:rPr>
              <a:t>“</a:t>
            </a:r>
            <a:r>
              <a:rPr lang="en-US" dirty="0" err="1">
                <a:latin typeface="Times New Roman" panose="02020603050405020304" pitchFamily="18" charset="0"/>
                <a:cs typeface="LilyUPC" panose="020B0604020202020204" pitchFamily="34" charset="-34"/>
              </a:rPr>
              <a:t>Technologia</a:t>
            </a:r>
            <a:r>
              <a:rPr lang="en-US" dirty="0">
                <a:latin typeface="Times New Roman" panose="02020603050405020304" pitchFamily="18" charset="0"/>
                <a:cs typeface="LilyUPC" panose="020B0604020202020204" pitchFamily="34" charset="-34"/>
              </a:rPr>
              <a:t>” </a:t>
            </a:r>
            <a:r>
              <a:rPr lang="th-TH" sz="3200" dirty="0">
                <a:latin typeface="Times New Roman" panose="02020603050405020304" pitchFamily="18" charset="0"/>
                <a:cs typeface="LilyUPC" panose="020B0604020202020204" pitchFamily="34" charset="-34"/>
              </a:rPr>
              <a:t>แปลว่า </a:t>
            </a:r>
            <a:r>
              <a:rPr lang="th-TH" sz="3600" i="1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การกระทำที่มีระบบ </a:t>
            </a:r>
            <a:endParaRPr lang="th-TH" sz="3200" i="1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95496" y="2526031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imes New Roman" panose="02020603050405020304" pitchFamily="18" charset="0"/>
              </a:rPr>
              <a:t>      พจนานุกรมฉบับ ราชบัณฑิตยสถาน (2539 : 406)   ได้ให้ความหมายของเทคโนโลยี คือ 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"วิทยาการที่เกี่ยวกับ</a:t>
            </a:r>
            <a:r>
              <a:rPr lang="th-TH" sz="3200" b="1" i="1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</a:rPr>
              <a:t>ศิลปะ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ในการนำเอา</a:t>
            </a:r>
            <a:r>
              <a:rPr lang="th-TH" sz="3200" b="1" i="1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</a:rPr>
              <a:t>วิทยาศาสตร์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ประยุกต์มาใช้ให้เกิดประโยชน์</a:t>
            </a:r>
            <a:r>
              <a:rPr lang="th-TH" sz="3200" b="1" i="1" dirty="0">
                <a:solidFill>
                  <a:srgbClr val="FFFF99"/>
                </a:solidFill>
                <a:latin typeface="Times New Roman" panose="02020603050405020304" pitchFamily="18" charset="0"/>
              </a:rPr>
              <a:t>ในทางปฏิบัติ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และ</a:t>
            </a:r>
            <a:r>
              <a:rPr lang="th-TH" sz="3200" b="1" i="1" dirty="0">
                <a:solidFill>
                  <a:srgbClr val="FFFF99"/>
                </a:solidFill>
                <a:latin typeface="Times New Roman" panose="02020603050405020304" pitchFamily="18" charset="0"/>
              </a:rPr>
              <a:t>อุตสาหกรรม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" </a:t>
            </a:r>
            <a:endParaRPr lang="th-TH" sz="32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38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83568" y="62753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imes New Roman" panose="02020603050405020304" pitchFamily="18" charset="0"/>
              </a:rPr>
              <a:t>   ธรรมนูญ โรจนะบุรานนท์ (2531 : 170) กล่าวว่า เทคโนโลยี คือ </a:t>
            </a:r>
            <a:r>
              <a:rPr lang="th-TH" sz="3200" b="1" i="1" dirty="0">
                <a:solidFill>
                  <a:srgbClr val="FFC000"/>
                </a:solidFill>
                <a:latin typeface="Times New Roman" panose="02020603050405020304" pitchFamily="18" charset="0"/>
              </a:rPr>
              <a:t>ความรู้วิชาการรวมกับความรู้วิธีการ และความชำนาญที่สามารถนำไปปฏิบัติภารกิจให้มีประสิทธิภาพสูง</a:t>
            </a:r>
            <a:r>
              <a:rPr lang="th-TH" sz="3200" b="1" dirty="0">
                <a:latin typeface="Times New Roman" panose="02020603050405020304" pitchFamily="18" charset="0"/>
              </a:rPr>
              <a:t> โดยปกติเทคโนโลยีนั้นมีความรู้วิทยาศาสตร์รวมอยู่ด้วย นั้นคือ</a:t>
            </a:r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วิทยาศาสตร์เป็นความรู้ เทคโนโลยีเป็นการนำความรู้ไปใช้ในทางปฏิบัติ </a:t>
            </a:r>
            <a:r>
              <a:rPr lang="th-TH" sz="3200" b="1" dirty="0">
                <a:latin typeface="Times New Roman" panose="02020603050405020304" pitchFamily="18" charset="0"/>
              </a:rPr>
              <a:t>จึงมักนิยมใช้สองคำด้วยกัน คือ วิทยาศาสตร์และเทคโนโลยี เพื่อเน้นให้เข้าใจว่า ทั้งสองอย่างนี้ต้องควบคู่กันไปจึงจะมีประสิทธิภาพ</a:t>
            </a:r>
            <a:endParaRPr lang="th-TH" sz="3200" b="1" dirty="0"/>
          </a:p>
        </p:txBody>
      </p:sp>
    </p:spTree>
    <p:extLst>
      <p:ext uri="{BB962C8B-B14F-4D97-AF65-F5344CB8AC3E}">
        <p14:creationId xmlns:p14="http://schemas.microsoft.com/office/powerpoint/2010/main" val="672591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39552" y="339502"/>
            <a:ext cx="8326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 </a:t>
            </a:r>
            <a:r>
              <a:rPr lang="th-TH" sz="32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เทคโนโลยี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หมายถึง </a:t>
            </a:r>
            <a:r>
              <a:rPr lang="th-TH" sz="32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สิ่งที่มนุษย์พัฒนาขึ้น เพื่อช่วยในการทำงานหรือแก้ปัญหาต่าง ๆ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เช่น อุปกรณ์, เครื่องมือ, เครื่องจักร, วัสดุ หรือ แม้กระทั่งที่ไม่ได้เป็นสิ่งของที่จับต้องได้ เช่น กระบวนการต่าง </a:t>
            </a:r>
            <a:r>
              <a:rPr 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ๆเทคโนโลยี เป็นการประยุกต์ นำเอาความรู้ทางวิทยาศาสตร์มาใช้ และก่อให้เกิดประโยชน์ ในทางปฏิบัติ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แก่มวลมนุษย์กล่าวคือเทคโนโลยีเป็นการนำเอาความรู้ ทางวิทยาศาสตร์มาใช้ในการประดิษฐ์สิ่งของต่าง ๆให้เกิดประโยชน์สูงสุด ส่วนที่เป็นข้อแตกต่างอย่างหนึ่งของเทคโนโลยี กับวิทยาศาสตร์ คือเทคโนโลยีจะขึ้นอยู่กับปัจจัย ทางเศรษฐกิจเป็นสินค้ามีการซื้อขาย ส่วนความรู้ทางวิทยาศาสตร์ เป็นสมบัติส่วนรวมของ ชาวโลกมีการเผยแพร่โดยไม่มีการซื้อขายแต่อย่างใดกล่าวโดยสรุปคือ </a:t>
            </a:r>
            <a:r>
              <a:rPr 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เทคโนโลยีสมัยใหม่เกิดขึ้นโดยมีความรู้ทางวิทยาศาสตร์เป็นฐานรองรับเสมอ</a:t>
            </a:r>
            <a:endParaRPr lang="th-TH" sz="3200" i="1" dirty="0">
              <a:solidFill>
                <a:srgbClr val="00FF99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460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755576" y="195486"/>
            <a:ext cx="5724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sz="4000" dirty="0">
                <a:solidFill>
                  <a:srgbClr val="FFFF00"/>
                </a:solidFill>
                <a:latin typeface="Kanit"/>
                <a:cs typeface="LilyUPC" panose="020B0604020202020204" pitchFamily="34" charset="-34"/>
              </a:rPr>
              <a:t>ความหมายของนวัตกรรม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(Innovation)</a:t>
            </a:r>
            <a:endParaRPr lang="th-TH" sz="3600" dirty="0">
              <a:solidFill>
                <a:srgbClr val="FFFF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39552" y="1017479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พจนานุกรมฉบับราชบัณฑิตยสถาน </a:t>
            </a:r>
            <a:r>
              <a:rPr lang="th-TH" altLang="th-TH" sz="3200" dirty="0" err="1">
                <a:latin typeface="Tahoma" panose="020B0604030504040204" pitchFamily="34" charset="0"/>
                <a:cs typeface="LilyUPC" panose="020B0604020202020204" pitchFamily="34" charset="-34"/>
              </a:rPr>
              <a:t>พศ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.2542 ได้ให้คำนิยามคำว่า </a:t>
            </a:r>
            <a:r>
              <a:rPr lang="th-TH" altLang="th-TH" sz="3200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"นวัตกรรม" 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ไว้ว่า </a:t>
            </a:r>
            <a:r>
              <a:rPr lang="th-TH" alt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สิ่งที่ทำขึ้นใหม่ 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หรือ</a:t>
            </a:r>
            <a:r>
              <a:rPr lang="th-TH" alt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แปลกจากเดิม 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ซึ่งอาจจะเป็น</a:t>
            </a:r>
            <a:r>
              <a:rPr lang="th-TH" altLang="th-TH" sz="3200" i="1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ความคิด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  <a:r>
              <a:rPr lang="th-TH" altLang="th-TH" sz="3200" i="1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วิธีการ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หรือ</a:t>
            </a:r>
            <a:r>
              <a:rPr lang="th-TH" altLang="th-TH" sz="3200" i="1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อุปกรณ์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เป็นต้น</a:t>
            </a:r>
            <a:endParaRPr lang="th-TH" altLang="th-TH" sz="900" dirty="0">
              <a:latin typeface="Tahoma" panose="020B0604030504040204" pitchFamily="34" charset="0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39552" y="2234103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h-TH" altLang="th-TH" sz="2400" dirty="0">
                <a:latin typeface="Tahoma" panose="020B0604030504040204" pitchFamily="34" charset="0"/>
                <a:cs typeface="LilyUPC" panose="020B0604020202020204" pitchFamily="34" charset="-34"/>
              </a:rPr>
              <a:t>Peter F. </a:t>
            </a:r>
            <a:r>
              <a:rPr lang="th-TH" altLang="th-TH" sz="2400" dirty="0" err="1">
                <a:latin typeface="Tahoma" panose="020B0604030504040204" pitchFamily="34" charset="0"/>
                <a:cs typeface="LilyUPC" panose="020B0604020202020204" pitchFamily="34" charset="-34"/>
              </a:rPr>
              <a:t>Drucker</a:t>
            </a:r>
            <a:r>
              <a:rPr lang="th-TH" altLang="th-TH" sz="2400" dirty="0">
                <a:latin typeface="Tahoma" panose="020B0604030504040204" pitchFamily="34" charset="0"/>
                <a:cs typeface="LilyUPC" panose="020B0604020202020204" pitchFamily="34" charset="-34"/>
              </a:rPr>
              <a:t>  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ได้ให้คำนิยาม "</a:t>
            </a:r>
            <a:r>
              <a:rPr lang="th-TH" altLang="th-TH" sz="32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นวัตกรรม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" ไว้ว่า </a:t>
            </a:r>
            <a:r>
              <a:rPr lang="th-TH" altLang="th-TH" sz="32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เป็นเครื่องมือเฉพาะสำหรับผู้ประกอบการ</a:t>
            </a:r>
            <a:r>
              <a:rPr lang="th-TH" altLang="th-TH" sz="3200" dirty="0">
                <a:latin typeface="Tahoma" panose="020B0604030504040204" pitchFamily="34" charset="0"/>
                <a:cs typeface="LilyUPC" panose="020B0604020202020204" pitchFamily="34" charset="-34"/>
              </a:rPr>
              <a:t> ในการสร้างผลประโยชน์  จากการเปลี่ยนแปลงต่างๆ เพื่อสร้างธุรกิจและบริการที่แตกต่างและสร้างรายได้</a:t>
            </a:r>
            <a:endParaRPr lang="th-TH" altLang="th-TH" sz="900" dirty="0">
              <a:latin typeface="Tahoma" panose="020B0604030504040204" pitchFamily="34" charset="0"/>
              <a:cs typeface="LilyUPC" panose="020B0604020202020204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39552" y="3950035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h-TH" alt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  <a:r>
              <a:rPr lang="th-TH" altLang="th-TH" sz="32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สตีฟ </a:t>
            </a:r>
            <a:r>
              <a:rPr lang="th-TH" altLang="th-TH" sz="3200" dirty="0" err="1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จ๊อฟ์</a:t>
            </a:r>
            <a:r>
              <a:rPr lang="th-TH" altLang="th-TH" sz="32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  <a:r>
              <a:rPr lang="th-TH" alt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ได้ระบุว่า </a:t>
            </a:r>
            <a:r>
              <a:rPr lang="th-TH" altLang="th-TH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นวัตกรรม</a:t>
            </a:r>
            <a:r>
              <a:rPr lang="th-TH" alt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เป็นสิ่งที่แยกระหว่าง </a:t>
            </a:r>
            <a:r>
              <a:rPr lang="th-TH" alt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ผู้นำ</a:t>
            </a:r>
            <a:r>
              <a:rPr lang="th-TH" alt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กับ </a:t>
            </a:r>
            <a:r>
              <a:rPr lang="th-TH" altLang="th-TH" sz="3200" i="1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ผู้ตาม</a:t>
            </a:r>
          </a:p>
        </p:txBody>
      </p:sp>
    </p:spTree>
    <p:extLst>
      <p:ext uri="{BB962C8B-B14F-4D97-AF65-F5344CB8AC3E}">
        <p14:creationId xmlns:p14="http://schemas.microsoft.com/office/powerpoint/2010/main" val="197866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22115" y="1131590"/>
            <a:ext cx="8126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สำนักนวัตกรรมแห่งชาติ นิยามคำว่า "</a:t>
            </a:r>
            <a:r>
              <a:rPr lang="th-TH" altLang="th-TH" sz="3600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นวัตกรรม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" ไว้ว่า </a:t>
            </a:r>
            <a:r>
              <a:rPr lang="th-TH" altLang="th-TH" sz="36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สิ่งใหม่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ที่เกิดจากการใช้</a:t>
            </a:r>
            <a:r>
              <a:rPr lang="th-TH" altLang="th-TH" sz="36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ความรู้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 และ </a:t>
            </a:r>
            <a:r>
              <a:rPr lang="th-TH" altLang="th-TH" sz="36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ความคิดสร้างสรรค์ 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ที่มี </a:t>
            </a:r>
            <a:r>
              <a:rPr lang="th-TH" altLang="th-TH" sz="3600" i="1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ประโยชน์ต่อเศรษฐกิจ 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และสังคม</a:t>
            </a:r>
            <a:endParaRPr lang="th-TH" altLang="th-TH" sz="1000" dirty="0">
              <a:latin typeface="Tahoma" panose="020B0604030504040204" pitchFamily="34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11560" y="48351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h-TH" altLang="th-TH" dirty="0">
                <a:latin typeface="Tahoma" panose="020B0604030504040204" pitchFamily="34" charset="0"/>
                <a:cs typeface="LilyUPC" panose="020B0604020202020204" pitchFamily="34" charset="-34"/>
              </a:rPr>
              <a:t>Rogers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 กล่าวไว้ว่า </a:t>
            </a:r>
            <a:r>
              <a:rPr lang="th-TH" altLang="th-TH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นวัตกรรม</a:t>
            </a:r>
            <a:r>
              <a:rPr lang="th-TH" altLang="th-TH" sz="3600" dirty="0">
                <a:latin typeface="Tahoma" panose="020B0604030504040204" pitchFamily="34" charset="0"/>
                <a:cs typeface="LilyUPC" panose="020B0604020202020204" pitchFamily="34" charset="-34"/>
              </a:rPr>
              <a:t> คือ </a:t>
            </a:r>
            <a:r>
              <a:rPr lang="th-TH" altLang="th-TH" sz="3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ความคิด การปฏิบัติ หรือเป็นสิ่งใหม่</a:t>
            </a:r>
            <a:endParaRPr lang="th-TH" altLang="th-TH" sz="1000" i="1" dirty="0">
              <a:solidFill>
                <a:schemeClr val="accent4">
                  <a:lumMod val="20000"/>
                  <a:lumOff val="80000"/>
                </a:schemeClr>
              </a:solidFill>
              <a:latin typeface="Tahoma" panose="020B0604030504040204" pitchFamily="34" charset="0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23168" y="3579862"/>
            <a:ext cx="7678456" cy="107721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Innovation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= Creative + </a:t>
            </a:r>
            <a:r>
              <a:rPr lang="en-US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New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+ </a:t>
            </a:r>
            <a:r>
              <a:rPr lang="en-US" i="1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Value Creation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  <a:r>
              <a:rPr lang="th-TH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    </a:t>
            </a:r>
            <a:r>
              <a:rPr lang="th-TH" sz="3600" dirty="0">
                <a:solidFill>
                  <a:srgbClr val="FFFF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นวัตกรรม  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ความคิดสร้างสรรค์  +  </a:t>
            </a:r>
            <a:r>
              <a:rPr lang="th-TH" sz="3600" dirty="0">
                <a:solidFill>
                  <a:srgbClr val="00FF99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สิ่งใหม่ๆ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+  </a:t>
            </a:r>
            <a:r>
              <a:rPr lang="th-TH" sz="3600" i="1" dirty="0">
                <a:solidFill>
                  <a:srgbClr val="FFC000"/>
                </a:solidFill>
                <a:latin typeface="Tahoma" panose="020B0604030504040204" pitchFamily="34" charset="0"/>
                <a:cs typeface="LilyUPC" panose="020B0604020202020204" pitchFamily="34" charset="-34"/>
              </a:rPr>
              <a:t>มีคุณค่า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971600" y="2591852"/>
            <a:ext cx="5872120" cy="1015663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th-TH" sz="6000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สรุป ความหมายของ </a:t>
            </a:r>
            <a:r>
              <a:rPr lang="th-TH" sz="6000" dirty="0" err="1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นว</a:t>
            </a:r>
            <a:r>
              <a:rPr lang="th-TH" sz="6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ตก</a:t>
            </a:r>
            <a:r>
              <a:rPr lang="th-TH" sz="6000" dirty="0" err="1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รรม</a:t>
            </a:r>
            <a:endParaRPr lang="th-TH" sz="6000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115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3064</TotalTime>
  <Words>844</Words>
  <Application>Microsoft Office PowerPoint</Application>
  <PresentationFormat>นำเสนอทางหน้าจอ (16:9)</PresentationFormat>
  <Paragraphs>28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11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22" baseType="lpstr">
      <vt:lpstr>AngsanaNew</vt:lpstr>
      <vt:lpstr>AngsanaNew,Bold</vt:lpstr>
      <vt:lpstr>Arial</vt:lpstr>
      <vt:lpstr>Bookman Old Style</vt:lpstr>
      <vt:lpstr>Calibri</vt:lpstr>
      <vt:lpstr>Cordia New</vt:lpstr>
      <vt:lpstr>Kanit</vt:lpstr>
      <vt:lpstr>LilyUPC</vt:lpstr>
      <vt:lpstr>Rockwell</vt:lpstr>
      <vt:lpstr>Tahoma</vt:lpstr>
      <vt:lpstr>Times New Roman</vt:lpstr>
      <vt:lpstr>Damask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488</cp:revision>
  <dcterms:created xsi:type="dcterms:W3CDTF">2014-05-24T03:45:04Z</dcterms:created>
  <dcterms:modified xsi:type="dcterms:W3CDTF">2020-06-16T03:08:44Z</dcterms:modified>
</cp:coreProperties>
</file>