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8"/>
  </p:notesMasterIdLst>
  <p:sldIdLst>
    <p:sldId id="289" r:id="rId2"/>
    <p:sldId id="260" r:id="rId3"/>
    <p:sldId id="256" r:id="rId4"/>
    <p:sldId id="318" r:id="rId5"/>
    <p:sldId id="296" r:id="rId6"/>
    <p:sldId id="319" r:id="rId7"/>
    <p:sldId id="302" r:id="rId8"/>
    <p:sldId id="261" r:id="rId9"/>
    <p:sldId id="326" r:id="rId10"/>
    <p:sldId id="334" r:id="rId11"/>
    <p:sldId id="331" r:id="rId12"/>
    <p:sldId id="332" r:id="rId13"/>
    <p:sldId id="329" r:id="rId14"/>
    <p:sldId id="330" r:id="rId15"/>
    <p:sldId id="327" r:id="rId16"/>
    <p:sldId id="333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FFFF99"/>
    <a:srgbClr val="D4FCD9"/>
    <a:srgbClr val="E7EAC2"/>
    <a:srgbClr val="FFFFFF"/>
    <a:srgbClr val="D3FDF0"/>
    <a:srgbClr val="CC9900"/>
    <a:srgbClr val="FF7C80"/>
    <a:srgbClr val="0EC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7371" autoAdjust="0"/>
  </p:normalViewPr>
  <p:slideViewPr>
    <p:cSldViewPr>
      <p:cViewPr varScale="1">
        <p:scale>
          <a:sx n="57" d="100"/>
          <a:sy n="57" d="100"/>
        </p:scale>
        <p:origin x="78" y="4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E6FD0-5293-4A9D-8C3E-7ABA27DA7275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D161F-12E8-426F-A49C-C54567B2D0F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092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43264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5191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2987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8106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1836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4467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020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2264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9660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4398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5508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6980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53109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0744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582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80936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3480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26858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2767271" y="151487"/>
            <a:ext cx="43059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ธรรมชาติและพัฒนาการทางฟิสิกส์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27584" y="695087"/>
            <a:ext cx="2973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cs typeface="LilyUPC" panose="020B0604020202020204" pitchFamily="34" charset="-34"/>
              </a:rPr>
              <a:t>1.1 ธรรมชาติของฟิสิกส์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396213" y="1171544"/>
            <a:ext cx="4078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การอธิบายปรากฏการณ์ธรรมชาติของมนุษย์</a:t>
            </a:r>
            <a:r>
              <a:rPr lang="en-US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  </a:t>
            </a:r>
            <a:endParaRPr lang="th-TH" i="1" dirty="0">
              <a:solidFill>
                <a:schemeClr val="accent4">
                  <a:lumMod val="20000"/>
                  <a:lumOff val="80000"/>
                </a:schemeClr>
              </a:solidFill>
              <a:cs typeface="LilyUPC" panose="020B0604020202020204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396213" y="1563638"/>
            <a:ext cx="6992212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i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สมัยโบราณ </a:t>
            </a:r>
            <a:r>
              <a:rPr lang="th-TH" sz="32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มนุษย์เชื่อว่า ปรากฏการณ์ที่เกิดขึ้น ในธรรมชาติ เกิดขึ้นจาก</a:t>
            </a:r>
            <a:endParaRPr lang="en-US" sz="32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187623" y="3459953"/>
            <a:ext cx="7200801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i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ยุคต่อมา </a:t>
            </a:r>
            <a:r>
              <a:rPr lang="th-TH" sz="32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เริ่มมีการ</a:t>
            </a:r>
            <a:r>
              <a:rPr lang="th-TH" sz="3200" dirty="0">
                <a:solidFill>
                  <a:srgbClr val="00FF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สังเกต</a:t>
            </a:r>
            <a:r>
              <a:rPr lang="th-TH" sz="32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และ</a:t>
            </a:r>
            <a:r>
              <a:rPr lang="th-TH" sz="3200" dirty="0">
                <a:solidFill>
                  <a:srgbClr val="00FF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บันทึกข้อมูล</a:t>
            </a:r>
            <a:r>
              <a:rPr lang="th-TH" sz="32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เกี่ยวกับสิ่งที่ศึกษา เพื่ออธิบาย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   ปรากฏการณ์ธรรมชาติต่างๆ... ทำให้เกิดการพัฒนาความรู้ของมนุษย์</a:t>
            </a:r>
            <a:endParaRPr lang="en-US" sz="32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1396213" y="2428530"/>
            <a:ext cx="282000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th-TH" sz="3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เทพเจ้า หรือสิ่งศักดิ์สิทธิ์</a:t>
            </a:r>
            <a:endParaRPr lang="th-TH" sz="3600" dirty="0">
              <a:solidFill>
                <a:srgbClr val="002060"/>
              </a:solidFill>
              <a:cs typeface="LilyUPC" panose="020B0604020202020204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4499992" y="2217627"/>
            <a:ext cx="3540168" cy="1146211"/>
          </a:xfrm>
          <a:prstGeom prst="rect">
            <a:avLst/>
          </a:prstGeom>
          <a:solidFill>
            <a:srgbClr val="FFFF00"/>
          </a:solidFill>
          <a:ln>
            <a:solidFill>
              <a:srgbClr val="00FF99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การอธิบายปรากฏการณ์ต่างๆ 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จึง ยังไม่มีความเป็นเหตุเป็นผล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6692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755576" y="339502"/>
            <a:ext cx="7776864" cy="166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32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   </a:t>
            </a:r>
            <a:r>
              <a:rPr lang="en-US" sz="3200" i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3200" i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สรุปได้ว่า </a:t>
            </a:r>
            <a:r>
              <a:rPr lang="th-TH" sz="32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การพัฒนาความรู้ของมนุษย์ เกิดจาก </a:t>
            </a:r>
            <a:r>
              <a:rPr lang="th-TH" sz="3200" dirty="0">
                <a:solidFill>
                  <a:srgbClr val="00FF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การสังเกต </a:t>
            </a:r>
            <a:r>
              <a:rPr lang="th-TH" sz="3200" dirty="0">
                <a:solidFill>
                  <a:srgbClr val="D4FCD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การบันทึกข้อมูล </a:t>
            </a:r>
            <a:r>
              <a:rPr lang="th-TH" sz="32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และ </a:t>
            </a:r>
            <a:r>
              <a:rPr lang="th-TH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การวิเคราะห์ข้อมูล </a:t>
            </a:r>
            <a:r>
              <a:rPr lang="th-TH" sz="32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ที่ได้  เพื่อสรุปเป็นความรู้  และ มองเห็นความสัมพันธ์ในเชิงคณิตศาสตร์ระหว่างสิ่งต่างๆและความสัมพันธ์ระหว่างเรื่องราวต่างๆ</a:t>
            </a:r>
            <a:endParaRPr lang="en-US" sz="32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971600" y="2139702"/>
            <a:ext cx="77048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th-TH" sz="3200" dirty="0">
                <a:solidFill>
                  <a:srgbClr val="E7EAC2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  </a:t>
            </a:r>
            <a:r>
              <a:rPr lang="th-TH" sz="3200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การเรียนรู้ทางวิทยาศาสตร์ </a:t>
            </a:r>
            <a:r>
              <a:rPr lang="th-TH" sz="3200" dirty="0">
                <a:solidFill>
                  <a:srgbClr val="E7EAC2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เป็นผลมาจากการสังเกต การรวบรวมข้อมูล การทดลอง และ  </a:t>
            </a:r>
            <a:r>
              <a:rPr lang="th-TH" sz="3200" i="1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การคิดค้นหาเหตุผลของมนุษย์  </a:t>
            </a:r>
            <a:r>
              <a:rPr lang="th-TH" sz="3200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วิชาฟิสิกส์จัดว่าเป็นวิทยาศาสตร์</a:t>
            </a:r>
            <a:r>
              <a:rPr lang="th-TH" sz="3200" dirty="0">
                <a:solidFill>
                  <a:srgbClr val="E7EAC2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สาขาหนึ่ง ซึ่งมีบทบาทต่อ การพัฒนาความเจริญของมนุษย์เรา เป็นอย่างมากเราจึงควรทราบลักษณะสำคัญบางประการของวิทยาศาสตร์ และฟิสิกส์โดยส่วนรวมเสียก่อน เพื่อเป็นพื้นฐานในการเรียน ฟิสิกส์ ต่อไป</a:t>
            </a:r>
            <a:endParaRPr lang="en-US" sz="3200" dirty="0">
              <a:solidFill>
                <a:srgbClr val="E7EAC2"/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1626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วัตถุ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3536881"/>
              </p:ext>
            </p:extLst>
          </p:nvPr>
        </p:nvGraphicFramePr>
        <p:xfrm>
          <a:off x="2411760" y="411510"/>
          <a:ext cx="6321331" cy="4536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6" name="Visio" r:id="rId3" imgW="5864586" imgH="4207950" progId="Visio.Drawing.11">
                  <p:embed/>
                </p:oleObj>
              </mc:Choice>
              <mc:Fallback>
                <p:oleObj name="Visio" r:id="rId3" imgW="5864586" imgH="420795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411510"/>
                        <a:ext cx="6321331" cy="4536504"/>
                      </a:xfrm>
                      <a:prstGeom prst="rect">
                        <a:avLst/>
                      </a:prstGeom>
                      <a:solidFill>
                        <a:schemeClr val="tx1">
                          <a:lumMod val="8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กล่องข้อความ 2"/>
          <p:cNvSpPr txBox="1"/>
          <p:nvPr/>
        </p:nvSpPr>
        <p:spPr>
          <a:xfrm>
            <a:off x="395536" y="267494"/>
            <a:ext cx="18261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FFFF00"/>
                </a:solidFill>
                <a:cs typeface="LilyUPC" panose="020B0604020202020204" pitchFamily="34" charset="-34"/>
              </a:rPr>
              <a:t>ขอบข่ายวิชา</a:t>
            </a:r>
          </a:p>
          <a:p>
            <a:r>
              <a:rPr lang="th-TH" sz="3600" b="1" dirty="0">
                <a:solidFill>
                  <a:srgbClr val="FFFF00"/>
                </a:solidFill>
                <a:cs typeface="LilyUPC" panose="020B0604020202020204" pitchFamily="34" charset="-34"/>
              </a:rPr>
              <a:t>วิทยาศาสตร์</a:t>
            </a:r>
          </a:p>
        </p:txBody>
      </p:sp>
    </p:spTree>
    <p:extLst>
      <p:ext uri="{BB962C8B-B14F-4D97-AF65-F5344CB8AC3E}">
        <p14:creationId xmlns:p14="http://schemas.microsoft.com/office/powerpoint/2010/main" val="231221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683568" y="339502"/>
            <a:ext cx="2326278" cy="675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ฟิสิกส์</a:t>
            </a:r>
            <a:r>
              <a:rPr lang="en-US" sz="36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 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(Physics)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39552" y="1203598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    ฟิสิกส์ </a:t>
            </a: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(Physics) 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เป็นวิทยาศาสตร์แขนงหนึ่งที่ศึกษาธรรมชาติของสิ่งไม่มีชีวิตซึ่งได้แก่ การเปลี่ยนแปลง</a:t>
            </a:r>
            <a:r>
              <a:rPr lang="th-TH" sz="3200" i="1" dirty="0">
                <a:solidFill>
                  <a:srgbClr val="D4F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ทางกายภาพ 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และ </a:t>
            </a:r>
            <a:r>
              <a:rPr lang="th-TH" sz="3200" i="1" dirty="0">
                <a:solidFill>
                  <a:srgbClr val="D4F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ปรากฏการณ์ต่าง ๆ 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ที่เกิดขึ้นรอบตัวเรา การค้นคว้าหาความรู้ทางฟิสิกส์ทำได้โดยการ</a:t>
            </a:r>
            <a:r>
              <a:rPr 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สังเกต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 การ</a:t>
            </a:r>
            <a:r>
              <a:rPr 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ทดลอง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และ</a:t>
            </a:r>
            <a:r>
              <a:rPr 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เก็บรวบรวมข้อมูล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มา</a:t>
            </a:r>
            <a:r>
              <a:rPr 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วิเคราะห์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เพื่อ</a:t>
            </a:r>
            <a:r>
              <a:rPr 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สรุป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 เป็น</a:t>
            </a:r>
            <a:r>
              <a:rPr lang="th-TH" sz="320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ทฤษฎี หลักการหรือกฎ 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ความรู้เหล่านี้สามารถนำไปใช้</a:t>
            </a:r>
            <a:r>
              <a:rPr lang="th-TH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อธิบาย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ปรากฏการณ์ธรรมชาติหรือ</a:t>
            </a:r>
            <a:r>
              <a:rPr lang="th-TH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ทำนาย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สิ่งที่อาจจะเกิดขึ้นในอนาคต และความรู้นี้สามารถนำไปใช้ </a:t>
            </a:r>
            <a:r>
              <a:rPr lang="th-TH" sz="32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เป็นพื้นฐานในการแสวงหาความรู้ใหม่ 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เพิ่มเติม  และพัฒนามวลความรู้ และคุณภาพชีวิตของมนุษย์ ต่อไป</a:t>
            </a:r>
            <a:endParaRPr lang="en-US" sz="2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934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331640" y="2067694"/>
            <a:ext cx="6286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2. ฟิสิกส์ คือ วิชาที่มุ่งศึกษา เกี่ยวกับ </a:t>
            </a:r>
            <a:r>
              <a:rPr lang="th-TH" sz="3600" i="1" dirty="0">
                <a:solidFill>
                  <a:srgbClr val="00FF99"/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กฎของธรรมชาติ</a:t>
            </a:r>
            <a:endParaRPr lang="th-TH" sz="3600" i="1" dirty="0">
              <a:solidFill>
                <a:srgbClr val="00FF99"/>
              </a:solidFill>
              <a:cs typeface="LilyUPC" panose="020B0604020202020204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274248" y="2787774"/>
            <a:ext cx="66461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3. ฟิสิกส์ คือ วิทยาศาสตร์ที่ </a:t>
            </a:r>
            <a:r>
              <a:rPr lang="th-TH" sz="3600" i="1" dirty="0">
                <a:solidFill>
                  <a:srgbClr val="FFFF00"/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มุ่งศึกษา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และ </a:t>
            </a:r>
            <a:r>
              <a:rPr lang="th-TH" sz="3600" i="1" dirty="0">
                <a:solidFill>
                  <a:srgbClr val="FFFF00"/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อธิบาย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เกี่ยวกับ</a:t>
            </a:r>
          </a:p>
          <a:p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    วัตถุ(สสาร) และพลังงาน</a:t>
            </a:r>
            <a:endParaRPr lang="th-TH" sz="3600" dirty="0">
              <a:solidFill>
                <a:schemeClr val="accent3">
                  <a:lumMod val="20000"/>
                  <a:lumOff val="80000"/>
                </a:schemeClr>
              </a:solidFill>
              <a:cs typeface="LilyUPC" panose="020B06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331640" y="4011910"/>
            <a:ext cx="6286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4. ฟิสิกส์ คือ วิชาที่ </a:t>
            </a:r>
            <a:r>
              <a:rPr lang="th-TH" sz="3600" i="1" dirty="0">
                <a:solidFill>
                  <a:srgbClr val="FFFF99"/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เป็นพื้นฐานของวิทยาศาสตร์ทั้งมวล</a:t>
            </a:r>
            <a:endParaRPr lang="th-TH" sz="3600" i="1" dirty="0">
              <a:solidFill>
                <a:srgbClr val="FFFF99"/>
              </a:solidFill>
              <a:cs typeface="LilyUPC" panose="020B0604020202020204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323577" y="771550"/>
            <a:ext cx="6862147" cy="127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1. ฟิสิกส์ คือ ศาสตร์ที่ค้นหาความรู้ ที่ได้จาก </a:t>
            </a:r>
            <a:r>
              <a:rPr lang="th-TH" sz="3600" i="1" dirty="0">
                <a:solidFill>
                  <a:srgbClr val="FFFFFF"/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การศึกษาและ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600" i="1" dirty="0">
                <a:solidFill>
                  <a:srgbClr val="FFFFFF"/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    รวบรวมข้อมูล</a:t>
            </a:r>
            <a:r>
              <a:rPr lang="th-TH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 จากปรากฏการณ์ธรรมชาติ</a:t>
            </a:r>
            <a:endParaRPr lang="en-US" sz="2400" dirty="0">
              <a:solidFill>
                <a:schemeClr val="accent6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954221" y="195486"/>
            <a:ext cx="4314001" cy="675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สรุปตัวตนของ“ฟิสิกส์”</a:t>
            </a:r>
            <a:r>
              <a:rPr lang="en-US" sz="36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 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(Physics)</a:t>
            </a:r>
          </a:p>
        </p:txBody>
      </p:sp>
    </p:spTree>
    <p:extLst>
      <p:ext uri="{BB962C8B-B14F-4D97-AF65-F5344CB8AC3E}">
        <p14:creationId xmlns:p14="http://schemas.microsoft.com/office/powerpoint/2010/main" val="327546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539552" y="417827"/>
            <a:ext cx="8136904" cy="430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5113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เหตุที่ </a:t>
            </a:r>
            <a:r>
              <a:rPr lang="th-TH" sz="3200" i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ฟิสิกส์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ถูกกล่าวว่าเป็น </a:t>
            </a:r>
            <a:r>
              <a:rPr lang="th-TH" sz="3200" i="1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แก่นแท้ของวิทยาศาสตร์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(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Fundamental science)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เนื่องจากสาขาอื่น ๆ ของวิทยาศาสตร์ธรรมชาติ เช่น  ชีววิทยา หรือ เคมี ต่างก็มองได้ว่าเป็น </a:t>
            </a:r>
            <a:r>
              <a:rPr lang="th-TH" sz="3200" i="1" dirty="0">
                <a:solidFill>
                  <a:srgbClr val="FFC000"/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ระบบของวัตถุต่าง ๆ 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หลายชนิดที่เชื่อมโยงกัน โดยที่เรา </a:t>
            </a:r>
            <a:r>
              <a:rPr lang="th-TH" sz="3200" dirty="0">
                <a:solidFill>
                  <a:srgbClr val="FFC000"/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สามารอธิบาย 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และ</a:t>
            </a:r>
            <a:r>
              <a:rPr lang="th-TH" sz="3200" dirty="0">
                <a:solidFill>
                  <a:srgbClr val="FFC000"/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ทำนาย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 พฤติกรรมของ </a:t>
            </a:r>
            <a:r>
              <a:rPr lang="th-TH" sz="3200" b="1" i="1" dirty="0">
                <a:solidFill>
                  <a:srgbClr val="FFC000"/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ระบบ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 ดังกล่าวได้ด้วยกฎต่าง ๆ ทางฟิสิกส์ ยกตัวอย่างเช่น คุณสมบัติของสารเคมีต่าง ๆ สามารถพิจารณาได้จากคุณสมบัติของโมเลกุลที่ประกอบเป็นสารเคมีนั้น ๆ  โดยคุณสมบัติของโมเลกุลดังกล่าว สามารถอธิบาย และ ทำนายได้อย่างแม่นยำ โดยใช้ความรู้ฟิสิกส์สาขาต่าง ๆ เช่น  กลศาสตร์ควอนตัม</a:t>
            </a:r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,  </a:t>
            </a:r>
            <a:r>
              <a:rPr lang="th-TH" sz="32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อุณหพล</a:t>
            </a:r>
            <a:r>
              <a:rPr lang="th-TH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Times New Roman" panose="02020603050405020304" pitchFamily="18" charset="0"/>
                <a:cs typeface="LilyUPC" panose="020B0604020202020204" pitchFamily="34" charset="-34"/>
              </a:rPr>
              <a:t>ศาสตร์  หรือ ทฤษฎีแม่เหล็กไฟฟ้า เป็นต้น</a:t>
            </a:r>
            <a:endParaRPr lang="en-US" sz="20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20935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755576" y="302042"/>
            <a:ext cx="3635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1.1.1 การหาความรู้ทางฟิสิกส์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619672" y="915566"/>
            <a:ext cx="6174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latin typeface="AngsanaNew,Bold"/>
                <a:cs typeface="LilyUPC" panose="020B0604020202020204" pitchFamily="34" charset="-34"/>
              </a:rPr>
              <a:t>แนวทางการได้ความรู้ทางวิทยาศาสตร์ หรือ ทางฟิสิกส์</a:t>
            </a:r>
          </a:p>
          <a:p>
            <a:r>
              <a:rPr lang="th-TH" sz="3600" dirty="0">
                <a:solidFill>
                  <a:srgbClr val="FFC000"/>
                </a:solidFill>
                <a:latin typeface="AngsanaNew,Bold"/>
                <a:cs typeface="LilyUPC" panose="020B0604020202020204" pitchFamily="34" charset="-34"/>
              </a:rPr>
              <a:t>                  อาจพิจารณาได้ </a:t>
            </a:r>
            <a:r>
              <a:rPr lang="th-TH" sz="3600" dirty="0">
                <a:solidFill>
                  <a:srgbClr val="FFFF00"/>
                </a:solidFill>
                <a:latin typeface="AngsanaNew,Bold"/>
                <a:cs typeface="LilyUPC" panose="020B0604020202020204" pitchFamily="34" charset="-34"/>
              </a:rPr>
              <a:t>เป็น 2 แนวทาง </a:t>
            </a:r>
            <a:r>
              <a:rPr lang="th-TH" sz="3600" dirty="0">
                <a:solidFill>
                  <a:srgbClr val="FFC000"/>
                </a:solidFill>
                <a:latin typeface="AngsanaNew,Bold"/>
                <a:cs typeface="LilyUPC" panose="020B0604020202020204" pitchFamily="34" charset="-34"/>
              </a:rPr>
              <a:t>คือ</a:t>
            </a:r>
            <a:endParaRPr lang="th-TH" sz="3600" dirty="0">
              <a:solidFill>
                <a:srgbClr val="FFC000"/>
              </a:solidFill>
              <a:cs typeface="LilyUPC" panose="020B0604020202020204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915395"/>
              </p:ext>
            </p:extLst>
          </p:nvPr>
        </p:nvGraphicFramePr>
        <p:xfrm>
          <a:off x="601957" y="2311879"/>
          <a:ext cx="7786467" cy="23315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48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516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แนวทางที่หนึ่ง</a:t>
                      </a:r>
                      <a:r>
                        <a:rPr lang="en-US" sz="32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(</a:t>
                      </a:r>
                      <a:r>
                        <a:rPr lang="th-TH" sz="32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แนวทางโดยประสบการณ์</a:t>
                      </a:r>
                      <a:r>
                        <a:rPr lang="en-US" sz="32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)</a:t>
                      </a:r>
                      <a:endParaRPr lang="en-US" sz="2000" b="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2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แนวทางที่สอง</a:t>
                      </a:r>
                      <a:r>
                        <a:rPr lang="en-US" sz="32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 (</a:t>
                      </a:r>
                      <a:r>
                        <a:rPr lang="th-TH" sz="32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แนวทางโดยทฤษฎี</a:t>
                      </a:r>
                      <a:r>
                        <a:rPr lang="en-US" sz="32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)</a:t>
                      </a:r>
                      <a:endParaRPr lang="en-US" sz="2000" b="0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800" b="0" dirty="0">
                          <a:solidFill>
                            <a:srgbClr val="FFFF99"/>
                          </a:solidFill>
                          <a:effectLst/>
                          <a:cs typeface="LilyUPC" panose="020B0604020202020204" pitchFamily="34" charset="-34"/>
                        </a:rPr>
                        <a:t>- ได้มาจาก การสังเกต การบันทึก การทดลอง</a:t>
                      </a:r>
                      <a:endParaRPr lang="en-US" sz="2800" b="0" dirty="0">
                        <a:solidFill>
                          <a:srgbClr val="FFFF99"/>
                        </a:solidFill>
                        <a:effectLst/>
                        <a:cs typeface="LilyUPC" panose="020B0604020202020204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800" b="0" dirty="0">
                          <a:solidFill>
                            <a:srgbClr val="FFFF99"/>
                          </a:solidFill>
                          <a:effectLst/>
                          <a:cs typeface="LilyUPC" panose="020B0604020202020204" pitchFamily="34" charset="-34"/>
                        </a:rPr>
                        <a:t>การวิเคราะห์ การสรุปผล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800" b="0" i="1" dirty="0">
                          <a:solidFill>
                            <a:srgbClr val="FFFF9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LilyUPC" panose="020B0604020202020204" pitchFamily="34" charset="-34"/>
                        </a:rPr>
                        <a:t>  (กระบวนการทางวิทยาศาสตร์)</a:t>
                      </a:r>
                      <a:endParaRPr lang="en-US" sz="2800" b="0" i="1" dirty="0">
                        <a:solidFill>
                          <a:srgbClr val="FFFF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cs typeface="LilyUPC" panose="020B0604020202020204" pitchFamily="34" charset="-34"/>
                        </a:rPr>
                        <a:t>- </a:t>
                      </a:r>
                      <a:r>
                        <a:rPr lang="th-TH" sz="2800" dirty="0">
                          <a:effectLst/>
                          <a:cs typeface="LilyUPC" panose="020B0604020202020204" pitchFamily="34" charset="-34"/>
                        </a:rPr>
                        <a:t>ใช้ความคิดสร้างสรรค์ความรู้ใหม่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  <a:cs typeface="LilyUPC" panose="020B0604020202020204" pitchFamily="34" charset="-34"/>
                        </a:rPr>
                        <a:t>   โดยอาศัย</a:t>
                      </a:r>
                      <a:r>
                        <a:rPr lang="th-TH" sz="2800" baseline="0" dirty="0">
                          <a:effectLst/>
                          <a:cs typeface="LilyUPC" panose="020B0604020202020204" pitchFamily="34" charset="-34"/>
                        </a:rPr>
                        <a:t> </a:t>
                      </a:r>
                      <a:r>
                        <a:rPr lang="th-TH" sz="2800" dirty="0">
                          <a:effectLst/>
                          <a:cs typeface="LilyUPC" panose="020B0604020202020204" pitchFamily="34" charset="-34"/>
                        </a:rPr>
                        <a:t>ข้อมูลจากความรู้เดิม</a:t>
                      </a:r>
                      <a:endParaRPr lang="en-US" sz="2800" dirty="0">
                        <a:effectLst/>
                        <a:cs typeface="LilyUPC" panose="020B0604020202020204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cs typeface="LilyUPC" panose="020B0604020202020204" pitchFamily="34" charset="-34"/>
                        </a:rPr>
                        <a:t>- </a:t>
                      </a:r>
                      <a:r>
                        <a:rPr lang="th-TH" sz="2800" dirty="0">
                          <a:effectLst/>
                          <a:cs typeface="LilyUPC" panose="020B0604020202020204" pitchFamily="34" charset="-34"/>
                        </a:rPr>
                        <a:t>สร้างแบบจำลองทางความคิด</a:t>
                      </a:r>
                      <a:r>
                        <a:rPr lang="en-US" sz="2800" dirty="0">
                          <a:effectLst/>
                          <a:cs typeface="LilyUPC" panose="020B0604020202020204" pitchFamily="34" charset="-34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cs typeface="LilyUPC" panose="020B0604020202020204" pitchFamily="34" charset="-34"/>
                        </a:rPr>
                        <a:t>   (</a:t>
                      </a:r>
                      <a:r>
                        <a:rPr lang="th-TH" sz="2800" dirty="0">
                          <a:effectLst/>
                          <a:cs typeface="LilyUPC" panose="020B0604020202020204" pitchFamily="34" charset="-34"/>
                        </a:rPr>
                        <a:t>หรือทฤษฎี หรือข้อสรุป</a:t>
                      </a:r>
                      <a:r>
                        <a:rPr lang="en-US" sz="2800" dirty="0">
                          <a:effectLst/>
                          <a:cs typeface="LilyUPC" panose="020B0604020202020204" pitchFamily="34" charset="-34"/>
                        </a:rPr>
                        <a:t>) </a:t>
                      </a:r>
                      <a:r>
                        <a:rPr lang="th-TH" sz="2800" dirty="0">
                          <a:effectLst/>
                          <a:cs typeface="LilyUPC" panose="020B0604020202020204" pitchFamily="34" charset="-34"/>
                        </a:rPr>
                        <a:t>ขึ้นใหม่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ilyUPC" panose="020B0604020202020204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4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683568" y="267494"/>
            <a:ext cx="5985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C000"/>
                </a:solidFill>
                <a:cs typeface="LilyUPC" panose="020B0604020202020204" pitchFamily="34" charset="-34"/>
              </a:rPr>
              <a:t>1.1.2 การพัฒนาหลักการและแนวคิดทางฟิสิกส์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11560" y="1131590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       พัฒนาการของ หลักการ  และแนวคิดทางฟิสิกส์  มีพื้นฐานมาจาก</a:t>
            </a:r>
            <a:r>
              <a:rPr lang="th-TH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การสะสมข้อมูล 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ที่ได้จากการสังเกตการทดลองตั้งแต่ ใน  </a:t>
            </a:r>
            <a:r>
              <a:rPr lang="th-TH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อดีตถึงปัจจุบัน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ซึ่งในบางครั้งได้นำข้อมูลเหล่านั้นมา </a:t>
            </a:r>
            <a:r>
              <a:rPr lang="th-TH" sz="36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พิจารณา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เพิ่มเติมจากการ </a:t>
            </a:r>
            <a:r>
              <a:rPr lang="th-TH" sz="36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พัฒนา–เครื่องมือ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วัดที่มีความละเอียดมากยิ่งขึ้น หรือ </a:t>
            </a:r>
            <a:r>
              <a:rPr lang="th-TH" sz="36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นำมาตีความหมายใหม่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จากมุมมองที่เปลี่ยนไป  เนื่องจากมีการพัฒนาทฤษฎี  หลักการ  หรือกฎขึ้นใหม่ ทำให้ได้ </a:t>
            </a:r>
            <a:r>
              <a:rPr lang="th-TH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คำอธิบายที่เป็นความรู้ใหม่</a:t>
            </a:r>
            <a:endParaRPr lang="th-TH" sz="36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8563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647563" y="627534"/>
            <a:ext cx="77408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      </a:t>
            </a:r>
            <a:r>
              <a:rPr lang="th-TH" sz="32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ความเชื่อดั้งเดิม </a:t>
            </a:r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ที่คนส่วนใหญ่ในยุคนั้นเชื่อว่า โลกเป็นศูนย์กลางของเอกภพ</a:t>
            </a:r>
          </a:p>
          <a:p>
            <a:r>
              <a:rPr lang="th-TH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ที่มีดวงอาทิตย์ ดวงจันทร์และดาวเคราะห์อื่น ๆ </a:t>
            </a:r>
            <a:r>
              <a:rPr lang="th-TH" sz="32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โคจรรอบโลก</a:t>
            </a:r>
            <a:endParaRPr lang="th-TH" sz="3200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971600" y="90378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ตัวอย่าง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160271" y="1715978"/>
            <a:ext cx="73001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i="1" dirty="0">
                <a:solidFill>
                  <a:srgbClr val="00FF99"/>
                </a:solidFill>
                <a:latin typeface="AngsanaNew"/>
                <a:cs typeface="LilyUPC" panose="020B0604020202020204" pitchFamily="34" charset="-34"/>
              </a:rPr>
              <a:t>กาลิ</a:t>
            </a:r>
            <a:r>
              <a:rPr lang="th-TH" sz="3200" i="1" dirty="0" err="1">
                <a:solidFill>
                  <a:srgbClr val="00FF99"/>
                </a:solidFill>
                <a:latin typeface="AngsanaNew"/>
                <a:cs typeface="LilyUPC" panose="020B0604020202020204" pitchFamily="34" charset="-34"/>
              </a:rPr>
              <a:t>เลโอ</a:t>
            </a:r>
            <a:r>
              <a:rPr lang="th-TH" sz="3200" i="1" dirty="0">
                <a:solidFill>
                  <a:srgbClr val="00FF99"/>
                </a:solidFill>
                <a:latin typeface="AngsanaNew"/>
                <a:cs typeface="LilyUPC" panose="020B0604020202020204" pitchFamily="34" charset="-34"/>
              </a:rPr>
              <a:t>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นักวิทยาศาสตร์ ที่พยายามพิสูจน์ว่า </a:t>
            </a:r>
            <a:r>
              <a:rPr lang="th-TH" sz="3200" i="1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โลก </a:t>
            </a:r>
            <a:r>
              <a:rPr lang="th-TH" sz="3200" i="1" dirty="0">
                <a:solidFill>
                  <a:srgbClr val="FFFFFF"/>
                </a:solidFill>
                <a:latin typeface="AngsanaNew"/>
                <a:cs typeface="LilyUPC" panose="020B0604020202020204" pitchFamily="34" charset="-34"/>
              </a:rPr>
              <a:t>โคจรรอบ </a:t>
            </a:r>
            <a:r>
              <a:rPr lang="th-TH" sz="3200" i="1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ดวงอาทิตย์ </a:t>
            </a:r>
            <a:endParaRPr lang="th-TH" sz="3200" i="1" dirty="0">
              <a:solidFill>
                <a:srgbClr val="FFFF00"/>
              </a:solidFill>
              <a:cs typeface="LilyUPC" panose="020B0604020202020204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74449" y="2241908"/>
            <a:ext cx="7272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AngsanaNew"/>
                <a:cs typeface="LilyUPC" panose="020B0604020202020204" pitchFamily="34" charset="-34"/>
              </a:rPr>
              <a:t>     ผล</a:t>
            </a:r>
            <a:r>
              <a:rPr lang="en-US" sz="3200" dirty="0">
                <a:latin typeface="AngsanaNew"/>
                <a:cs typeface="LilyUPC" panose="020B0604020202020204" pitchFamily="34" charset="-34"/>
              </a:rPr>
              <a:t> : </a:t>
            </a:r>
            <a:r>
              <a:rPr lang="th-TH" sz="3200" dirty="0">
                <a:latin typeface="AngsanaNew"/>
                <a:cs typeface="LilyUPC" panose="020B0604020202020204" pitchFamily="34" charset="-34"/>
              </a:rPr>
              <a:t>ถูกคัดค้านและต่อต้านจากกลุ่มคนที่ไม่เห็นด้วย และห้ามเผยแพร่เอกสารทั้งหมดที่เขาเขียนขึ้น</a:t>
            </a:r>
            <a:endParaRPr lang="th-TH" sz="3200" dirty="0">
              <a:cs typeface="LilyUPC" panose="020B06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78707" y="3298197"/>
            <a:ext cx="80697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     เมื่อเวลาผ่านไป มีนักฟิสิกส์หลาย ๆ คน </a:t>
            </a:r>
            <a:r>
              <a:rPr lang="th-TH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ได้ค้นพบและเผยแพร่ข้อมูลที่สนับสนุนแนวคิดดังกล่าวเพิ่ม 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มากขึ้นจนทำให้ในปัจจุบัน คนในสังคมยอมรับว่า  แนวคิด เรื่อง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โลกเป็นศูนย์กลางของเอกภพ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นั้นเป็นความเชื่อที่ </a:t>
            </a:r>
            <a:r>
              <a:rPr lang="th-TH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ไม่ถูกต้อง</a:t>
            </a:r>
            <a:endParaRPr lang="th-TH" sz="32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0170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115616" y="123478"/>
            <a:ext cx="74168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000" dirty="0">
                <a:solidFill>
                  <a:srgbClr val="FFFF00"/>
                </a:solidFill>
                <a:ea typeface="Times New Roman" panose="02020603050405020304" pitchFamily="18" charset="0"/>
                <a:cs typeface="LilyUPC" panose="020B0604020202020204" pitchFamily="34" charset="-34"/>
              </a:rPr>
              <a:t>ตัวอย่างการค้นพบทางวิทยาศาสตร์</a:t>
            </a:r>
          </a:p>
          <a:p>
            <a:pPr algn="thaiDist"/>
            <a:r>
              <a:rPr lang="th-TH" sz="3600" dirty="0">
                <a:solidFill>
                  <a:srgbClr val="FFFF00"/>
                </a:solidFill>
                <a:ea typeface="Times New Roman" panose="02020603050405020304" pitchFamily="18" charset="0"/>
                <a:cs typeface="LilyUPC" panose="020B0604020202020204" pitchFamily="34" charset="-34"/>
              </a:rPr>
              <a:t>                   </a:t>
            </a:r>
            <a:r>
              <a:rPr lang="th-TH" sz="3600" i="1" dirty="0">
                <a:solidFill>
                  <a:srgbClr val="00FF99"/>
                </a:solidFill>
                <a:ea typeface="Times New Roman" panose="02020603050405020304" pitchFamily="18" charset="0"/>
                <a:cs typeface="LilyUPC" panose="020B0604020202020204" pitchFamily="34" charset="-34"/>
              </a:rPr>
              <a:t>โดยเฉพาะอย่างยิ่งในด้านฟิสิกส์ </a:t>
            </a:r>
            <a:r>
              <a:rPr lang="th-TH" sz="3600" dirty="0">
                <a:solidFill>
                  <a:srgbClr val="FFFF00"/>
                </a:solidFill>
                <a:ea typeface="Times New Roman" panose="02020603050405020304" pitchFamily="18" charset="0"/>
                <a:cs typeface="LilyUPC" panose="020B0604020202020204" pitchFamily="34" charset="-34"/>
              </a:rPr>
              <a:t>ตลอดปี2559</a:t>
            </a:r>
          </a:p>
          <a:p>
            <a:pPr algn="thaiDist"/>
            <a:r>
              <a:rPr lang="th-TH" sz="3600" dirty="0">
                <a:solidFill>
                  <a:srgbClr val="FFFF00"/>
                </a:solidFill>
                <a:ea typeface="Times New Roman" panose="02020603050405020304" pitchFamily="18" charset="0"/>
                <a:cs typeface="LilyUPC" panose="020B0604020202020204" pitchFamily="34" charset="-34"/>
              </a:rPr>
              <a:t>                      </a:t>
            </a:r>
            <a:r>
              <a:rPr lang="th-TH" sz="3200" dirty="0">
                <a:solidFill>
                  <a:srgbClr val="FFC0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โดยนิตยสารฟิสิกส์ เวิลด์ </a:t>
            </a: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(</a:t>
            </a: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Physics world) </a:t>
            </a:r>
            <a:endParaRPr lang="th-TH" sz="2400" dirty="0">
              <a:solidFill>
                <a:srgbClr val="FFC000"/>
              </a:solidFill>
              <a:latin typeface="Times New Roman" panose="02020603050405020304" pitchFamily="18" charset="0"/>
              <a:cs typeface="LilyUPC" panose="020B0604020202020204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99592" y="2043659"/>
            <a:ext cx="5097870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07000"/>
              </a:lnSpc>
              <a:spcBef>
                <a:spcPts val="1350"/>
              </a:spcBef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1</a:t>
            </a:r>
            <a:r>
              <a:rPr lang="en-US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:</a:t>
            </a: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การพบว่า คลื่นความโน้มถ่วง นั้นมีอยู่จริง</a:t>
            </a:r>
            <a:endParaRPr lang="en-US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65566" y="2779400"/>
            <a:ext cx="7812868" cy="166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D4F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  นักวิทยาศาสตร์นานาชาติ  ภายใต้โครงการความร่วมมือ  </a:t>
            </a:r>
            <a:r>
              <a:rPr lang="en-US" sz="2400" dirty="0">
                <a:solidFill>
                  <a:srgbClr val="D4F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LIGO </a:t>
            </a:r>
            <a:r>
              <a:rPr lang="th-TH" sz="3200" dirty="0">
                <a:solidFill>
                  <a:srgbClr val="D4F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ตรวจพบ "คลื่นความโน้มถ่วง" </a:t>
            </a:r>
            <a:r>
              <a:rPr lang="en-US" sz="2400" dirty="0">
                <a:solidFill>
                  <a:srgbClr val="D4F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(Gravitational waves) </a:t>
            </a:r>
            <a:r>
              <a:rPr lang="th-TH" sz="3200" dirty="0">
                <a:solidFill>
                  <a:srgbClr val="D4F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ว่ามีอยู่จริงตามที่ </a:t>
            </a:r>
            <a:r>
              <a:rPr lang="th-TH" sz="3200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อัลเบิร์ต</a:t>
            </a:r>
            <a:r>
              <a:rPr lang="th-TH" sz="32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ไอน์สไตน์</a:t>
            </a:r>
            <a:r>
              <a:rPr lang="th-TH" sz="3200" dirty="0">
                <a:solidFill>
                  <a:srgbClr val="D4F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ได้ทำนายไว้ด้วย </a:t>
            </a:r>
            <a:r>
              <a:rPr lang="th-TH" sz="3200" i="1" dirty="0">
                <a:solidFill>
                  <a:srgbClr val="E7EA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ทฤษฎี</a:t>
            </a:r>
            <a:r>
              <a:rPr lang="th-TH" sz="3200" i="1" dirty="0" err="1">
                <a:solidFill>
                  <a:srgbClr val="E7EA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สัมพัทธ</a:t>
            </a:r>
            <a:r>
              <a:rPr lang="th-TH" sz="3200" i="1" dirty="0">
                <a:solidFill>
                  <a:srgbClr val="E7EA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ภาพทั่วไป</a:t>
            </a:r>
            <a:endParaRPr lang="en-US" sz="2400" i="1" dirty="0">
              <a:solidFill>
                <a:srgbClr val="E7EAC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0496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598306" y="174299"/>
            <a:ext cx="8163411" cy="239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Bef>
                <a:spcPts val="1350"/>
              </a:spcBef>
              <a:spcAft>
                <a:spcPts val="0"/>
              </a:spcAft>
            </a:pPr>
            <a:r>
              <a:rPr lang="th-TH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  นักวิทยาศาสตร์ตรวจจับ</a:t>
            </a:r>
            <a:r>
              <a:rPr lang="th-TH" i="1" dirty="0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คลื่นความโน้มถ่วง  </a:t>
            </a:r>
            <a:r>
              <a:rPr lang="th-TH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ซึ่งเป็นคลื่นของ</a:t>
            </a:r>
            <a:r>
              <a:rPr lang="th-TH" dirty="0">
                <a:solidFill>
                  <a:srgbClr val="00FF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กาล-อวกาศ </a:t>
            </a:r>
            <a:r>
              <a:rPr lang="th-TH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ที่แผ่ออกมาจากการชนกันของหลุมดำ 2 </a:t>
            </a:r>
            <a:r>
              <a:rPr lang="th-TH" dirty="0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หลุม ที่คาดว่าอยู่ห่างจากโลกออกไปกว่าหนึ่งพันล้านปีแสงได้ โดยการค้นพบ นี้อาจนำไปสู่ </a:t>
            </a:r>
            <a:r>
              <a:rPr lang="th-TH" i="1" dirty="0">
                <a:solidFill>
                  <a:srgbClr val="00FF99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การไขความลับเรื่องความเป็นมาของจักรวาลในอดีต </a:t>
            </a:r>
            <a:r>
              <a:rPr lang="th-TH" dirty="0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ซึ่งจะสามารถย้อนไปได้จนถึงการระเบิดครั้งใหญ่</a:t>
            </a:r>
            <a:r>
              <a:rPr lang="th-TH" dirty="0" err="1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หรือบิ๊กแบง</a:t>
            </a:r>
            <a:r>
              <a:rPr lang="th-TH" dirty="0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รวมทั้งช่วยในการพัฒนา “ทฤษฎีแห่งสรรพสิ่ง” </a:t>
            </a:r>
            <a:r>
              <a:rPr lang="en-US" sz="2000" dirty="0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(Theory of Everything) </a:t>
            </a:r>
            <a:r>
              <a:rPr lang="th-TH" dirty="0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ซึ่งจะ </a:t>
            </a:r>
            <a:r>
              <a:rPr lang="th-TH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สามารถอธิบายปรากฏการณ์ทุกอย่าง ได้ด้วยหลักการเดียว</a:t>
            </a:r>
            <a:endParaRPr lang="en-US" sz="2000" i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83568" y="3003798"/>
            <a:ext cx="7992888" cy="1928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Bef>
                <a:spcPts val="1350"/>
              </a:spcBef>
              <a:spcAft>
                <a:spcPts val="0"/>
              </a:spcAft>
            </a:pPr>
            <a:r>
              <a:rPr lang="th-TH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  นักดาราศาสตร์ค้นพบดาวเคราะห์ </a:t>
            </a:r>
            <a:r>
              <a:rPr lang="th-TH" dirty="0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"</a:t>
            </a:r>
            <a:r>
              <a:rPr lang="th-TH" dirty="0" err="1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พร็</a:t>
            </a:r>
            <a:r>
              <a:rPr lang="th-TH" dirty="0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อกซิมา บี“   </a:t>
            </a:r>
            <a:r>
              <a:rPr lang="th-TH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บริวารของดาว </a:t>
            </a:r>
            <a:r>
              <a:rPr lang="th-TH" dirty="0" err="1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พร็</a:t>
            </a:r>
            <a:r>
              <a:rPr lang="th-TH" dirty="0">
                <a:solidFill>
                  <a:srgbClr val="FFC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อกซิมา เซนทอรี </a:t>
            </a:r>
            <a:r>
              <a:rPr lang="th-TH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ว่าเป็นดาวใกล้ระบบสุริยะที่ </a:t>
            </a:r>
            <a:r>
              <a:rPr lang="th-TH" dirty="0">
                <a:solidFill>
                  <a:srgbClr val="00FF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มีลักษณะคล้ายคลึงกับโลก </a:t>
            </a:r>
            <a:r>
              <a:rPr lang="th-TH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ของเรามากที่สุด โดยดาวนี้เป็นหินแข็ง มีขนาดใหญ่กว่าโลก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1.3 </a:t>
            </a:r>
            <a:r>
              <a:rPr lang="th-TH" dirty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เท่า และ  </a:t>
            </a:r>
            <a:r>
              <a:rPr lang="th-TH" dirty="0">
                <a:solidFill>
                  <a:srgbClr val="00FF99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น่าจะมีน้ำอยู่บนพื้นผิวดาวด้วย </a:t>
            </a:r>
            <a:r>
              <a:rPr lang="th-TH" dirty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ทำให้เกิดความหวังเรื่องการอพยพของมนุษย์ไปตั้งถิ่นฐานนอกโลกขึ้นมาอีกครั้ง</a:t>
            </a: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827584" y="2499742"/>
            <a:ext cx="4533613" cy="672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07000"/>
              </a:lnSpc>
              <a:spcBef>
                <a:spcPts val="1350"/>
              </a:spcBef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2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:</a:t>
            </a: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พบดาวแฝดของโลกที่อยู่ใกล้มากที่สุด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8942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827584" y="123478"/>
            <a:ext cx="4618572" cy="672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07000"/>
              </a:lnSpc>
              <a:spcBef>
                <a:spcPts val="1350"/>
              </a:spcBef>
              <a:spcAft>
                <a:spcPts val="0"/>
              </a:spcAft>
            </a:pPr>
            <a:r>
              <a:rPr lang="th-TH" sz="3600" dirty="0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3</a:t>
            </a:r>
            <a:r>
              <a:rPr lang="en-US" sz="3600" dirty="0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:</a:t>
            </a:r>
            <a:r>
              <a:rPr lang="th-TH" sz="3600" dirty="0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ทฤษฎี "แมว</a:t>
            </a:r>
            <a:r>
              <a:rPr lang="th-TH" sz="3600" dirty="0" err="1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ของช</a:t>
            </a:r>
            <a:r>
              <a:rPr lang="th-TH" sz="3600" dirty="0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โรดิง</a:t>
            </a:r>
            <a:r>
              <a:rPr lang="th-TH" sz="3600" dirty="0" err="1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เจอร์</a:t>
            </a:r>
            <a:r>
              <a:rPr lang="th-TH" sz="3600" dirty="0"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" เป็นไปได้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611560" y="925593"/>
            <a:ext cx="8041670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th-TH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  </a:t>
            </a:r>
            <a:r>
              <a:rPr lang="th-TH" sz="1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เออร์วิน</a:t>
            </a:r>
            <a:r>
              <a:rPr lang="th-TH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lang="th-TH" sz="1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ชโร</a:t>
            </a:r>
            <a:r>
              <a:rPr lang="th-TH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ดิง</a:t>
            </a:r>
            <a:r>
              <a:rPr lang="th-TH" sz="1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เจอร์</a:t>
            </a:r>
            <a:r>
              <a:rPr lang="th-TH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นักฟิสิกส์ชาวออสเตรียได้เสนอทฤษฎีที่ว่า </a:t>
            </a:r>
            <a:r>
              <a:rPr lang="th-TH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อนุภาคสามารถอยู่ในสองสถานะได้ในเวลาเดียวกัน</a:t>
            </a:r>
            <a:r>
              <a:rPr lang="th-TH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เช่นเดียวกับแมวที่ถูกขังไว้ในกล่องบรรจุ</a:t>
            </a:r>
            <a:r>
              <a:rPr lang="th-TH" sz="1800" dirty="0">
                <a:solidFill>
                  <a:srgbClr val="00FF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กัมมันตรังสี</a:t>
            </a:r>
            <a:r>
              <a:rPr lang="th-TH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และ </a:t>
            </a:r>
            <a:r>
              <a:rPr lang="th-TH" sz="1800" dirty="0">
                <a:solidFill>
                  <a:srgbClr val="00FF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ยาพิษ </a:t>
            </a:r>
            <a:r>
              <a:rPr lang="th-TH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หากสามารถ</a:t>
            </a:r>
            <a:r>
              <a:rPr lang="th-TH" sz="1800" i="1" dirty="0">
                <a:solidFill>
                  <a:srgbClr val="D3FD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ปล่อยยาพิษออกมาในเวลาเดียวกัน </a:t>
            </a:r>
            <a:r>
              <a:rPr lang="th-TH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กับที่มีการเริ่มให้มี</a:t>
            </a:r>
            <a:r>
              <a:rPr lang="th-TH" sz="1800" i="1" dirty="0">
                <a:solidFill>
                  <a:srgbClr val="D3FDF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การแผ่กัมมันตภาพรังสี</a:t>
            </a:r>
            <a:r>
              <a:rPr lang="th-TH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แมวที่อยู่ในกล่องจะมีสถานะเท่ากับทั้ง</a:t>
            </a:r>
            <a:r>
              <a:rPr lang="th-TH" sz="1800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เป็น</a:t>
            </a:r>
            <a:r>
              <a:rPr lang="th-TH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และ</a:t>
            </a:r>
            <a:r>
              <a:rPr lang="th-TH" sz="1800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ตาย</a:t>
            </a:r>
            <a:r>
              <a:rPr lang="th-TH" sz="1800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ในเวลาเดียวกัน ตราบใดที่ยังไม่เปิดกล่องออกมาดู</a:t>
            </a:r>
            <a:endParaRPr lang="en-US" sz="1400" dirty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11560" y="2663731"/>
            <a:ext cx="7992888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</a:pPr>
            <a:r>
              <a:rPr lang="th-TH" sz="2000" dirty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     </a:t>
            </a:r>
            <a:r>
              <a:rPr lang="th-TH" sz="2000" dirty="0">
                <a:solidFill>
                  <a:srgbClr val="FFC0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ทีมนักวิทยาศาสตร์  จากฝรั่งเศสและสหรัฐฯ ร่วมกันพิสูจน์ทฤษฎี "แมว</a:t>
            </a:r>
            <a:r>
              <a:rPr lang="th-TH" sz="2000" dirty="0" err="1">
                <a:solidFill>
                  <a:srgbClr val="FFC0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ของช</a:t>
            </a:r>
            <a:r>
              <a:rPr lang="th-TH" sz="2000" dirty="0">
                <a:solidFill>
                  <a:srgbClr val="FFC0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โรดิง</a:t>
            </a:r>
            <a:r>
              <a:rPr lang="th-TH" sz="2000" dirty="0" err="1">
                <a:solidFill>
                  <a:srgbClr val="FFC0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เจอร์</a:t>
            </a:r>
            <a:r>
              <a:rPr lang="th-TH" sz="2000" dirty="0">
                <a:solidFill>
                  <a:srgbClr val="FFC0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" (</a:t>
            </a:r>
            <a:r>
              <a:rPr lang="en-US" sz="2000" dirty="0">
                <a:solidFill>
                  <a:srgbClr val="FFC0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Schrödinger's Cat )</a:t>
            </a:r>
            <a:r>
              <a:rPr lang="th-TH" sz="2000" dirty="0">
                <a:solidFill>
                  <a:srgbClr val="FFC0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อันเลื่องชื่อ  และพบว่าแนวคิดทางควอนตัมฟิสิกส์นี้สามารถเกิดขึ้นได้จริง  </a:t>
            </a:r>
            <a:r>
              <a:rPr lang="th-TH" sz="2000" dirty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โดยทีมนักวิทยาศาสตร์ ได้ทดลองสร้างพื้นที่ว่างระหว่าง</a:t>
            </a:r>
            <a:r>
              <a:rPr lang="th-TH" sz="20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คลื่นไมโครเวฟ</a:t>
            </a:r>
            <a:r>
              <a:rPr lang="th-TH" sz="2000" dirty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ที่เปรียบ เสมือนกล่องใส่แมวขึ้น แล้วใส่</a:t>
            </a:r>
            <a:r>
              <a:rPr lang="th-TH" sz="2000" dirty="0" err="1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อนุภาคโฟ</a:t>
            </a:r>
            <a:r>
              <a:rPr lang="th-TH" sz="20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ตอนจำนวนมาก </a:t>
            </a:r>
            <a:r>
              <a:rPr lang="th-TH" sz="2000" dirty="0"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เข้าไป จนพบว่าอนุภาคเหล่านี้ สามารถปรากฏอยู่</a:t>
            </a:r>
            <a:r>
              <a:rPr lang="th-TH" sz="20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ในตำแหน่งที่ต่างกันสองแห่งได้ภายในเวลาเดียวกัน</a:t>
            </a:r>
            <a:endParaRPr lang="en-US" sz="2000" i="1" dirty="0">
              <a:solidFill>
                <a:srgbClr val="FFFF00"/>
              </a:solidFill>
              <a:latin typeface="Tahoma" panose="020B060403050404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49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827584" y="716859"/>
            <a:ext cx="7815469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Bef>
                <a:spcPts val="1350"/>
              </a:spcBef>
              <a:spcAft>
                <a:spcPts val="0"/>
              </a:spcAft>
            </a:pPr>
            <a:r>
              <a:rPr lang="th-TH" sz="3200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    นักวิจัยของมหาวิทยาลัย</a:t>
            </a:r>
            <a:r>
              <a:rPr lang="th-TH" sz="3200" dirty="0" err="1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กลาสโกว์</a:t>
            </a:r>
            <a:r>
              <a:rPr lang="th-TH" sz="3200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แห่ง</a:t>
            </a:r>
            <a:r>
              <a:rPr lang="th-TH" sz="3200" dirty="0" err="1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สหราชอาณาจักร</a:t>
            </a:r>
            <a:r>
              <a:rPr lang="th-TH" sz="3200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ประดิษฐ์เครื่องมือวัดแรงโน้มถ่วงของโลก </a:t>
            </a:r>
            <a:r>
              <a:rPr lang="th-TH" sz="3200" dirty="0">
                <a:solidFill>
                  <a:srgbClr val="00FF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"</a:t>
            </a:r>
            <a:r>
              <a:rPr lang="th-TH" sz="3200" dirty="0" err="1">
                <a:solidFill>
                  <a:srgbClr val="00FF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กรา</a:t>
            </a:r>
            <a:r>
              <a:rPr lang="th-TH" sz="3200" dirty="0">
                <a:solidFill>
                  <a:srgbClr val="00FF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วิมิเตอร์" </a:t>
            </a:r>
            <a:r>
              <a:rPr lang="th-TH" sz="3200" dirty="0"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ซึ่งสามารถใช้งานได้อย่างแม่นยำ ทั้งมีประโยชน์ในการสำรวจสินแร่ วิศวกรรมโยธา และ ติดตามการเคลื่อนไหวของภูเขาไฟ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99592" y="123478"/>
            <a:ext cx="5616624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Bef>
                <a:spcPts val="1350"/>
              </a:spcBef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4</a:t>
            </a:r>
            <a:r>
              <a:rPr lang="en-US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:</a:t>
            </a:r>
            <a:r>
              <a:rPr lang="th-TH" sz="3600" dirty="0" err="1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กรา</a:t>
            </a: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วิมิเตอร์ 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(Gravimeter) </a:t>
            </a: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วัดแรงโน้มถ่วง</a:t>
            </a:r>
            <a:endParaRPr lang="en-US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90902" y="2427734"/>
            <a:ext cx="7488832" cy="2445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Bef>
                <a:spcPts val="1350"/>
              </a:spcBef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5</a:t>
            </a:r>
            <a:r>
              <a:rPr lang="en-US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:</a:t>
            </a: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เมโซเลนส์ 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Mesolens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Bef>
                <a:spcPts val="1350"/>
              </a:spcBef>
              <a:spcAft>
                <a:spcPts val="0"/>
              </a:spcAft>
            </a:pPr>
            <a:r>
              <a:rPr lang="th-TH" sz="32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มหาวิทยาลัยสแตรธไคลด์ในสก็อต</a:t>
            </a:r>
            <a:r>
              <a:rPr 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แลนด์ พัฒนาเลนส์กล้องจุลทรรศน์ชนิดใหม่ที่เรียกว่า </a:t>
            </a:r>
            <a:r>
              <a:rPr lang="th-TH" sz="3200" dirty="0">
                <a:solidFill>
                  <a:srgbClr val="00FF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"เมโซเลนส์" 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Mesolens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ซึ่งสามารถใช้มองภาพขยายได้ในมุมมองที่กว้างมากขึ้น ทั้งให้ความละเอียดคมชัดของภาพสูงขึ้นมากอีกด้วย</a:t>
            </a: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450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431092" y="296528"/>
            <a:ext cx="5034874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Bef>
                <a:spcPts val="1350"/>
              </a:spcBef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6</a:t>
            </a:r>
            <a:r>
              <a:rPr lang="en-US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:</a:t>
            </a: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พัฒนาวัสดุมหัศจรรย์ "</a:t>
            </a:r>
            <a:r>
              <a:rPr lang="th-TH" sz="3600" dirty="0" err="1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กราฟีน</a:t>
            </a: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" ไปอีกขั้น</a:t>
            </a:r>
            <a:endParaRPr lang="en-US" sz="36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95536" y="1264568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        รางวัลโนเบลสาขาฟิสิกส์ปี 2010 มอบให้กับ</a:t>
            </a:r>
          </a:p>
          <a:p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สองนักฟิสิกส์เชื้อชาติรัสเซีย อัง</a:t>
            </a:r>
            <a:r>
              <a:rPr lang="th-TH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เดร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 </a:t>
            </a:r>
            <a:r>
              <a:rPr lang="th-TH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ไกม์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 </a:t>
            </a:r>
            <a:r>
              <a:rPr lang="en-US" sz="2400" dirty="0">
                <a:solidFill>
                  <a:srgbClr val="D3FDF0"/>
                </a:solidFill>
                <a:latin typeface="helvetica neue"/>
                <a:cs typeface="LilyUPC" panose="020B0604020202020204" pitchFamily="34" charset="-34"/>
              </a:rPr>
              <a:t>(Andre</a:t>
            </a:r>
          </a:p>
          <a:p>
            <a:r>
              <a:rPr lang="en-US" sz="2400" dirty="0">
                <a:solidFill>
                  <a:srgbClr val="D3FDF0"/>
                </a:solidFill>
                <a:latin typeface="helvetica neue"/>
                <a:cs typeface="LilyUPC" panose="020B0604020202020204" pitchFamily="34" charset="-34"/>
              </a:rPr>
              <a:t> </a:t>
            </a:r>
            <a:r>
              <a:rPr lang="en-US" sz="2400" dirty="0" err="1">
                <a:solidFill>
                  <a:srgbClr val="D3FDF0"/>
                </a:solidFill>
                <a:latin typeface="helvetica neue"/>
                <a:cs typeface="LilyUPC" panose="020B0604020202020204" pitchFamily="34" charset="-34"/>
              </a:rPr>
              <a:t>Geim</a:t>
            </a:r>
            <a:r>
              <a:rPr lang="en-US" sz="2400" dirty="0">
                <a:solidFill>
                  <a:srgbClr val="D3FDF0"/>
                </a:solidFill>
                <a:latin typeface="helvetica neue"/>
                <a:cs typeface="LilyUPC" panose="020B0604020202020204" pitchFamily="34" charset="-34"/>
              </a:rPr>
              <a:t>)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และ</a:t>
            </a:r>
            <a:r>
              <a:rPr lang="th-TH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คอนส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แตน</a:t>
            </a:r>
            <a:r>
              <a:rPr lang="th-TH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ติน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 โนโว</a:t>
            </a:r>
            <a:r>
              <a:rPr lang="th-TH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เซลอฟ</a:t>
            </a:r>
            <a:r>
              <a:rPr lang="en-US" sz="2400" dirty="0">
                <a:solidFill>
                  <a:srgbClr val="D3FDF0"/>
                </a:solidFill>
                <a:latin typeface="helvetica neue"/>
                <a:cs typeface="LilyUPC" panose="020B0604020202020204" pitchFamily="34" charset="-34"/>
              </a:rPr>
              <a:t>(Konstantin</a:t>
            </a:r>
          </a:p>
          <a:p>
            <a:r>
              <a:rPr lang="en-US" sz="2400" dirty="0">
                <a:solidFill>
                  <a:srgbClr val="D3FDF0"/>
                </a:solidFill>
                <a:latin typeface="helvetica neue"/>
                <a:cs typeface="LilyUPC" panose="020B0604020202020204" pitchFamily="34" charset="-34"/>
              </a:rPr>
              <a:t> </a:t>
            </a:r>
            <a:r>
              <a:rPr lang="en-US" sz="2400" dirty="0" err="1">
                <a:solidFill>
                  <a:srgbClr val="D3FDF0"/>
                </a:solidFill>
                <a:latin typeface="helvetica neue"/>
                <a:cs typeface="LilyUPC" panose="020B0604020202020204" pitchFamily="34" charset="-34"/>
              </a:rPr>
              <a:t>Novoselov</a:t>
            </a:r>
            <a:r>
              <a:rPr lang="en-US" sz="2400" dirty="0">
                <a:solidFill>
                  <a:srgbClr val="D3FDF0"/>
                </a:solidFill>
                <a:latin typeface="helvetica neue"/>
                <a:cs typeface="LilyUPC" panose="020B0604020202020204" pitchFamily="34" charset="-34"/>
              </a:rPr>
              <a:t>) 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ผู้</a:t>
            </a:r>
            <a:r>
              <a:rPr lang="th-TH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สังเคราะห์กราฟีน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ได้สำเร็จ เหตุที่ทั้งสองได้รางวัลโนเบล เพราะ</a:t>
            </a:r>
          </a:p>
          <a:p>
            <a:r>
              <a:rPr lang="th-TH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กราฟีน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นั้นสังเคราะห์ยากเสียจนนักฟิสิกส์ยุคก่อนๆ  ถอดใจ และนักฟิสิกส์หลายคนเชื่อว่ามันไม่มีทางสังเคราะห์ได้ เพราะ </a:t>
            </a:r>
            <a:r>
              <a:rPr lang="th-TH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กราฟีน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 แต่ละแผ่นนั้นบางเฉียบต้องใช้ </a:t>
            </a:r>
            <a:r>
              <a:rPr lang="th-TH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กราฟีน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ซ้อนกันราว 3 ล้านชั้นจึงจะได้ไส้ดินสอที่หนาเพียง 1 </a:t>
            </a:r>
            <a:r>
              <a:rPr lang="th-TH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มม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helvetica neue"/>
                <a:cs typeface="LilyUPC" panose="020B0604020202020204" pitchFamily="34" charset="-34"/>
              </a:rPr>
              <a:t>. เท่านั้น</a:t>
            </a:r>
            <a:endParaRPr lang="th-TH" sz="3200" dirty="0">
              <a:solidFill>
                <a:schemeClr val="accent5">
                  <a:lumMod val="20000"/>
                  <a:lumOff val="80000"/>
                </a:schemeClr>
              </a:solidFill>
              <a:cs typeface="LilyUPC" panose="020B0604020202020204" pitchFamily="34" charset="-34"/>
            </a:endParaRPr>
          </a:p>
        </p:txBody>
      </p:sp>
      <p:pic>
        <p:nvPicPr>
          <p:cNvPr id="8" name="Picture 2" descr="http://thep-center.org/upload02/Graphene/%E0%B8%A3%E0%B8%B9%E0%B8%9B%E0%B8%97%E0%B8%B5%E0%B9%88%201%20%E0%B8%A0%E0%B8%B2%E0%B8%9E%E0%B8%96%E0%B9%88%E0%B8%B2%E0%B8%A2%E0%B8%82%E0%B8%AD%E0%B8%87%E0%B8%A8%E0%B8%B2%E0%B8%AA%E0%B8%95%E0%B8%A3%E0%B8%B2%E0%B8%88%E0%B8%B2%E0%B8%A3%E0%B8%A2%E0%B9%8C%20%E0%B9%80%E0%B8%8B%E0%B8%AD%E0%B8%A3%E0%B9%8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843558"/>
            <a:ext cx="3342178" cy="1959351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43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615885" y="2643758"/>
            <a:ext cx="8280920" cy="2191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Bef>
                <a:spcPts val="1350"/>
              </a:spcBef>
              <a:spcAft>
                <a:spcPts val="0"/>
              </a:spcAft>
            </a:pP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   มีการตรวจวัดคุณสมบัติ </a:t>
            </a:r>
            <a:r>
              <a:rPr lang="th-TH" sz="3200" dirty="0">
                <a:solidFill>
                  <a:srgbClr val="00FF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การหักเหแสงที่เป็นลบ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(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Negative refraction)</a:t>
            </a:r>
            <a:r>
              <a:rPr lang="th-TH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ของ </a:t>
            </a:r>
            <a:r>
              <a:rPr lang="th-TH" sz="32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กราฟีน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en-US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(Graphene)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วัสดุมหัศจรรย์แห่งอนาคต โดยคุณสมบัติการหักเหแสงที่ไม่ปกติของวัสดุชนิดนี้ ชี้ว่าเราอาจนำ </a:t>
            </a:r>
            <a:r>
              <a:rPr lang="th-TH" sz="3200" dirty="0" err="1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กราฟีน</a:t>
            </a:r>
            <a:r>
              <a:rPr lang="th-TH" sz="3200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ไปใช้ในการสร้างวัสดุนำแสงหรืออุปกรณ์เพื่อการมองเห็น เช่น </a:t>
            </a:r>
            <a:r>
              <a:rPr lang="th-TH" sz="3200" dirty="0">
                <a:solidFill>
                  <a:srgbClr val="00FF99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LilyUPC" panose="020B0604020202020204" pitchFamily="34" charset="-34"/>
              </a:rPr>
              <a:t>เลนส์คุณภาพสูงได้</a:t>
            </a:r>
            <a:endParaRPr lang="en-US" sz="3200" dirty="0">
              <a:solidFill>
                <a:srgbClr val="00FF99"/>
              </a:solidFill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755576" y="263426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D3FDF0"/>
                </a:solidFill>
                <a:latin typeface="Arial" panose="020B0604020202020204" pitchFamily="34" charset="0"/>
              </a:rPr>
              <a:t>graphene</a:t>
            </a:r>
            <a:r>
              <a:rPr lang="en-US" sz="2400" b="1" dirty="0">
                <a:solidFill>
                  <a:srgbClr val="D3FDF0"/>
                </a:solidFill>
                <a:latin typeface="Arial" panose="020B0604020202020204" pitchFamily="34" charset="0"/>
              </a:rPr>
              <a:t> </a:t>
            </a:r>
            <a:r>
              <a:rPr lang="th-TH" sz="2400" b="1" dirty="0">
                <a:solidFill>
                  <a:srgbClr val="D3FDF0"/>
                </a:solidFill>
                <a:latin typeface="Arial" panose="020B0604020202020204" pitchFamily="34" charset="0"/>
              </a:rPr>
              <a:t>เป็น</a:t>
            </a:r>
            <a:r>
              <a:rPr lang="th-TH" sz="2400" b="1" dirty="0">
                <a:solidFill>
                  <a:srgbClr val="FFC000"/>
                </a:solidFill>
                <a:latin typeface="Arial" panose="020B0604020202020204" pitchFamily="34" charset="0"/>
              </a:rPr>
              <a:t>ชั้นหนึ่งของคาร์บอน </a:t>
            </a:r>
            <a:r>
              <a:rPr lang="th-TH" sz="2400" b="1" dirty="0">
                <a:solidFill>
                  <a:srgbClr val="D3FDF0"/>
                </a:solidFill>
                <a:latin typeface="Arial" panose="020B0604020202020204" pitchFamily="34" charset="0"/>
              </a:rPr>
              <a:t>มีความหนาหนึ่งอะตอม มีโครงสร้างแบบเรขาคณิต และคุณสมบัติที่พิเศษสุด คือมี</a:t>
            </a:r>
            <a:r>
              <a:rPr lang="th-TH" sz="2400" b="1" dirty="0">
                <a:solidFill>
                  <a:srgbClr val="FFC000"/>
                </a:solidFill>
                <a:latin typeface="Arial" panose="020B0604020202020204" pitchFamily="34" charset="0"/>
              </a:rPr>
              <a:t>ความแข็งแรงกว่าเหล็กกล้า</a:t>
            </a:r>
            <a:r>
              <a:rPr lang="th-TH" sz="2400" b="1" dirty="0">
                <a:solidFill>
                  <a:srgbClr val="D3FDF0"/>
                </a:solidFill>
                <a:latin typeface="Arial" panose="020B0604020202020204" pitchFamily="34" charset="0"/>
              </a:rPr>
              <a:t>ที่มีความหนาเท่ากันถึงหนึ่งร้อยเท่า</a:t>
            </a:r>
            <a:r>
              <a:rPr lang="th-TH" sz="2400" b="1" dirty="0">
                <a:solidFill>
                  <a:srgbClr val="D3FDF0"/>
                </a:solidFill>
              </a:rPr>
              <a:t>นอกจากนี้ ยังเป็น</a:t>
            </a:r>
            <a:r>
              <a:rPr lang="th-TH" sz="2400" b="1" dirty="0">
                <a:solidFill>
                  <a:srgbClr val="FFC000"/>
                </a:solidFill>
              </a:rPr>
              <a:t>ตัวนำความร้อนและกระแสไฟฟ้า</a:t>
            </a:r>
            <a:r>
              <a:rPr lang="th-TH" sz="2400" b="1" dirty="0">
                <a:solidFill>
                  <a:srgbClr val="D3FDF0"/>
                </a:solidFill>
              </a:rPr>
              <a:t>ที่มีประสิทธิภาพ และเป็นวัสดุที่</a:t>
            </a:r>
            <a:r>
              <a:rPr lang="th-TH" sz="2400" b="1" dirty="0">
                <a:solidFill>
                  <a:srgbClr val="FFC000"/>
                </a:solidFill>
              </a:rPr>
              <a:t>เกือบจะโปร่งแสง</a:t>
            </a:r>
            <a:r>
              <a:rPr lang="th-TH" sz="2400" b="1" dirty="0">
                <a:solidFill>
                  <a:srgbClr val="D3FDF0"/>
                </a:solidFill>
              </a:rPr>
              <a:t>ด้วยเมื่อใช้เยื่อ</a:t>
            </a:r>
            <a:r>
              <a:rPr lang="en-US" sz="2000" dirty="0">
                <a:solidFill>
                  <a:srgbClr val="D3FDF0"/>
                </a:solidFill>
                <a:latin typeface="Arial" panose="020B0604020202020204" pitchFamily="34" charset="0"/>
              </a:rPr>
              <a:t>graphene</a:t>
            </a:r>
            <a:r>
              <a:rPr lang="en-US" sz="2400" b="1" dirty="0">
                <a:solidFill>
                  <a:srgbClr val="D3FDF0"/>
                </a:solidFill>
                <a:latin typeface="Arial" panose="020B0604020202020204" pitchFamily="34" charset="0"/>
              </a:rPr>
              <a:t> </a:t>
            </a:r>
            <a:r>
              <a:rPr lang="th-TH" sz="2400" b="1" dirty="0">
                <a:solidFill>
                  <a:srgbClr val="D3FDF0"/>
                </a:solidFill>
              </a:rPr>
              <a:t>กับไมโครโฟน จะทำให้ไมโครโฟน นั้น มี</a:t>
            </a:r>
            <a:r>
              <a:rPr lang="th-TH" sz="2400" b="1" dirty="0">
                <a:solidFill>
                  <a:srgbClr val="FFFF00"/>
                </a:solidFill>
              </a:rPr>
              <a:t>ความไวเป็นพิเศษ เสียง</a:t>
            </a:r>
            <a:r>
              <a:rPr lang="th-TH" sz="2400" b="1" dirty="0">
                <a:solidFill>
                  <a:srgbClr val="D3FDF0"/>
                </a:solidFill>
              </a:rPr>
              <a:t>ที่ได้มาจากการเปลี่ยนแปลง</a:t>
            </a:r>
            <a:r>
              <a:rPr lang="th-TH" sz="2400" b="1" dirty="0">
                <a:solidFill>
                  <a:srgbClr val="FFFF00"/>
                </a:solidFill>
              </a:rPr>
              <a:t>ของแสง</a:t>
            </a:r>
            <a:r>
              <a:rPr lang="th-TH" sz="2400" b="1" dirty="0">
                <a:solidFill>
                  <a:srgbClr val="D3FDF0"/>
                </a:solidFill>
              </a:rPr>
              <a:t>ที่ไปทำให้เยื่อสั่นสะเทือน จะไม่มีเสียง</a:t>
            </a:r>
            <a:r>
              <a:rPr lang="th-TH" sz="2400" b="1" dirty="0">
                <a:solidFill>
                  <a:srgbClr val="FFFF00"/>
                </a:solidFill>
              </a:rPr>
              <a:t>คลื่นวิทยุ</a:t>
            </a:r>
            <a:r>
              <a:rPr lang="th-TH" sz="2400" b="1" dirty="0">
                <a:solidFill>
                  <a:srgbClr val="D3FDF0"/>
                </a:solidFill>
              </a:rPr>
              <a:t>หรือ</a:t>
            </a:r>
            <a:r>
              <a:rPr lang="th-TH" sz="2400" b="1" dirty="0">
                <a:solidFill>
                  <a:srgbClr val="FFFF00"/>
                </a:solidFill>
              </a:rPr>
              <a:t>คลื่นแม่เหล็กไฟฟ้า</a:t>
            </a:r>
            <a:r>
              <a:rPr lang="th-TH" sz="2400" b="1" dirty="0">
                <a:solidFill>
                  <a:srgbClr val="D3FDF0"/>
                </a:solidFill>
              </a:rPr>
              <a:t>แทรกสอดเข้ามาเลย </a:t>
            </a:r>
          </a:p>
        </p:txBody>
      </p:sp>
    </p:spTree>
    <p:extLst>
      <p:ext uri="{BB962C8B-B14F-4D97-AF65-F5344CB8AC3E}">
        <p14:creationId xmlns:p14="http://schemas.microsoft.com/office/powerpoint/2010/main" val="40681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41759"/>
            <a:ext cx="4659982" cy="4659982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กล่องข้อความ 2"/>
          <p:cNvSpPr txBox="1"/>
          <p:nvPr/>
        </p:nvSpPr>
        <p:spPr>
          <a:xfrm>
            <a:off x="729541" y="627534"/>
            <a:ext cx="23631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dirty="0">
                <a:solidFill>
                  <a:srgbClr val="FFFF00"/>
                </a:solidFill>
                <a:cs typeface="LilyUPC" panose="020B0604020202020204" pitchFamily="34" charset="-34"/>
              </a:rPr>
              <a:t>ข่าวนี้บอกอะไรเรา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604043" y="1638734"/>
            <a:ext cx="257314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C000"/>
                </a:solidFill>
                <a:cs typeface="LilyUPC" panose="020B0604020202020204" pitchFamily="34" charset="-34"/>
              </a:rPr>
              <a:t>เป็นพัฒนาการ</a:t>
            </a:r>
          </a:p>
          <a:p>
            <a:r>
              <a:rPr lang="th-TH" sz="4000" dirty="0">
                <a:solidFill>
                  <a:srgbClr val="FFC000"/>
                </a:solidFill>
                <a:cs typeface="LilyUPC" panose="020B0604020202020204" pitchFamily="34" charset="-34"/>
              </a:rPr>
              <a:t>หรือประโยชน์ของ</a:t>
            </a:r>
          </a:p>
          <a:p>
            <a:r>
              <a:rPr lang="th-TH" sz="4000" dirty="0">
                <a:solidFill>
                  <a:srgbClr val="FFC000"/>
                </a:solidFill>
                <a:cs typeface="LilyUPC" panose="020B0604020202020204" pitchFamily="34" charset="-34"/>
              </a:rPr>
              <a:t>วิทยาศาสตร์สาขาใด</a:t>
            </a:r>
          </a:p>
        </p:txBody>
      </p:sp>
    </p:spTree>
    <p:extLst>
      <p:ext uri="{BB962C8B-B14F-4D97-AF65-F5344CB8AC3E}">
        <p14:creationId xmlns:p14="http://schemas.microsoft.com/office/powerpoint/2010/main" val="155293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2951</TotalTime>
  <Words>1524</Words>
  <Application>Microsoft Office PowerPoint</Application>
  <PresentationFormat>นำเสนอทางหน้าจอ (16:9)</PresentationFormat>
  <Paragraphs>70</Paragraphs>
  <Slides>16</Slides>
  <Notes>0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12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ชื่อเรื่องสไลด์</vt:lpstr>
      </vt:variant>
      <vt:variant>
        <vt:i4>16</vt:i4>
      </vt:variant>
    </vt:vector>
  </HeadingPairs>
  <TitlesOfParts>
    <vt:vector size="30" baseType="lpstr">
      <vt:lpstr>Angsana New</vt:lpstr>
      <vt:lpstr>AngsanaNew</vt:lpstr>
      <vt:lpstr>AngsanaNew,Bold</vt:lpstr>
      <vt:lpstr>Arial</vt:lpstr>
      <vt:lpstr>Bookman Old Style</vt:lpstr>
      <vt:lpstr>Calibri</vt:lpstr>
      <vt:lpstr>Cordia New</vt:lpstr>
      <vt:lpstr>helvetica neue</vt:lpstr>
      <vt:lpstr>LilyUPC</vt:lpstr>
      <vt:lpstr>Rockwell</vt:lpstr>
      <vt:lpstr>Tahoma</vt:lpstr>
      <vt:lpstr>Times New Roman</vt:lpstr>
      <vt:lpstr>Damask</vt:lpstr>
      <vt:lpstr>Visio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calenatt</dc:creator>
  <cp:lastModifiedBy>OFFAE201</cp:lastModifiedBy>
  <cp:revision>489</cp:revision>
  <dcterms:created xsi:type="dcterms:W3CDTF">2014-05-24T03:45:04Z</dcterms:created>
  <dcterms:modified xsi:type="dcterms:W3CDTF">2020-06-16T03:09:11Z</dcterms:modified>
</cp:coreProperties>
</file>