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BFF"/>
    <a:srgbClr val="99FF99"/>
    <a:srgbClr val="00FFFF"/>
    <a:srgbClr val="FFF4D1"/>
    <a:srgbClr val="FEBAF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9" d="100"/>
          <a:sy n="69" d="100"/>
        </p:scale>
        <p:origin x="-312" y="-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07989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37034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8431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98571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38882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41008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6932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59743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4761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81048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1124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08/06/60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554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08/06/60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7704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08/06/60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34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08/06/60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23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08/06/60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825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08/06/60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1425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08/06/60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7599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08/06/60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5757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08/06/60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713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08/06/60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9236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08/06/60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280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E9B4B-5462-4F58-8FBA-C1DA86C7713D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2694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08/06/60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945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54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</a:t>
            </a:r>
            <a:r>
              <a:rPr lang="th-TH" sz="5400" b="1" dirty="0" err="1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โคเวเลนต์</a:t>
            </a:r>
            <a:endParaRPr lang="th-TH" sz="54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35342" y="1254413"/>
            <a:ext cx="6599176" cy="541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457200" algn="l"/>
              </a:tabLst>
            </a:pP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คือ 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พันธะที่เกิดจากการที่อะตอมใช้เวเลนซ์อิเล็กตรอนร่วมกันเป็นคู่ๆ เพื่อให้เวเลนซ์อิเล็กตรอนครบแปดตัว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ตาม </a:t>
            </a: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กฎ</a:t>
            </a:r>
            <a:r>
              <a:rPr lang="th-TH" sz="3600" b="1" dirty="0">
                <a:solidFill>
                  <a:srgbClr val="FFFF00"/>
                </a:solidFill>
                <a:latin typeface="Cordia New" panose="020B0304020202020204" pitchFamily="34" charset="-34"/>
              </a:rPr>
              <a:t>ออก</a:t>
            </a:r>
            <a:r>
              <a:rPr lang="th-TH" sz="3600" b="1" dirty="0" err="1">
                <a:solidFill>
                  <a:srgbClr val="FFFF00"/>
                </a:solidFill>
                <a:latin typeface="Cordia New" panose="020B0304020202020204" pitchFamily="34" charset="-34"/>
              </a:rPr>
              <a:t>เตต</a:t>
            </a:r>
            <a:r>
              <a:rPr lang="th-TH" sz="3600" b="1" dirty="0">
                <a:solidFill>
                  <a:srgbClr val="FFFF00"/>
                </a:solidFill>
                <a:latin typeface="Cordia New" panose="020B0304020202020204" pitchFamily="34" charset="-34"/>
              </a:rPr>
              <a:t> </a:t>
            </a:r>
            <a:r>
              <a:rPr lang="en-US" sz="3600" b="1" dirty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(Octet </a:t>
            </a:r>
            <a:r>
              <a:rPr lang="en-US" sz="3600" b="1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rule)</a:t>
            </a:r>
            <a:endParaRPr lang="th-TH" sz="3600" b="1" dirty="0" smtClean="0">
              <a:solidFill>
                <a:srgbClr val="FFFF00"/>
              </a:solidFill>
              <a:latin typeface="Cordia New" panose="020B0304020202020204" pitchFamily="34" charset="-34"/>
            </a:endParaRPr>
          </a:p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457200" algn="l"/>
              </a:tabLst>
            </a:pP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เป็น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พันธะในโมเลกุล ซึ่งธาตุที่เป็นองค์ประกอบมีค่า 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EN 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ใกล้เคียงกัน และมีค่า 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EN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 ค่อนข้าง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สูง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 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(อะตอมมีค่า 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EN 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สูงจึงไม่มีอะตอมใดยอมเสียอิเล็กตรอน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)</a:t>
            </a:r>
            <a:endParaRPr lang="en-US" sz="3600" b="1" dirty="0">
              <a:solidFill>
                <a:prstClr val="white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pic>
        <p:nvPicPr>
          <p:cNvPr id="6" name="Picture 57" descr="Life7e-Fig-02-08-0%20covalent%20bo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0" r="16493" b="5400"/>
          <a:stretch>
            <a:fillRect/>
          </a:stretch>
        </p:blipFill>
        <p:spPr bwMode="auto">
          <a:xfrm>
            <a:off x="7321751" y="1628622"/>
            <a:ext cx="4307885" cy="4662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950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54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</a:t>
            </a:r>
            <a:r>
              <a:rPr lang="th-TH" sz="5400" b="1" dirty="0" err="1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โคเวเลนต์</a:t>
            </a:r>
            <a:endParaRPr lang="th-TH" sz="54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60531" y="1254413"/>
            <a:ext cx="565788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457200" algn="l"/>
              </a:tabLst>
            </a:pP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คู่อิเล็กตรอนที่ใช้ใน</a:t>
            </a:r>
            <a:r>
              <a:rPr lang="th-TH" sz="4000" b="1" dirty="0">
                <a:solidFill>
                  <a:srgbClr val="FFFFFF"/>
                </a:solidFill>
                <a:latin typeface="Cordia New" panose="020B0304020202020204" pitchFamily="34" charset="-34"/>
              </a:rPr>
              <a:t>การเกิดพันธะ 1 พันธะ (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2</a:t>
            </a:r>
            <a:r>
              <a:rPr lang="en-US" sz="4000" b="1" dirty="0" smtClean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e</a:t>
            </a:r>
            <a:r>
              <a:rPr lang="en-US" sz="4000" b="1" baseline="30000" dirty="0">
                <a:solidFill>
                  <a:prstClr val="white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Cordia New" panose="020B0304020202020204" pitchFamily="34" charset="-34"/>
              </a:rPr>
              <a:t>–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) เรียกว่า  </a:t>
            </a:r>
            <a:r>
              <a:rPr lang="th-TH" sz="4000" b="1" dirty="0">
                <a:solidFill>
                  <a:srgbClr val="FFFF00"/>
                </a:solidFill>
                <a:latin typeface="Cordia New" panose="020B0304020202020204" pitchFamily="34" charset="-34"/>
              </a:rPr>
              <a:t>อิเล็กตรอน</a:t>
            </a:r>
            <a:r>
              <a:rPr lang="th-TH" sz="40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คู่พันธะ (</a:t>
            </a:r>
            <a:r>
              <a:rPr lang="th-TH" sz="4000" b="1" dirty="0" err="1" smtClean="0">
                <a:solidFill>
                  <a:srgbClr val="FFFF00"/>
                </a:solidFill>
                <a:latin typeface="Cordia New" panose="020B0304020202020204" pitchFamily="34" charset="-34"/>
              </a:rPr>
              <a:t>bond</a:t>
            </a:r>
            <a:r>
              <a:rPr lang="en-US" sz="4000" b="1" dirty="0" err="1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ing</a:t>
            </a:r>
            <a:r>
              <a:rPr lang="th-TH" sz="40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 </a:t>
            </a:r>
            <a:r>
              <a:rPr lang="th-TH" sz="4000" b="1" dirty="0" err="1" smtClean="0">
                <a:solidFill>
                  <a:srgbClr val="FFFF00"/>
                </a:solidFill>
                <a:latin typeface="Cordia New" panose="020B0304020202020204" pitchFamily="34" charset="-34"/>
              </a:rPr>
              <a:t>pair</a:t>
            </a:r>
            <a:r>
              <a:rPr lang="th-TH" sz="40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)</a:t>
            </a:r>
          </a:p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457200" algn="l"/>
              </a:tabLst>
            </a:pP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คู่อิเล็กตรอน </a:t>
            </a:r>
            <a:r>
              <a:rPr lang="th-TH" sz="4000" b="1" dirty="0">
                <a:solidFill>
                  <a:srgbClr val="FFFFFF"/>
                </a:solidFill>
                <a:latin typeface="Cordia New" panose="020B0304020202020204" pitchFamily="34" charset="-34"/>
              </a:rPr>
              <a:t>(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2</a:t>
            </a:r>
            <a:r>
              <a:rPr lang="en-US" sz="4000" b="1" dirty="0" smtClean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e</a:t>
            </a:r>
            <a:r>
              <a:rPr lang="en-US" sz="4000" b="1" baseline="30000" dirty="0">
                <a:solidFill>
                  <a:prstClr val="white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Cordia New" panose="020B0304020202020204" pitchFamily="34" charset="-34"/>
              </a:rPr>
              <a:t>–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) </a:t>
            </a:r>
            <a:r>
              <a:rPr lang="th-TH" sz="4000" b="1" dirty="0">
                <a:solidFill>
                  <a:srgbClr val="FFFFFF"/>
                </a:solidFill>
                <a:latin typeface="Cordia New" panose="020B0304020202020204" pitchFamily="34" charset="-34"/>
              </a:rPr>
              <a:t>ที่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ไม่ได้ใช้ใน</a:t>
            </a:r>
            <a:r>
              <a:rPr lang="th-TH" sz="4000" b="1" dirty="0">
                <a:solidFill>
                  <a:srgbClr val="FFFFFF"/>
                </a:solidFill>
                <a:latin typeface="Cordia New" panose="020B0304020202020204" pitchFamily="34" charset="-34"/>
              </a:rPr>
              <a:t>การเกิดพันธะ  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เรียกว่า  </a:t>
            </a:r>
            <a:r>
              <a:rPr lang="th-TH" sz="4000" b="1" dirty="0">
                <a:solidFill>
                  <a:srgbClr val="FFFF00"/>
                </a:solidFill>
                <a:latin typeface="Cordia New" panose="020B0304020202020204" pitchFamily="34" charset="-34"/>
              </a:rPr>
              <a:t>อิเล็กตรอน</a:t>
            </a:r>
            <a:r>
              <a:rPr lang="th-TH" sz="40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คู่โดด</a:t>
            </a:r>
            <a:r>
              <a:rPr lang="th-TH" sz="4000" b="1" dirty="0">
                <a:solidFill>
                  <a:srgbClr val="FFFF00"/>
                </a:solidFill>
                <a:latin typeface="Cordia New" panose="020B0304020202020204" pitchFamily="34" charset="-34"/>
              </a:rPr>
              <a:t>เดี่ยว (</a:t>
            </a:r>
            <a:r>
              <a:rPr lang="th-TH" sz="4000" b="1" dirty="0" err="1">
                <a:solidFill>
                  <a:srgbClr val="FFFF00"/>
                </a:solidFill>
                <a:latin typeface="Cordia New" panose="020B0304020202020204" pitchFamily="34" charset="-34"/>
              </a:rPr>
              <a:t>lone</a:t>
            </a:r>
            <a:r>
              <a:rPr lang="th-TH" sz="4000" b="1" dirty="0">
                <a:solidFill>
                  <a:srgbClr val="FFFF00"/>
                </a:solidFill>
                <a:latin typeface="Cordia New" panose="020B0304020202020204" pitchFamily="34" charset="-34"/>
              </a:rPr>
              <a:t> </a:t>
            </a:r>
            <a:r>
              <a:rPr lang="th-TH" sz="4000" b="1" dirty="0" err="1">
                <a:solidFill>
                  <a:srgbClr val="FFFF00"/>
                </a:solidFill>
                <a:latin typeface="Cordia New" panose="020B0304020202020204" pitchFamily="34" charset="-34"/>
              </a:rPr>
              <a:t>pair</a:t>
            </a:r>
            <a:r>
              <a:rPr lang="th-TH" sz="40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)</a:t>
            </a:r>
            <a:endParaRPr lang="th-TH" sz="4000" b="1" dirty="0">
              <a:solidFill>
                <a:srgbClr val="FFFF00"/>
              </a:solidFill>
              <a:latin typeface="Cordia New" panose="020B0304020202020204" pitchFamily="34" charset="-34"/>
            </a:endParaRP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pic>
        <p:nvPicPr>
          <p:cNvPr id="8" name="Picture 11" descr="FG09_05-03UN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5987" y="2132343"/>
            <a:ext cx="5486383" cy="350711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81105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54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</a:t>
            </a:r>
            <a:r>
              <a:rPr lang="th-TH" sz="5400" b="1" dirty="0" err="1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โคเวเลนต์</a:t>
            </a:r>
            <a:endParaRPr lang="th-TH" sz="54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60531" y="1254413"/>
            <a:ext cx="11271686" cy="411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457200" algn="l"/>
              </a:tabLst>
            </a:pPr>
            <a:r>
              <a:rPr lang="th-TH" sz="40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สัญลักษณ์แบบจุดของลิวอิสของธาตุบางธาตุ</a:t>
            </a:r>
          </a:p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457200" algn="l"/>
              </a:tabLst>
            </a:pPr>
            <a:endParaRPr lang="th-TH" sz="4000" b="1" dirty="0">
              <a:solidFill>
                <a:srgbClr val="FFFFFF"/>
              </a:solidFill>
              <a:latin typeface="Cordia New" panose="020B0304020202020204" pitchFamily="34" charset="-34"/>
            </a:endParaRPr>
          </a:p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457200" algn="l"/>
              </a:tabLst>
            </a:pPr>
            <a:endParaRPr lang="th-TH" sz="4000" b="1" dirty="0" smtClean="0">
              <a:solidFill>
                <a:srgbClr val="FFFFFF"/>
              </a:solidFill>
              <a:latin typeface="Cordia New" panose="020B0304020202020204" pitchFamily="34" charset="-34"/>
            </a:endParaRPr>
          </a:p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457200" algn="l"/>
              </a:tabLst>
            </a:pPr>
            <a:endParaRPr lang="th-TH" sz="4000" b="1" dirty="0">
              <a:solidFill>
                <a:srgbClr val="FFFFFF"/>
              </a:solidFill>
              <a:latin typeface="Cordia New" panose="020B0304020202020204" pitchFamily="34" charset="-34"/>
            </a:endParaRPr>
          </a:p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457200" algn="l"/>
              </a:tabLst>
            </a:pPr>
            <a:endParaRPr lang="th-TH" sz="1400" b="1" dirty="0" smtClean="0">
              <a:solidFill>
                <a:srgbClr val="FFFFFF"/>
              </a:solidFill>
              <a:latin typeface="Cordia New" panose="020B0304020202020204" pitchFamily="34" charset="-34"/>
            </a:endParaRPr>
          </a:p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457200" algn="l"/>
              </a:tabLst>
            </a:pPr>
            <a:r>
              <a:rPr lang="th-TH" sz="40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การเกิดพันธะ</a:t>
            </a:r>
            <a:r>
              <a:rPr lang="th-TH" sz="4000" b="1" dirty="0" err="1" smtClean="0">
                <a:solidFill>
                  <a:srgbClr val="FFFF00"/>
                </a:solidFill>
                <a:latin typeface="Cordia New" panose="020B0304020202020204" pitchFamily="34" charset="-34"/>
              </a:rPr>
              <a:t>โคเวเลนต์</a:t>
            </a:r>
            <a:r>
              <a:rPr lang="th-TH" sz="40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ของไฮโดรเจนฟลูออไรด์</a:t>
            </a:r>
            <a:endParaRPr lang="th-TH" sz="4000" b="1" dirty="0">
              <a:solidFill>
                <a:srgbClr val="FFFF00"/>
              </a:solidFill>
              <a:latin typeface="Cordia New" panose="020B0304020202020204" pitchFamily="34" charset="-34"/>
            </a:endParaRP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069" y="2050302"/>
            <a:ext cx="10013129" cy="2318192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332" y="5164382"/>
            <a:ext cx="10172605" cy="119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15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50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การเขียนสูตรโครงสร้างสาร</a:t>
            </a:r>
            <a:r>
              <a:rPr lang="th-TH" sz="5000" b="1" dirty="0" err="1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โคเวเลนต์</a:t>
            </a:r>
            <a:endParaRPr lang="th-TH" sz="50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60530" y="1361989"/>
            <a:ext cx="11240689" cy="521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lvl="1">
              <a:buClr>
                <a:srgbClr val="E7E6E6"/>
              </a:buClr>
              <a:tabLst>
                <a:tab pos="444500" algn="l"/>
              </a:tabLst>
            </a:pPr>
            <a:r>
              <a:rPr lang="en-US" sz="3600" b="1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1.</a:t>
            </a: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	สูตร</a:t>
            </a:r>
            <a:r>
              <a:rPr lang="th-TH" sz="3600" b="1" dirty="0">
                <a:solidFill>
                  <a:srgbClr val="FFFF00"/>
                </a:solidFill>
                <a:latin typeface="Cordia New" panose="020B0304020202020204" pitchFamily="34" charset="-34"/>
              </a:rPr>
              <a:t>โครงสร้างแบบ</a:t>
            </a: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จุด</a:t>
            </a:r>
            <a:r>
              <a:rPr lang="th-TH" sz="3600" b="1" dirty="0">
                <a:solidFill>
                  <a:srgbClr val="FFFF00"/>
                </a:solidFill>
                <a:latin typeface="Cordia New" panose="020B0304020202020204" pitchFamily="34" charset="-34"/>
              </a:rPr>
              <a:t> </a:t>
            </a: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หรือ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เรียกว่าโครงสร้างลิวอิส 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(Lewis  structure)  </a:t>
            </a:r>
            <a:endParaRPr lang="th-TH" sz="3600" b="1" dirty="0" smtClean="0">
              <a:solidFill>
                <a:prstClr val="white"/>
              </a:solidFill>
              <a:latin typeface="Cordia New" panose="020B0304020202020204" pitchFamily="34" charset="-34"/>
            </a:endParaRPr>
          </a:p>
          <a:p>
            <a:pPr marL="1076325" lvl="1" indent="-571500">
              <a:buClr>
                <a:srgbClr val="E7E6E6"/>
              </a:buClr>
              <a:buFont typeface="Wingdings" panose="05000000000000000000" pitchFamily="2" charset="2"/>
              <a:buChar char="§"/>
              <a:tabLst>
                <a:tab pos="444500" algn="l"/>
              </a:tabLst>
            </a:pP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เป็น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การสร้างพันธะโดยการนำเอาเวเลนซ์อิเล็กตรอนมาใช้ร่วมกัน  </a:t>
            </a:r>
            <a:endParaRPr lang="th-TH" sz="3600" b="1" dirty="0" smtClean="0">
              <a:solidFill>
                <a:prstClr val="white"/>
              </a:solidFill>
              <a:latin typeface="Cordia New" panose="020B0304020202020204" pitchFamily="34" charset="-34"/>
            </a:endParaRPr>
          </a:p>
          <a:p>
            <a:pPr marL="1076325" lvl="1" indent="-571500">
              <a:buClr>
                <a:srgbClr val="E7E6E6"/>
              </a:buClr>
              <a:buFont typeface="Wingdings" panose="05000000000000000000" pitchFamily="2" charset="2"/>
              <a:buChar char="§"/>
              <a:tabLst>
                <a:tab pos="444500" algn="l"/>
              </a:tabLst>
            </a:pP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การ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ให้หรือ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/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และรับอิเล็กตรอนของอะตอมทั้งสองอะตอมให้เป็นไปตาม   </a:t>
            </a:r>
            <a:r>
              <a:rPr lang="en-US" sz="3600" b="1" dirty="0">
                <a:solidFill>
                  <a:srgbClr val="FFAB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“</a:t>
            </a:r>
            <a:r>
              <a:rPr lang="th-TH" sz="3600" b="1" dirty="0">
                <a:solidFill>
                  <a:srgbClr val="FFABFF"/>
                </a:solidFill>
                <a:latin typeface="Cordia New" panose="020B0304020202020204" pitchFamily="34" charset="-34"/>
              </a:rPr>
              <a:t>กฎออก</a:t>
            </a:r>
            <a:r>
              <a:rPr lang="th-TH" sz="3600" b="1" dirty="0" err="1" smtClean="0">
                <a:solidFill>
                  <a:srgbClr val="FFABFF"/>
                </a:solidFill>
                <a:latin typeface="Cordia New" panose="020B0304020202020204" pitchFamily="34" charset="-34"/>
              </a:rPr>
              <a:t>เตต</a:t>
            </a:r>
            <a:r>
              <a:rPr lang="en-US" sz="3600" b="1" dirty="0" smtClean="0">
                <a:solidFill>
                  <a:srgbClr val="FFAB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” </a:t>
            </a:r>
            <a:r>
              <a:rPr lang="th-TH" sz="3600" b="1" dirty="0" smtClean="0">
                <a:solidFill>
                  <a:srgbClr val="FFABFF"/>
                </a:solidFill>
                <a:latin typeface="Cordia New" panose="020B0304020202020204" pitchFamily="34" charset="-34"/>
              </a:rPr>
              <a:t>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โดย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แสดงเวเลนซ์อิเล็กตรอนเป็นจุด</a:t>
            </a:r>
          </a:p>
          <a:p>
            <a:pPr marL="0" lvl="1">
              <a:buClr>
                <a:srgbClr val="E7E6E6"/>
              </a:buClr>
              <a:tabLst>
                <a:tab pos="444500" algn="l"/>
              </a:tabLst>
            </a:pPr>
            <a:endParaRPr lang="en-US" sz="900" b="1" dirty="0" smtClean="0">
              <a:solidFill>
                <a:srgbClr val="FFFF0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0" lvl="1">
              <a:buClr>
                <a:srgbClr val="E7E6E6"/>
              </a:buClr>
              <a:tabLst>
                <a:tab pos="444500" algn="l"/>
              </a:tabLst>
            </a:pPr>
            <a:r>
              <a:rPr lang="en-US" sz="3600" b="1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2.	</a:t>
            </a: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สูตร</a:t>
            </a:r>
            <a:r>
              <a:rPr lang="th-TH" sz="3600" b="1" dirty="0">
                <a:solidFill>
                  <a:srgbClr val="FFFF00"/>
                </a:solidFill>
                <a:latin typeface="Cordia New" panose="020B0304020202020204" pitchFamily="34" charset="-34"/>
              </a:rPr>
              <a:t>โครงสร้างแบบเส้น </a:t>
            </a:r>
            <a:endParaRPr lang="th-TH" sz="3600" b="1" dirty="0" smtClean="0">
              <a:solidFill>
                <a:srgbClr val="FFFF00"/>
              </a:solidFill>
              <a:latin typeface="Cordia New" panose="020B0304020202020204" pitchFamily="34" charset="-34"/>
            </a:endParaRPr>
          </a:p>
          <a:p>
            <a:pPr marL="1076325" lvl="1" indent="-571500">
              <a:buClr>
                <a:srgbClr val="E7E6E6"/>
              </a:buClr>
              <a:buFont typeface="Wingdings" panose="05000000000000000000" pitchFamily="2" charset="2"/>
              <a:buChar char="§"/>
              <a:tabLst>
                <a:tab pos="444500" algn="l"/>
              </a:tabLst>
            </a:pP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ใช้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เส้นตรง 1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เส้น  ( 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—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)  แทน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อิเล็กตรอนที่ใช้ร่วมกัน 1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คู่</a:t>
            </a:r>
            <a:endParaRPr lang="th-TH" sz="3600" dirty="0" smtClean="0">
              <a:solidFill>
                <a:prstClr val="white"/>
              </a:solidFill>
              <a:latin typeface="Cordia New" panose="020B0304020202020204" pitchFamily="34" charset="-34"/>
            </a:endParaRPr>
          </a:p>
          <a:p>
            <a:pPr marL="1076325" lvl="1" indent="-571500">
              <a:buClr>
                <a:srgbClr val="E7E6E6"/>
              </a:buClr>
              <a:buFont typeface="Wingdings" panose="05000000000000000000" pitchFamily="2" charset="2"/>
              <a:buChar char="§"/>
              <a:tabLst>
                <a:tab pos="444500" algn="l"/>
              </a:tabLst>
            </a:pP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ใช้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เส้นตรง 2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เส้น  ( 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  <a:sym typeface="Symbol" panose="05050102010706020507" pitchFamily="18" charset="2"/>
              </a:rPr>
              <a:t>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)  แทน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อิเล็กตรอนที่ใช้ร่วมกัน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2 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คู่ </a:t>
            </a:r>
          </a:p>
          <a:p>
            <a:pPr marL="1076325" lvl="1" indent="-571500">
              <a:buClr>
                <a:srgbClr val="E7E6E6"/>
              </a:buClr>
              <a:buFont typeface="Wingdings" panose="05000000000000000000" pitchFamily="2" charset="2"/>
              <a:buChar char="§"/>
              <a:tabLst>
                <a:tab pos="444500" algn="l"/>
              </a:tabLst>
            </a:pP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ใช้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เส้นตรง 3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เส้น  ( 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  <a:sym typeface="Symbol" panose="05050102010706020507" pitchFamily="18" charset="2"/>
              </a:rPr>
              <a:t>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)  แทน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อิเล็กตรอนที่ใช้ร่วมกัน 3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คู่</a:t>
            </a:r>
          </a:p>
          <a:p>
            <a:pPr marL="1076325" lvl="1" indent="-571500">
              <a:buClr>
                <a:srgbClr val="E7E6E6"/>
              </a:buClr>
              <a:buFont typeface="Wingdings" panose="05000000000000000000" pitchFamily="2" charset="2"/>
              <a:buChar char="§"/>
              <a:tabLst>
                <a:tab pos="444500" algn="l"/>
              </a:tabLst>
            </a:pP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อิเล็กตรอน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คู่โดดเดี่ยวที่เหลืออาจเขียนโดยใช้จุดแทน หรือไม่เขียนเลยก็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ได้</a:t>
            </a:r>
            <a:endParaRPr lang="th-TH" sz="4000" b="1" dirty="0">
              <a:solidFill>
                <a:srgbClr val="FFFF00"/>
              </a:solidFill>
              <a:latin typeface="Cordia New" panose="020B0304020202020204" pitchFamily="34" charset="-34"/>
            </a:endParaRP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2982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50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การเขียนสูตรโครงสร้างสาร</a:t>
            </a:r>
            <a:r>
              <a:rPr lang="th-TH" sz="5000" b="1" dirty="0" err="1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โคเวเลนต์</a:t>
            </a:r>
            <a:endParaRPr lang="th-TH" sz="50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60530" y="1361989"/>
            <a:ext cx="11240689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  <a:buClr>
                <a:srgbClr val="E7E6E6"/>
              </a:buClr>
            </a:pPr>
            <a:r>
              <a:rPr lang="th-TH" sz="4400" b="1" dirty="0">
                <a:solidFill>
                  <a:srgbClr val="FFFF00"/>
                </a:solidFill>
                <a:latin typeface="Cordia New" panose="020B0304020202020204" pitchFamily="34" charset="-34"/>
              </a:rPr>
              <a:t>ชนิดของพันธะ</a:t>
            </a:r>
            <a:r>
              <a:rPr lang="th-TH" sz="4400" b="1" dirty="0" err="1" smtClean="0">
                <a:solidFill>
                  <a:srgbClr val="FFFF00"/>
                </a:solidFill>
                <a:latin typeface="Cordia New" panose="020B0304020202020204" pitchFamily="34" charset="-34"/>
              </a:rPr>
              <a:t>โคเวเลนต์</a:t>
            </a:r>
            <a:endParaRPr lang="th-TH" sz="4400" b="1" dirty="0">
              <a:solidFill>
                <a:srgbClr val="FFFF00"/>
              </a:solidFill>
              <a:latin typeface="Cordia New" panose="020B0304020202020204" pitchFamily="34" charset="-34"/>
            </a:endParaRPr>
          </a:p>
          <a:p>
            <a:pPr>
              <a:lnSpc>
                <a:spcPct val="150000"/>
              </a:lnSpc>
            </a:pPr>
            <a:r>
              <a:rPr lang="th-TH" sz="4000" b="1" dirty="0">
                <a:solidFill>
                  <a:prstClr val="white"/>
                </a:solidFill>
                <a:latin typeface="Cordia New" panose="020B0304020202020204" pitchFamily="34" charset="-34"/>
              </a:rPr>
              <a:t>พิจารณาจากจำนวนอิเล็กตรอนที่ใช้ร่วมกันของอะตอมคู่ร่วมพันธะ ดังนี้</a:t>
            </a:r>
          </a:p>
          <a:p>
            <a:pPr>
              <a:lnSpc>
                <a:spcPct val="150000"/>
              </a:lnSpc>
              <a:buClr>
                <a:srgbClr val="E7E6E6"/>
              </a:buClr>
            </a:pPr>
            <a:r>
              <a:rPr lang="en-US" sz="40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1</a:t>
            </a:r>
            <a:r>
              <a:rPr lang="en-US" sz="40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. </a:t>
            </a:r>
            <a:r>
              <a:rPr lang="th-TH" sz="4000" b="1" dirty="0">
                <a:solidFill>
                  <a:prstClr val="white"/>
                </a:solidFill>
                <a:latin typeface="Cordia New" panose="020B0304020202020204" pitchFamily="34" charset="-34"/>
              </a:rPr>
              <a:t>พันธะเดี่ยว (</a:t>
            </a:r>
            <a:r>
              <a:rPr lang="en-US" sz="40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Single bond)</a:t>
            </a:r>
            <a:endParaRPr lang="th-TH" sz="4000" b="1" dirty="0">
              <a:solidFill>
                <a:prstClr val="white"/>
              </a:solidFill>
              <a:latin typeface="Cordia New" panose="020B0304020202020204" pitchFamily="34" charset="-34"/>
            </a:endParaRPr>
          </a:p>
          <a:p>
            <a:pPr>
              <a:lnSpc>
                <a:spcPct val="150000"/>
              </a:lnSpc>
              <a:buClr>
                <a:srgbClr val="E7E6E6"/>
              </a:buClr>
            </a:pPr>
            <a:r>
              <a:rPr lang="en-US" sz="40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en-US" sz="40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. </a:t>
            </a:r>
            <a:r>
              <a:rPr lang="th-TH" sz="4000" b="1" dirty="0">
                <a:solidFill>
                  <a:prstClr val="white"/>
                </a:solidFill>
                <a:latin typeface="Cordia New" panose="020B0304020202020204" pitchFamily="34" charset="-34"/>
              </a:rPr>
              <a:t>พันธะคู่ </a:t>
            </a:r>
            <a:r>
              <a:rPr lang="en-US" sz="40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(Double bond)</a:t>
            </a:r>
          </a:p>
          <a:p>
            <a:pPr>
              <a:lnSpc>
                <a:spcPct val="150000"/>
              </a:lnSpc>
              <a:buClr>
                <a:srgbClr val="E7E6E6"/>
              </a:buClr>
            </a:pPr>
            <a:r>
              <a:rPr lang="en-US" sz="40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</a:t>
            </a:r>
            <a:r>
              <a:rPr lang="en-US" sz="40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. </a:t>
            </a:r>
            <a:r>
              <a:rPr lang="th-TH" sz="4000" b="1" dirty="0">
                <a:solidFill>
                  <a:prstClr val="white"/>
                </a:solidFill>
                <a:latin typeface="Cordia New" panose="020B0304020202020204" pitchFamily="34" charset="-34"/>
              </a:rPr>
              <a:t>พันธะสาม </a:t>
            </a:r>
            <a:r>
              <a:rPr lang="en-US" sz="40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(Triple bond)</a:t>
            </a:r>
            <a:endParaRPr lang="th-TH" sz="4000" b="1" dirty="0">
              <a:solidFill>
                <a:prstClr val="white"/>
              </a:solidFill>
              <a:latin typeface="Cordia New" panose="020B0304020202020204" pitchFamily="34" charset="-34"/>
            </a:endParaRP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4605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50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การเขียนสูตรโครงสร้างสาร</a:t>
            </a:r>
            <a:r>
              <a:rPr lang="th-TH" sz="5000" b="1" dirty="0" err="1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โคเวเลนต์</a:t>
            </a:r>
            <a:endParaRPr lang="th-TH" sz="50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60530" y="1361989"/>
            <a:ext cx="11240689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571500" indent="-571500">
              <a:buClr>
                <a:srgbClr val="E7E6E6"/>
              </a:buClr>
              <a:buFont typeface="Wingdings" panose="05000000000000000000" pitchFamily="2" charset="2"/>
              <a:buChar char="§"/>
            </a:pPr>
            <a:r>
              <a:rPr lang="th-TH" sz="4000" b="1" dirty="0">
                <a:solidFill>
                  <a:srgbClr val="FFFF00"/>
                </a:solidFill>
                <a:latin typeface="Cordia New" panose="020B0304020202020204" pitchFamily="34" charset="-34"/>
              </a:rPr>
              <a:t>พันธะเดี่ยว </a:t>
            </a:r>
            <a:r>
              <a:rPr lang="th-TH" sz="40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 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เป็น</a:t>
            </a:r>
            <a:r>
              <a:rPr lang="th-TH" sz="4000" b="1" dirty="0">
                <a:solidFill>
                  <a:srgbClr val="FFFFFF"/>
                </a:solidFill>
                <a:latin typeface="Cordia New" panose="020B0304020202020204" pitchFamily="34" charset="-34"/>
              </a:rPr>
              <a:t>พันธะ</a:t>
            </a:r>
            <a:r>
              <a:rPr lang="th-TH" sz="4000" b="1" dirty="0" err="1" smtClean="0">
                <a:solidFill>
                  <a:srgbClr val="FFFFFF"/>
                </a:solidFill>
                <a:latin typeface="Cordia New" panose="020B0304020202020204" pitchFamily="34" charset="-34"/>
              </a:rPr>
              <a:t>โคเวเลนต์</a:t>
            </a:r>
            <a:r>
              <a:rPr lang="th-TH" sz="4000" b="1" dirty="0">
                <a:solidFill>
                  <a:srgbClr val="FFFFFF"/>
                </a:solidFill>
                <a:latin typeface="Cordia New" panose="020B0304020202020204" pitchFamily="34" charset="-34"/>
              </a:rPr>
              <a:t>ที่ประกอบขึ้นด้วยอิเล็กตรอนคู่เดียว ทั้งสองใช้อิเล็กตรอนร่วมกัน  </a:t>
            </a:r>
            <a:r>
              <a:rPr lang="en-US" sz="4000" b="1" dirty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1  </a:t>
            </a:r>
            <a:r>
              <a:rPr lang="th-TH" sz="4000" b="1" dirty="0">
                <a:solidFill>
                  <a:srgbClr val="FFFFFF"/>
                </a:solidFill>
                <a:latin typeface="Cordia New" panose="020B0304020202020204" pitchFamily="34" charset="-34"/>
              </a:rPr>
              <a:t>คู่  ใช้เส้น </a:t>
            </a:r>
            <a:r>
              <a:rPr lang="en-US" sz="4000" b="1" dirty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1</a:t>
            </a:r>
            <a:r>
              <a:rPr lang="th-TH" sz="4000" b="1" dirty="0">
                <a:solidFill>
                  <a:srgbClr val="FFFFFF"/>
                </a:solidFill>
                <a:latin typeface="Cordia New" panose="020B0304020202020204" pitchFamily="34" charset="-34"/>
              </a:rPr>
              <a:t> เส้น  </a:t>
            </a:r>
            <a:r>
              <a:rPr lang="en-US" sz="4000" b="1" dirty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 </a:t>
            </a:r>
            <a:r>
              <a:rPr lang="en-US" sz="4000" b="1" dirty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  <a:sym typeface="Symbol" panose="05050102010706020507" pitchFamily="18" charset="2"/>
              </a:rPr>
              <a:t></a:t>
            </a:r>
            <a:r>
              <a:rPr lang="en-US" sz="4000" b="1" dirty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)  </a:t>
            </a:r>
            <a:r>
              <a:rPr lang="th-TH" sz="4000" b="1" dirty="0">
                <a:solidFill>
                  <a:srgbClr val="FFFFFF"/>
                </a:solidFill>
                <a:latin typeface="Cordia New" panose="020B0304020202020204" pitchFamily="34" charset="-34"/>
              </a:rPr>
              <a:t>แทนหนึ่งพันธะเดี่ยว เช่น</a:t>
            </a:r>
            <a:r>
              <a:rPr lang="th-TH" sz="4000" dirty="0">
                <a:solidFill>
                  <a:srgbClr val="FFFFFF"/>
                </a:solidFill>
                <a:latin typeface="Cordia New" panose="020B0304020202020204" pitchFamily="34" charset="-34"/>
              </a:rPr>
              <a:t> </a:t>
            </a: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96" b="4582"/>
          <a:stretch>
            <a:fillRect/>
          </a:stretch>
        </p:blipFill>
        <p:spPr bwMode="auto">
          <a:xfrm>
            <a:off x="676651" y="3397026"/>
            <a:ext cx="5283200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19"/>
          <a:stretch>
            <a:fillRect/>
          </a:stretch>
        </p:blipFill>
        <p:spPr bwMode="auto">
          <a:xfrm>
            <a:off x="676651" y="5015204"/>
            <a:ext cx="5305425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669" y="3397026"/>
            <a:ext cx="55435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4332265" y="4136700"/>
            <a:ext cx="16498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C0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H</a:t>
            </a:r>
            <a:r>
              <a:rPr lang="en-US" sz="3200" b="1" baseline="-25000" dirty="0">
                <a:solidFill>
                  <a:srgbClr val="C0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 </a:t>
            </a:r>
            <a:r>
              <a:rPr lang="en-US" sz="3200" b="1" dirty="0">
                <a:solidFill>
                  <a:srgbClr val="C0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(H — H)</a:t>
            </a:r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4332265" y="5883228"/>
            <a:ext cx="155844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C0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F</a:t>
            </a:r>
            <a:r>
              <a:rPr lang="en-US" sz="3200" b="1" baseline="-25000" dirty="0">
                <a:solidFill>
                  <a:srgbClr val="C0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 </a:t>
            </a:r>
            <a:r>
              <a:rPr lang="en-US" sz="3200" b="1" dirty="0">
                <a:solidFill>
                  <a:srgbClr val="C0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(F — F)</a:t>
            </a:r>
          </a:p>
        </p:txBody>
      </p:sp>
    </p:spTree>
    <p:extLst>
      <p:ext uri="{BB962C8B-B14F-4D97-AF65-F5344CB8AC3E}">
        <p14:creationId xmlns:p14="http://schemas.microsoft.com/office/powerpoint/2010/main" val="417000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50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การเขียนสูตรโครงสร้างสาร</a:t>
            </a:r>
            <a:r>
              <a:rPr lang="th-TH" sz="5000" b="1" dirty="0" err="1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โคเวเลนต์</a:t>
            </a:r>
            <a:endParaRPr lang="th-TH" sz="50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60530" y="1361989"/>
            <a:ext cx="11240689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571500" indent="-571500">
              <a:buClr>
                <a:srgbClr val="E7E6E6"/>
              </a:buClr>
              <a:buFont typeface="Wingdings" panose="05000000000000000000" pitchFamily="2" charset="2"/>
              <a:buChar char="§"/>
            </a:pPr>
            <a:r>
              <a:rPr lang="th-TH" sz="4000" b="1" dirty="0" smtClean="0">
                <a:solidFill>
                  <a:srgbClr val="FFFF00"/>
                </a:solidFill>
                <a:latin typeface="Angsana New" panose="02020603050405020304" pitchFamily="18" charset="-34"/>
              </a:rPr>
              <a:t>พันธะ</a:t>
            </a:r>
            <a:r>
              <a:rPr lang="th-TH" sz="4000" b="1" dirty="0">
                <a:solidFill>
                  <a:srgbClr val="FFFF00"/>
                </a:solidFill>
                <a:latin typeface="Angsana New" panose="02020603050405020304" pitchFamily="18" charset="-34"/>
              </a:rPr>
              <a:t>คู่</a:t>
            </a:r>
            <a:r>
              <a:rPr lang="th-TH" sz="4000" b="1" dirty="0">
                <a:solidFill>
                  <a:prstClr val="black"/>
                </a:solidFill>
                <a:latin typeface="Angsana New" panose="02020603050405020304" pitchFamily="18" charset="-34"/>
              </a:rPr>
              <a:t> </a:t>
            </a:r>
            <a:r>
              <a:rPr lang="th-TH" sz="4000" b="1" dirty="0" smtClean="0">
                <a:solidFill>
                  <a:prstClr val="black"/>
                </a:solidFill>
                <a:latin typeface="Angsana New" panose="02020603050405020304" pitchFamily="18" charset="-34"/>
              </a:rPr>
              <a:t> </a:t>
            </a:r>
            <a:r>
              <a:rPr lang="th-TH" sz="40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เป็น</a:t>
            </a:r>
            <a:r>
              <a:rPr lang="th-TH" sz="4000" b="1" dirty="0">
                <a:solidFill>
                  <a:prstClr val="white"/>
                </a:solidFill>
                <a:latin typeface="Cordia New" panose="020B0304020202020204" pitchFamily="34" charset="-34"/>
              </a:rPr>
              <a:t>พันธะโควา</a:t>
            </a:r>
            <a:r>
              <a:rPr lang="th-TH" sz="4000" b="1" dirty="0" err="1">
                <a:solidFill>
                  <a:prstClr val="white"/>
                </a:solidFill>
                <a:latin typeface="Cordia New" panose="020B0304020202020204" pitchFamily="34" charset="-34"/>
              </a:rPr>
              <a:t>เลนต์</a:t>
            </a:r>
            <a:r>
              <a:rPr lang="th-TH" sz="4000" b="1" dirty="0">
                <a:solidFill>
                  <a:prstClr val="white"/>
                </a:solidFill>
                <a:latin typeface="Cordia New" panose="020B0304020202020204" pitchFamily="34" charset="-34"/>
              </a:rPr>
              <a:t>ที่เกิดจากอะตอมใช้อิเล็กตรอนร่วมกัน </a:t>
            </a:r>
            <a:r>
              <a:rPr lang="en-US" sz="40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th-TH" sz="4000" b="1" dirty="0">
                <a:solidFill>
                  <a:prstClr val="white"/>
                </a:solidFill>
                <a:latin typeface="Cordia New" panose="020B0304020202020204" pitchFamily="34" charset="-34"/>
              </a:rPr>
              <a:t> คู่ ใช้เส้น </a:t>
            </a:r>
            <a:r>
              <a:rPr lang="en-US" sz="40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th-TH" sz="4000" b="1" dirty="0">
                <a:solidFill>
                  <a:prstClr val="white"/>
                </a:solidFill>
                <a:latin typeface="Cordia New" panose="020B0304020202020204" pitchFamily="34" charset="-34"/>
              </a:rPr>
              <a:t> เส้น  </a:t>
            </a:r>
            <a:r>
              <a:rPr lang="en-US" sz="40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 </a:t>
            </a:r>
            <a:r>
              <a:rPr lang="en-US" sz="40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  <a:sym typeface="Symbol" panose="05050102010706020507" pitchFamily="18" charset="2"/>
              </a:rPr>
              <a:t></a:t>
            </a:r>
            <a:r>
              <a:rPr lang="en-US" sz="40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)  </a:t>
            </a:r>
            <a:r>
              <a:rPr lang="th-TH" sz="4000" b="1" dirty="0">
                <a:solidFill>
                  <a:prstClr val="white"/>
                </a:solidFill>
                <a:latin typeface="Cordia New" panose="020B0304020202020204" pitchFamily="34" charset="-34"/>
              </a:rPr>
              <a:t>แทนหนึ่งพันธะคู่ เช่น</a:t>
            </a:r>
            <a:r>
              <a:rPr lang="th-TH" sz="4000" dirty="0">
                <a:solidFill>
                  <a:prstClr val="white"/>
                </a:solidFill>
                <a:latin typeface="Cordia New" panose="020B0304020202020204" pitchFamily="34" charset="-34"/>
              </a:rPr>
              <a:t> </a:t>
            </a: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pic>
        <p:nvPicPr>
          <p:cNvPr id="12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775"/>
          <a:stretch>
            <a:fillRect/>
          </a:stretch>
        </p:blipFill>
        <p:spPr bwMode="auto">
          <a:xfrm>
            <a:off x="619480" y="4672611"/>
            <a:ext cx="5194464" cy="1557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00" r="8496" b="4124"/>
          <a:stretch>
            <a:fillRect/>
          </a:stretch>
        </p:blipFill>
        <p:spPr bwMode="auto">
          <a:xfrm>
            <a:off x="619479" y="3054942"/>
            <a:ext cx="5194465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กลุ่ม 2"/>
          <p:cNvGrpSpPr/>
          <p:nvPr/>
        </p:nvGrpSpPr>
        <p:grpSpPr>
          <a:xfrm>
            <a:off x="6080874" y="3054942"/>
            <a:ext cx="5513759" cy="1940137"/>
            <a:chOff x="6080874" y="3150478"/>
            <a:chExt cx="5513759" cy="1940137"/>
          </a:xfrm>
        </p:grpSpPr>
        <p:sp>
          <p:nvSpPr>
            <p:cNvPr id="2" name="สี่เหลี่ยมผืนผ้า 1"/>
            <p:cNvSpPr/>
            <p:nvPr/>
          </p:nvSpPr>
          <p:spPr>
            <a:xfrm>
              <a:off x="6080874" y="3150478"/>
              <a:ext cx="5513759" cy="19401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prstClr val="white"/>
                </a:solidFill>
              </a:endParaRPr>
            </a:p>
          </p:txBody>
        </p:sp>
        <p:pic>
          <p:nvPicPr>
            <p:cNvPr id="14" name="Picture 5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5894"/>
            <a:stretch/>
          </p:blipFill>
          <p:spPr bwMode="auto">
            <a:xfrm>
              <a:off x="6080874" y="3150478"/>
              <a:ext cx="5513759" cy="1377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5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219" t="22751" r="4669" b="31688"/>
            <a:stretch/>
          </p:blipFill>
          <p:spPr bwMode="auto">
            <a:xfrm>
              <a:off x="9744502" y="4454248"/>
              <a:ext cx="1496364" cy="627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สี่เหลี่ยมผืนผ้า 15"/>
          <p:cNvSpPr/>
          <p:nvPr/>
        </p:nvSpPr>
        <p:spPr>
          <a:xfrm>
            <a:off x="6080874" y="4432892"/>
            <a:ext cx="22028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E7E6E6"/>
              </a:buClr>
            </a:pPr>
            <a:r>
              <a:rPr lang="en-US" sz="3600" b="1" dirty="0">
                <a:solidFill>
                  <a:srgbClr val="FF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CO</a:t>
            </a:r>
            <a:r>
              <a:rPr lang="en-US" sz="3600" b="1" baseline="-25000" dirty="0">
                <a:solidFill>
                  <a:srgbClr val="FF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en-US" sz="3600" b="1" dirty="0">
                <a:solidFill>
                  <a:srgbClr val="FF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 (O=C=O)</a:t>
            </a:r>
            <a:endParaRPr lang="th-TH" sz="3600" b="1" dirty="0">
              <a:solidFill>
                <a:srgbClr val="FF0000"/>
              </a:solidFill>
              <a:latin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1011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50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การเขียนสูตรโครงสร้างสาร</a:t>
            </a:r>
            <a:r>
              <a:rPr lang="th-TH" sz="5000" b="1" dirty="0" err="1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โคเวเลนต์</a:t>
            </a:r>
            <a:endParaRPr lang="th-TH" sz="50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60530" y="1361989"/>
            <a:ext cx="11240689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571500" indent="-571500">
              <a:buClr>
                <a:srgbClr val="E7E6E6"/>
              </a:buClr>
              <a:buFont typeface="Wingdings" panose="05000000000000000000" pitchFamily="2" charset="2"/>
              <a:buChar char="§"/>
            </a:pPr>
            <a:r>
              <a:rPr lang="th-TH" sz="40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พันธะ</a:t>
            </a:r>
            <a:r>
              <a:rPr lang="th-TH" sz="4000" b="1" dirty="0">
                <a:solidFill>
                  <a:srgbClr val="FFFF00"/>
                </a:solidFill>
                <a:latin typeface="Cordia New" panose="020B0304020202020204" pitchFamily="34" charset="-34"/>
              </a:rPr>
              <a:t>สาม </a:t>
            </a:r>
            <a:r>
              <a:rPr lang="th-TH" sz="4000" b="1" dirty="0">
                <a:solidFill>
                  <a:prstClr val="white"/>
                </a:solidFill>
                <a:latin typeface="Cordia New" panose="020B0304020202020204" pitchFamily="34" charset="-34"/>
              </a:rPr>
              <a:t>เป็นพันธะโควา</a:t>
            </a:r>
            <a:r>
              <a:rPr lang="th-TH" sz="4000" b="1" dirty="0" err="1">
                <a:solidFill>
                  <a:prstClr val="white"/>
                </a:solidFill>
                <a:latin typeface="Cordia New" panose="020B0304020202020204" pitchFamily="34" charset="-34"/>
              </a:rPr>
              <a:t>เลนต์</a:t>
            </a:r>
            <a:r>
              <a:rPr lang="th-TH" sz="4000" b="1" dirty="0">
                <a:solidFill>
                  <a:prstClr val="white"/>
                </a:solidFill>
                <a:latin typeface="Cordia New" panose="020B0304020202020204" pitchFamily="34" charset="-34"/>
              </a:rPr>
              <a:t>ที่เกิดจากอะตอมใช้อิเล็กตรอนร่วมกัน </a:t>
            </a:r>
            <a:r>
              <a:rPr lang="en-US" sz="40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</a:t>
            </a:r>
            <a:r>
              <a:rPr lang="th-TH" sz="4000" b="1" dirty="0">
                <a:solidFill>
                  <a:prstClr val="white"/>
                </a:solidFill>
                <a:latin typeface="Cordia New" panose="020B0304020202020204" pitchFamily="34" charset="-34"/>
              </a:rPr>
              <a:t> คู่ ใช้เส้น </a:t>
            </a:r>
            <a:r>
              <a:rPr lang="en-US" sz="40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</a:t>
            </a:r>
            <a:r>
              <a:rPr lang="th-TH" sz="4000" b="1" dirty="0">
                <a:solidFill>
                  <a:prstClr val="white"/>
                </a:solidFill>
                <a:latin typeface="Cordia New" panose="020B0304020202020204" pitchFamily="34" charset="-34"/>
              </a:rPr>
              <a:t> เส้น  </a:t>
            </a:r>
            <a:r>
              <a:rPr lang="en-US" sz="40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 </a:t>
            </a:r>
            <a:r>
              <a:rPr lang="en-US" sz="40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  <a:sym typeface="Symbol" panose="05050102010706020507" pitchFamily="18" charset="2"/>
              </a:rPr>
              <a:t> </a:t>
            </a:r>
            <a:r>
              <a:rPr lang="en-US" sz="40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)  </a:t>
            </a:r>
            <a:r>
              <a:rPr lang="th-TH" sz="4000" b="1" dirty="0">
                <a:solidFill>
                  <a:prstClr val="white"/>
                </a:solidFill>
                <a:latin typeface="Cordia New" panose="020B0304020202020204" pitchFamily="34" charset="-34"/>
              </a:rPr>
              <a:t>แทนหนึ่งพันธะสาม </a:t>
            </a:r>
            <a:r>
              <a:rPr lang="th-TH" sz="40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เช่น</a:t>
            </a:r>
            <a:endParaRPr lang="th-TH" sz="4000" dirty="0">
              <a:solidFill>
                <a:prstClr val="white"/>
              </a:solidFill>
              <a:latin typeface="Cordia New" panose="020B0304020202020204" pitchFamily="34" charset="-34"/>
            </a:endParaRP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pic>
        <p:nvPicPr>
          <p:cNvPr id="17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536"/>
          <a:stretch/>
        </p:blipFill>
        <p:spPr bwMode="auto">
          <a:xfrm>
            <a:off x="3053605" y="3034114"/>
            <a:ext cx="6161349" cy="14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14" b="6787"/>
          <a:stretch/>
        </p:blipFill>
        <p:spPr bwMode="auto">
          <a:xfrm>
            <a:off x="3053604" y="4685158"/>
            <a:ext cx="6161349" cy="133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272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50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การเขียนสูตรโครงสร้างสาร</a:t>
            </a:r>
            <a:r>
              <a:rPr lang="th-TH" sz="5000" b="1" dirty="0" err="1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โคเวเลนต์</a:t>
            </a:r>
            <a:endParaRPr lang="th-TH" sz="50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60530" y="1361989"/>
            <a:ext cx="11240689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571500" lvl="1" indent="-571500">
              <a:buClr>
                <a:srgbClr val="E7E6E6"/>
              </a:buClr>
              <a:buFont typeface="Wingdings" panose="05000000000000000000" pitchFamily="2" charset="2"/>
              <a:buChar char="§"/>
              <a:tabLst>
                <a:tab pos="444500" algn="l"/>
              </a:tabLst>
            </a:pP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ตัวอย่างการเขียนสูตรโครงสร้างของ </a:t>
            </a:r>
            <a:r>
              <a:rPr lang="en-US" sz="3600" b="1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O</a:t>
            </a:r>
            <a:r>
              <a:rPr lang="en-US" sz="3600" b="1" baseline="-25000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en-US" sz="3600" b="1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, CO</a:t>
            </a:r>
            <a:r>
              <a:rPr lang="en-US" sz="3600" b="1" baseline="-25000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en-US" sz="3600" b="1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, C</a:t>
            </a:r>
            <a:r>
              <a:rPr lang="en-US" sz="3600" b="1" baseline="-25000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en-US" sz="3600" b="1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H</a:t>
            </a:r>
            <a:r>
              <a:rPr lang="en-US" sz="3600" b="1" baseline="-25000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4</a:t>
            </a:r>
            <a:r>
              <a:rPr lang="en-US" sz="3600" b="1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, N</a:t>
            </a:r>
            <a:r>
              <a:rPr lang="en-US" sz="3600" b="1" baseline="-25000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en-US" sz="3600" b="1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</a:t>
            </a: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และ </a:t>
            </a:r>
            <a:r>
              <a:rPr lang="en-US" sz="3600" b="1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C</a:t>
            </a:r>
            <a:r>
              <a:rPr lang="en-US" sz="3600" b="1" baseline="-25000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en-US" sz="3600" b="1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H</a:t>
            </a:r>
            <a:r>
              <a:rPr lang="en-US" sz="3600" b="1" baseline="-25000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</a:p>
          <a:p>
            <a:pPr marL="0" lvl="1">
              <a:buClr>
                <a:srgbClr val="E7E6E6"/>
              </a:buClr>
              <a:tabLst>
                <a:tab pos="444500" algn="l"/>
              </a:tabLst>
            </a:pPr>
            <a:endParaRPr lang="th-TH" sz="4000" b="1" dirty="0">
              <a:solidFill>
                <a:srgbClr val="FFFF00"/>
              </a:solidFill>
              <a:latin typeface="Cordia New" panose="020B0304020202020204" pitchFamily="34" charset="-34"/>
            </a:endParaRP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grpSp>
        <p:nvGrpSpPr>
          <p:cNvPr id="8" name="กลุ่ม 7"/>
          <p:cNvGrpSpPr/>
          <p:nvPr/>
        </p:nvGrpSpPr>
        <p:grpSpPr>
          <a:xfrm>
            <a:off x="2035217" y="1992931"/>
            <a:ext cx="7929949" cy="4394172"/>
            <a:chOff x="2035217" y="1992931"/>
            <a:chExt cx="7929949" cy="4394172"/>
          </a:xfrm>
        </p:grpSpPr>
        <p:sp>
          <p:nvSpPr>
            <p:cNvPr id="6" name="สี่เหลี่ยมผืนผ้า 5"/>
            <p:cNvSpPr/>
            <p:nvPr/>
          </p:nvSpPr>
          <p:spPr>
            <a:xfrm>
              <a:off x="2035217" y="1992931"/>
              <a:ext cx="7929949" cy="43941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prstClr val="white"/>
                </a:solidFill>
              </a:endParaRPr>
            </a:p>
          </p:txBody>
        </p:sp>
        <p:pic>
          <p:nvPicPr>
            <p:cNvPr id="2" name="รูปภาพ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68759" y="2089002"/>
              <a:ext cx="7710026" cy="3347601"/>
            </a:xfrm>
            <a:prstGeom prst="rect">
              <a:avLst/>
            </a:prstGeom>
          </p:spPr>
        </p:pic>
        <p:pic>
          <p:nvPicPr>
            <p:cNvPr id="3" name="รูปภาพ 2"/>
            <p:cNvPicPr>
              <a:picLocks noChangeAspect="1"/>
            </p:cNvPicPr>
            <p:nvPr/>
          </p:nvPicPr>
          <p:blipFill rotWithShape="1">
            <a:blip r:embed="rId4"/>
            <a:srcRect l="-1" r="-1000"/>
            <a:stretch/>
          </p:blipFill>
          <p:spPr>
            <a:xfrm>
              <a:off x="2035217" y="5436603"/>
              <a:ext cx="7929949" cy="950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6863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50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การเขียนสูตรโครงสร้างสาร</a:t>
            </a:r>
            <a:r>
              <a:rPr lang="th-TH" sz="5000" b="1" dirty="0" err="1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โคเวเลนต์</a:t>
            </a:r>
            <a:endParaRPr lang="th-TH" sz="50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60530" y="1361989"/>
            <a:ext cx="1124068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lvl="1">
              <a:buClr>
                <a:srgbClr val="E7E6E6"/>
              </a:buClr>
              <a:tabLst>
                <a:tab pos="444500" algn="l"/>
              </a:tabLst>
            </a:pPr>
            <a:r>
              <a:rPr lang="th-TH" sz="40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ตัวอย่าง</a:t>
            </a:r>
            <a:r>
              <a:rPr lang="en-US" sz="4000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 </a:t>
            </a:r>
            <a:r>
              <a:rPr lang="th-TH" sz="40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จงเขียนสูตรโครงสร้างแบบเส้น และแบบจุดของสารต่อไปนี้</a:t>
            </a:r>
            <a:endParaRPr lang="th-TH" sz="4000" b="1" dirty="0">
              <a:solidFill>
                <a:prstClr val="white"/>
              </a:solidFill>
              <a:latin typeface="Cordia New" panose="020B0304020202020204" pitchFamily="34" charset="-34"/>
            </a:endParaRP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graphicFrame>
        <p:nvGraphicFramePr>
          <p:cNvPr id="9" name="ตาราง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305829"/>
              </p:ext>
            </p:extLst>
          </p:nvPr>
        </p:nvGraphicFramePr>
        <p:xfrm>
          <a:off x="593165" y="2185396"/>
          <a:ext cx="10930965" cy="423512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643655"/>
                <a:gridCol w="3643655"/>
                <a:gridCol w="3643655"/>
              </a:tblGrid>
              <a:tr h="625039">
                <a:tc>
                  <a:txBody>
                    <a:bodyPr/>
                    <a:lstStyle/>
                    <a:p>
                      <a:pPr algn="ctr"/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สูตรโมเลกุล</a:t>
                      </a:r>
                      <a:endParaRPr lang="th-TH" sz="3600" dirty="0">
                        <a:solidFill>
                          <a:schemeClr val="tx1"/>
                        </a:solidFill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สูตรโครงสร้างแบบเส้น</a:t>
                      </a:r>
                      <a:endParaRPr lang="th-TH" sz="3600" dirty="0">
                        <a:solidFill>
                          <a:schemeClr val="tx1"/>
                        </a:solidFill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สูตรโครงสร้างแบบจุด</a:t>
                      </a:r>
                      <a:endParaRPr lang="th-TH" sz="3600" dirty="0">
                        <a:solidFill>
                          <a:schemeClr val="tx1"/>
                        </a:solidFill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349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Br</a:t>
                      </a:r>
                      <a:r>
                        <a:rPr lang="en-US" sz="4000" b="1" baseline="-25000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th-TH" sz="4000" b="1" baseline="-25000" dirty="0"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349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H</a:t>
                      </a:r>
                      <a:r>
                        <a:rPr lang="en-US" sz="4000" b="1" baseline="-25000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r>
                        <a:rPr lang="en-US" sz="40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O</a:t>
                      </a:r>
                      <a:endParaRPr lang="th-TH" sz="4000" b="1" dirty="0"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349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CS</a:t>
                      </a:r>
                      <a:r>
                        <a:rPr lang="en-US" sz="4000" b="1" baseline="-25000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th-TH" sz="4000" b="1" baseline="-25000" dirty="0"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569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50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การเขียนสูตรโครงสร้างสาร</a:t>
            </a:r>
            <a:r>
              <a:rPr lang="th-TH" sz="5000" b="1" dirty="0" err="1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โคเวเลนต์</a:t>
            </a:r>
            <a:endParaRPr lang="th-TH" sz="50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60530" y="1361989"/>
            <a:ext cx="1124068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lvl="1">
              <a:buClr>
                <a:srgbClr val="E7E6E6"/>
              </a:buClr>
              <a:tabLst>
                <a:tab pos="444500" algn="l"/>
              </a:tabLst>
            </a:pPr>
            <a:r>
              <a:rPr lang="th-TH" sz="40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ตัวอย่าง</a:t>
            </a:r>
            <a:r>
              <a:rPr lang="en-US" sz="4000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 </a:t>
            </a:r>
            <a:r>
              <a:rPr lang="th-TH" sz="40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จงเขียนสูตรโครงสร้างแบบเส้น และแบบจุดของสารต่อไปนี้</a:t>
            </a:r>
            <a:endParaRPr lang="th-TH" sz="4000" b="1" dirty="0">
              <a:solidFill>
                <a:prstClr val="white"/>
              </a:solidFill>
              <a:latin typeface="Cordia New" panose="020B0304020202020204" pitchFamily="34" charset="-34"/>
            </a:endParaRP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graphicFrame>
        <p:nvGraphicFramePr>
          <p:cNvPr id="9" name="ตาราง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908842"/>
              </p:ext>
            </p:extLst>
          </p:nvPr>
        </p:nvGraphicFramePr>
        <p:xfrm>
          <a:off x="593165" y="2185396"/>
          <a:ext cx="10930965" cy="423512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643655"/>
                <a:gridCol w="3643655"/>
                <a:gridCol w="3643655"/>
              </a:tblGrid>
              <a:tr h="625039">
                <a:tc>
                  <a:txBody>
                    <a:bodyPr/>
                    <a:lstStyle/>
                    <a:p>
                      <a:pPr algn="ctr"/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สูตรโมเลกุล</a:t>
                      </a:r>
                      <a:endParaRPr lang="th-TH" sz="3600" dirty="0">
                        <a:solidFill>
                          <a:schemeClr val="tx1"/>
                        </a:solidFill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สูตรโครงสร้างแบบเส้น</a:t>
                      </a:r>
                      <a:endParaRPr lang="th-TH" sz="3600" dirty="0">
                        <a:solidFill>
                          <a:schemeClr val="tx1"/>
                        </a:solidFill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dirty="0" smtClean="0">
                          <a:solidFill>
                            <a:schemeClr val="tx1"/>
                          </a:solidFill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สูตรโครงสร้างแบบจุด</a:t>
                      </a:r>
                      <a:endParaRPr lang="th-TH" sz="3600" dirty="0">
                        <a:solidFill>
                          <a:schemeClr val="tx1"/>
                        </a:solidFill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349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N</a:t>
                      </a:r>
                      <a:r>
                        <a:rPr lang="en-US" sz="4000" b="1" baseline="-25000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r>
                        <a:rPr lang="en-US" sz="4000" b="1" baseline="0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H</a:t>
                      </a:r>
                      <a:r>
                        <a:rPr lang="en-US" sz="4000" b="1" baseline="-25000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4</a:t>
                      </a:r>
                      <a:endParaRPr lang="th-TH" sz="4000" b="1" baseline="-25000" dirty="0"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349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H</a:t>
                      </a:r>
                      <a:r>
                        <a:rPr lang="en-US" sz="4000" b="1" baseline="-25000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r>
                        <a:rPr lang="en-US" sz="40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O</a:t>
                      </a:r>
                      <a:r>
                        <a:rPr lang="en-US" sz="4000" b="1" baseline="-25000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th-TH" sz="4000" b="1" baseline="-25000" dirty="0"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349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CH</a:t>
                      </a:r>
                      <a:r>
                        <a:rPr lang="en-US" sz="4000" b="1" baseline="-25000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</a:t>
                      </a:r>
                      <a:r>
                        <a:rPr lang="en-US" sz="4000" b="1" baseline="0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OH</a:t>
                      </a:r>
                      <a:endParaRPr lang="th-TH" sz="4000" b="1" baseline="0" dirty="0"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046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804</TotalTime>
  <Words>430</Words>
  <Application>Microsoft Office PowerPoint</Application>
  <PresentationFormat>กำหนดเอง</PresentationFormat>
  <Paragraphs>67</Paragraphs>
  <Slides>11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2</vt:i4>
      </vt:variant>
      <vt:variant>
        <vt:lpstr>ชื่อเรื่องภาพนิ่ง</vt:lpstr>
      </vt:variant>
      <vt:variant>
        <vt:i4>11</vt:i4>
      </vt:variant>
    </vt:vector>
  </HeadingPairs>
  <TitlesOfParts>
    <vt:vector size="13" baseType="lpstr">
      <vt:lpstr>ธีมของ Office</vt:lpstr>
      <vt:lpstr>1_ธีมของ Office</vt:lpstr>
      <vt:lpstr>พันธะโคเวเลนต์</vt:lpstr>
      <vt:lpstr>พันธะโคเวเลนต์</vt:lpstr>
      <vt:lpstr>พันธะโคเวเลนต์</vt:lpstr>
      <vt:lpstr>การเขียนสูตรโครงสร้างสารโคเวเลนต์</vt:lpstr>
      <vt:lpstr>การเขียนสูตรโครงสร้างสารโคเวเลนต์</vt:lpstr>
      <vt:lpstr>การเขียนสูตรโครงสร้างสารโคเวเลนต์</vt:lpstr>
      <vt:lpstr>การเขียนสูตรโครงสร้างสารโคเวเลนต์</vt:lpstr>
      <vt:lpstr>การเขียนสูตรโครงสร้างสารโคเวเลนต์</vt:lpstr>
      <vt:lpstr>การเขียนสูตรโครงสร้างสารโคเวเลนต์</vt:lpstr>
      <vt:lpstr>การเขียนสูตรโครงสร้างสารโคเวเลนต์</vt:lpstr>
      <vt:lpstr>การเขียนสูตรโครงสร้างสารโคเวเลนต์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NAT</dc:creator>
  <cp:lastModifiedBy>USER</cp:lastModifiedBy>
  <cp:revision>139</cp:revision>
  <dcterms:created xsi:type="dcterms:W3CDTF">2016-08-08T14:40:27Z</dcterms:created>
  <dcterms:modified xsi:type="dcterms:W3CDTF">2017-06-08T03:13:03Z</dcterms:modified>
</cp:coreProperties>
</file>