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FF"/>
    <a:srgbClr val="99FF99"/>
    <a:srgbClr val="00FFFF"/>
    <a:srgbClr val="FFF4D1"/>
    <a:srgbClr val="FEBAF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-312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7989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7034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43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857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888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100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93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974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476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104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124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106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142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518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481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56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6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2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5279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75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255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68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E9B4B-5462-4F58-8FBA-C1DA86C7713D}" type="datetimeFigureOut">
              <a:rPr lang="th-TH" smtClean="0"/>
              <a:t>08/06/60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9B1B-B537-4267-906E-DE36013885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694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E9B4B-5462-4F58-8FBA-C1DA86C7713D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08/06/60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59B1B-B537-4267-906E-DE360138852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66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แรงยึดเหนี่ยวระหว่างโมเลกุล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35342" y="1254413"/>
            <a:ext cx="1088878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CordiaUPC" pitchFamily="34" charset="-34"/>
                <a:ea typeface="Times New Roman" pitchFamily="18" charset="0"/>
                <a:cs typeface="CordiaUPC" pitchFamily="34" charset="-34"/>
              </a:rPr>
              <a:t>พันธะเคมี  </a:t>
            </a:r>
            <a:r>
              <a:rPr lang="th-TH" sz="3600" b="1" dirty="0" smtClean="0">
                <a:solidFill>
                  <a:prstClr val="white"/>
                </a:solidFill>
                <a:latin typeface="CordiaUPC" pitchFamily="34" charset="-34"/>
                <a:ea typeface="Times New Roman" pitchFamily="18" charset="0"/>
                <a:cs typeface="CordiaUPC" pitchFamily="34" charset="-34"/>
              </a:rPr>
              <a:t>คือ  แรงยึดเหนี่ยวระหว่างอะตอม  หรือไอออนที่มารวมตัวกันเพื่อจัดเวเลนซ์อิเล็กตรอนให้เสถียร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srgbClr val="FFABFF"/>
                </a:solidFill>
                <a:latin typeface="CordiaUPC" pitchFamily="34" charset="-34"/>
                <a:cs typeface="CordiaUPC" pitchFamily="34" charset="-34"/>
              </a:rPr>
              <a:t>พันธะเคมี  </a:t>
            </a:r>
            <a:r>
              <a:rPr lang="th-TH" sz="3600" b="1" dirty="0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แบ่งออกเป็น 2 ประเภท  คือ</a:t>
            </a:r>
          </a:p>
          <a:p>
            <a:pPr marL="901700" lvl="1" indent="-457200">
              <a:buFont typeface="+mj-lt"/>
              <a:buAutoNum type="arabicPeriod"/>
              <a:tabLst>
                <a:tab pos="457200" algn="l"/>
              </a:tabLst>
            </a:pPr>
            <a:r>
              <a:rPr lang="th-TH" sz="3600" b="1" dirty="0" smtClean="0">
                <a:solidFill>
                  <a:srgbClr val="00FFFF"/>
                </a:solidFill>
                <a:latin typeface="CordiaUPC" pitchFamily="34" charset="-34"/>
                <a:cs typeface="CordiaUPC" pitchFamily="34" charset="-34"/>
              </a:rPr>
              <a:t>พันธะภายในโมเลกุล</a:t>
            </a:r>
          </a:p>
          <a:p>
            <a:pPr marL="1371600" lvl="2" indent="-457200"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b="1" dirty="0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พันธะไอออ</a:t>
            </a:r>
            <a:r>
              <a:rPr lang="th-TH" b="1" dirty="0" err="1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นิก</a:t>
            </a:r>
            <a:endParaRPr lang="th-TH" b="1" dirty="0" smtClean="0">
              <a:solidFill>
                <a:prstClr val="white"/>
              </a:solidFill>
              <a:latin typeface="CordiaUPC" pitchFamily="34" charset="-34"/>
              <a:cs typeface="CordiaUPC" pitchFamily="34" charset="-34"/>
            </a:endParaRPr>
          </a:p>
          <a:p>
            <a:pPr marL="1371600" lvl="2" indent="-457200"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b="1" dirty="0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พันธะ</a:t>
            </a:r>
            <a:r>
              <a:rPr lang="th-TH" b="1" dirty="0" err="1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โคเวเลนต์</a:t>
            </a:r>
            <a:endParaRPr lang="th-TH" b="1" dirty="0" smtClean="0">
              <a:solidFill>
                <a:prstClr val="white"/>
              </a:solidFill>
              <a:latin typeface="CordiaUPC" pitchFamily="34" charset="-34"/>
              <a:cs typeface="CordiaUPC" pitchFamily="34" charset="-34"/>
            </a:endParaRPr>
          </a:p>
          <a:p>
            <a:pPr marL="1371600" lvl="2" indent="-457200"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b="1" dirty="0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พันธะโลหะ</a:t>
            </a:r>
          </a:p>
          <a:p>
            <a:pPr marL="901700" lvl="1" indent="-457200">
              <a:buFont typeface="+mj-lt"/>
              <a:buAutoNum type="arabicPeriod"/>
              <a:tabLst>
                <a:tab pos="457200" algn="l"/>
              </a:tabLst>
            </a:pPr>
            <a:r>
              <a:rPr lang="th-TH" sz="3600" b="1" dirty="0" smtClean="0">
                <a:solidFill>
                  <a:srgbClr val="00FFFF"/>
                </a:solidFill>
                <a:latin typeface="CordiaUPC" pitchFamily="34" charset="-34"/>
                <a:cs typeface="CordiaUPC" pitchFamily="34" charset="-34"/>
              </a:rPr>
              <a:t>พันธะระหว่างโมเลกุล</a:t>
            </a:r>
          </a:p>
          <a:p>
            <a:pPr marL="1371600" lvl="2" indent="-457200"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b="1" dirty="0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พันธะไฮโดรเจน</a:t>
            </a:r>
          </a:p>
          <a:p>
            <a:pPr marL="1371600" lvl="2" indent="-457200"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b="1" dirty="0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แรงแวน</a:t>
            </a:r>
            <a:r>
              <a:rPr lang="th-TH" b="1" dirty="0" err="1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เดอร์วาลส์</a:t>
            </a:r>
            <a:endParaRPr lang="th-TH" b="1" dirty="0" smtClean="0">
              <a:solidFill>
                <a:prstClr val="white"/>
              </a:solidFill>
              <a:latin typeface="CordiaUPC" pitchFamily="34" charset="-34"/>
              <a:cs typeface="CordiaUPC" pitchFamily="34" charset="-34"/>
            </a:endParaRPr>
          </a:p>
          <a:p>
            <a:pPr marL="1371600" lvl="2" indent="-457200"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b="1" dirty="0" smtClean="0">
                <a:solidFill>
                  <a:prstClr val="white"/>
                </a:solidFill>
                <a:latin typeface="CordiaUPC" pitchFamily="34" charset="-34"/>
                <a:cs typeface="CordiaUPC" pitchFamily="34" charset="-34"/>
              </a:rPr>
              <a:t>แรงดึงดูดระหว่างขั้ว</a:t>
            </a:r>
            <a:endParaRPr lang="en-US" b="1" dirty="0" smtClean="0">
              <a:solidFill>
                <a:prstClr val="white"/>
              </a:solidFill>
              <a:latin typeface="CordiaUPC" pitchFamily="34" charset="-34"/>
              <a:cs typeface="CordiaUPC" pitchFamily="34" charset="-34"/>
            </a:endParaRPr>
          </a:p>
        </p:txBody>
      </p:sp>
      <p:pic>
        <p:nvPicPr>
          <p:cNvPr id="6" name="Picture 9" descr="FG11_01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7590775" y="1963269"/>
            <a:ext cx="4040036" cy="4497679"/>
          </a:xfrm>
          <a:prstGeom prst="rect">
            <a:avLst/>
          </a:prstGeom>
          <a:noFill/>
        </p:spPr>
      </p:pic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529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พันธะไอออ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35342" y="1254413"/>
            <a:ext cx="10888788" cy="541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เป็นพันธะที่เกิดจากแรงกระทำระหว่างอะตอม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อะตอมที่มีประจุต่างกัน โดยจะเกิดการแลกเปลี่ยนอิเล็กตรอน ทำให้เกิดแรงดึงดูดทางไฟฟ้าสถิตระหว่างประจุที่ต่างกัน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พันธะไอ</a:t>
            </a:r>
            <a:r>
              <a:rPr lang="th-TH" sz="36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จะเกิดระหว่างโลหะรวมตัวกับอโลหะ และเกิดขึ้นระหว่าง</a:t>
            </a:r>
            <a:r>
              <a:rPr lang="en-US" sz="36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ธาตุที่มีค่า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EN </a:t>
            </a:r>
            <a:r>
              <a:rPr lang="en-US" sz="36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ต่างกันมาก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endParaRPr lang="th-TH" sz="36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อะตอมที่มีค่า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IE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ต่ำ จะให้เวเลนซ์อิเล็กตรอน กลายเป็น</a:t>
            </a:r>
            <a:r>
              <a:rPr lang="th-TH" sz="3600" b="1" dirty="0" smtClean="0">
                <a:solidFill>
                  <a:srgbClr val="FFABFF"/>
                </a:solidFill>
                <a:latin typeface="Cordia New" panose="020B0304020202020204" pitchFamily="34" charset="-34"/>
              </a:rPr>
              <a:t>ไอออนบวก </a:t>
            </a:r>
            <a:r>
              <a:rPr lang="en-US" sz="3600" b="1" dirty="0" smtClean="0">
                <a:solidFill>
                  <a:srgbClr val="FFAB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600" b="1" dirty="0" err="1" smtClean="0">
                <a:solidFill>
                  <a:srgbClr val="FFAB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cation</a:t>
            </a:r>
            <a:r>
              <a:rPr lang="en-US" sz="3600" b="1" dirty="0" smtClean="0">
                <a:solidFill>
                  <a:srgbClr val="FFAB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อะตอมที่มีค่า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IE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สูง จะรับเวเลนซ์อิเล็กตรอน กลายเป็น</a:t>
            </a:r>
            <a:r>
              <a:rPr lang="th-TH" sz="3600" b="1" dirty="0" smtClean="0">
                <a:solidFill>
                  <a:srgbClr val="FFABFF"/>
                </a:solidFill>
                <a:latin typeface="Cordia New" panose="020B0304020202020204" pitchFamily="34" charset="-34"/>
              </a:rPr>
              <a:t>ไอออนลบ </a:t>
            </a:r>
            <a:r>
              <a:rPr lang="en-US" sz="3600" b="1" dirty="0" smtClean="0">
                <a:solidFill>
                  <a:srgbClr val="FFAB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(anion) </a:t>
            </a:r>
            <a:endParaRPr lang="th-TH" sz="3600" b="1" dirty="0" smtClean="0">
              <a:solidFill>
                <a:srgbClr val="FFABFF"/>
              </a:solidFill>
              <a:latin typeface="Cordia New" panose="020B0304020202020204" pitchFamily="34" charset="-34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สารประกอบที่เกิดพันธะไอ</a:t>
            </a:r>
            <a:r>
              <a:rPr lang="th-TH" sz="36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เรียกว่า </a:t>
            </a:r>
            <a:r>
              <a:rPr lang="en-US" sz="3600" b="1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“</a:t>
            </a:r>
            <a:r>
              <a:rPr lang="th-TH" sz="3600" b="1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Cordia New" panose="020B0304020202020204" pitchFamily="34" charset="-34"/>
              </a:rPr>
              <a:t>สารประกอบไอออ</a:t>
            </a:r>
            <a:r>
              <a:rPr lang="th-TH" sz="3600" b="1" dirty="0" err="1" smtClean="0">
                <a:solidFill>
                  <a:srgbClr val="FFC000">
                    <a:lumMod val="60000"/>
                    <a:lumOff val="40000"/>
                  </a:srgbClr>
                </a:solidFill>
                <a:latin typeface="Cordia New" panose="020B0304020202020204" pitchFamily="34" charset="-34"/>
              </a:rPr>
              <a:t>นิก</a:t>
            </a:r>
            <a:r>
              <a:rPr lang="th-TH" sz="3600" b="1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Cordia New" panose="020B0304020202020204" pitchFamily="34" charset="-34"/>
              </a:rPr>
              <a:t>”</a:t>
            </a: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8998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พันธะไอออ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6" name="Picture 7" descr="FG09_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941" y="1556750"/>
            <a:ext cx="2934446" cy="400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FG09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187" y="1395386"/>
            <a:ext cx="5303589" cy="507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FG09_04-02U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41" y="5673949"/>
            <a:ext cx="5499847" cy="7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9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พันธะไอออ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13" name="Picture 9" descr="Life7e-Fig-02-13-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" t="1903" r="7564" b="4003"/>
          <a:stretch/>
        </p:blipFill>
        <p:spPr bwMode="auto">
          <a:xfrm>
            <a:off x="5526740" y="1495882"/>
            <a:ext cx="5932561" cy="491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04658" y="1868636"/>
            <a:ext cx="4405223" cy="275152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th-TH" sz="3600" b="1" dirty="0" smtClean="0">
                <a:solidFill>
                  <a:prstClr val="white"/>
                </a:solidFill>
              </a:rPr>
              <a:t>โลหะให้อิเล็กตรอนแก่อโลหะ อะตอมของอโลหะกลายเป็นไอออนลบ อะตอมของโลหะกลายเป็นไอออนบวก</a:t>
            </a:r>
            <a:r>
              <a:rPr lang="th-TH" sz="3600" dirty="0" smtClean="0">
                <a:solidFill>
                  <a:prstClr val="white"/>
                </a:solidFill>
              </a:rPr>
              <a:t> </a:t>
            </a: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032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ลักษณะสำคัญของพันธะไอออ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35342" y="1375436"/>
            <a:ext cx="1088878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444500" algn="l"/>
              </a:tabLst>
            </a:pP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1.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พันธะไอ</a:t>
            </a:r>
            <a:r>
              <a:rPr lang="th-TH" sz="40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ออนิกเป็น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พันธะเคมีที่เกิด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จาก  </a:t>
            </a: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ไอออนของโลหะ  </a:t>
            </a:r>
            <a:r>
              <a:rPr lang="en-US" sz="40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+  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ไอออน	ของอโลหะ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เช่น 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en-US" sz="40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NaCl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</a:t>
            </a:r>
            <a:r>
              <a:rPr lang="en-US" sz="40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MgO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</a:t>
            </a:r>
            <a:r>
              <a:rPr lang="en-US" sz="40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KI 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แต่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อะตอมของโลหะบางชนิด 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เช่น 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Be 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สามารถสร้างพันธะ</a:t>
            </a:r>
            <a:r>
              <a:rPr lang="th-TH" sz="40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โคเวเลนต์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กับอะตอมของโลหะได้ 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	เช่น 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BeF</a:t>
            </a:r>
            <a:r>
              <a:rPr lang="en-US" sz="40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BeCl</a:t>
            </a:r>
            <a:r>
              <a:rPr lang="en-US" sz="40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เป็นต้น</a:t>
            </a:r>
            <a:endParaRPr lang="en-US" sz="4000" b="1" dirty="0">
              <a:solidFill>
                <a:prstClr val="white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tabLst>
                <a:tab pos="444500" algn="l"/>
              </a:tabLst>
            </a:pP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2.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พันธะ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ไอออ</a:t>
            </a:r>
            <a:r>
              <a:rPr lang="th-TH" sz="40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นิก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  อาจเป็นพันธะเคมีที่เกิดจาก</a:t>
            </a:r>
            <a:r>
              <a:rPr lang="th-TH" sz="4000" b="1" dirty="0">
                <a:solidFill>
                  <a:srgbClr val="FEBAF4"/>
                </a:solidFill>
                <a:latin typeface="Cordia New" panose="020B0304020202020204" pitchFamily="34" charset="-34"/>
              </a:rPr>
              <a:t>ธาตุที่</a:t>
            </a:r>
            <a:r>
              <a:rPr lang="th-TH" sz="40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มีค่า </a:t>
            </a:r>
            <a:r>
              <a:rPr lang="en-US" sz="40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IE </a:t>
            </a:r>
            <a:r>
              <a:rPr lang="th-TH" sz="40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ต่ำ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	</a:t>
            </a:r>
            <a:r>
              <a:rPr lang="th-TH" sz="40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รวม</a:t>
            </a:r>
            <a:r>
              <a:rPr lang="th-TH" sz="4000" b="1" dirty="0">
                <a:solidFill>
                  <a:srgbClr val="FEBAF4"/>
                </a:solidFill>
                <a:latin typeface="Cordia New" panose="020B0304020202020204" pitchFamily="34" charset="-34"/>
              </a:rPr>
              <a:t>กับธาตุที่</a:t>
            </a:r>
            <a:r>
              <a:rPr lang="th-TH" sz="40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มี ค่า </a:t>
            </a:r>
            <a:r>
              <a:rPr lang="en-US" sz="40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IE </a:t>
            </a:r>
            <a:r>
              <a:rPr lang="th-TH" sz="40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สูง</a:t>
            </a:r>
            <a:endParaRPr lang="en-US" sz="4000" b="1" dirty="0">
              <a:solidFill>
                <a:srgbClr val="FEBAF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tabLst>
                <a:tab pos="444500" algn="l"/>
              </a:tabLst>
            </a:pP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3.	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สารประกอบ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</a:t>
            </a:r>
            <a:r>
              <a:rPr lang="th-TH" sz="40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ไม่มีสูตรโมเลกุล  มีแต่สูตร</a:t>
            </a:r>
            <a:r>
              <a:rPr lang="th-TH" sz="40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เอมพิ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ริ</a:t>
            </a:r>
            <a:r>
              <a:rPr lang="th-TH" sz="40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กัล</a:t>
            </a:r>
            <a:endParaRPr lang="th-TH" sz="40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>
              <a:tabLst>
                <a:tab pos="444500" algn="l"/>
              </a:tabLst>
            </a:pPr>
            <a:r>
              <a:rPr lang="en-US" sz="40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4.	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สารประกอบ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</a:t>
            </a:r>
            <a:r>
              <a:rPr lang="th-TH" sz="40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4000" b="1" dirty="0">
                <a:solidFill>
                  <a:prstClr val="white"/>
                </a:solidFill>
                <a:latin typeface="Cordia New" panose="020B0304020202020204" pitchFamily="34" charset="-34"/>
              </a:rPr>
              <a:t>มีจุดเดือด  จุดหลอมเหลว</a:t>
            </a:r>
            <a:r>
              <a:rPr lang="th-TH" sz="40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สูง</a:t>
            </a:r>
            <a:endParaRPr lang="en-US" sz="4000" b="1" dirty="0" smtClean="0">
              <a:solidFill>
                <a:prstClr val="white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048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ลักษณะสำคัญของพันธะไอออ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7426" y="1357628"/>
            <a:ext cx="11171174" cy="252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5.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สารประกอบ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</a:t>
            </a:r>
            <a:r>
              <a:rPr lang="th-TH" sz="36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ในสภาวะปกติ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เป็นของแข็ง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ประกอบด้วย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ไอออนบวก	และ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ไอออนลบ 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ไอออนเหล่านี้ไม่เคลื่อนที่ 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 ดังนั้น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จึงไม่นำไฟฟ้า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		แต่</a:t>
            </a:r>
            <a:r>
              <a:rPr lang="th-TH" sz="3600" b="1" dirty="0">
                <a:solidFill>
                  <a:srgbClr val="FEBAF4"/>
                </a:solidFill>
                <a:latin typeface="Cordia New" panose="020B0304020202020204" pitchFamily="34" charset="-34"/>
              </a:rPr>
              <a:t>เมื่อหลอมเหลวหรือละลายน้ำ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จะแตกตัวเป็นไอออนเคลื่อนที่ได้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เกิดเป็น	สาร</a:t>
            </a:r>
            <a:r>
              <a:rPr lang="th-TH" sz="36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อิเล็กโทร</a:t>
            </a:r>
            <a:r>
              <a:rPr lang="th-TH" sz="36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ไลต์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จึง</a:t>
            </a:r>
            <a:r>
              <a:rPr lang="th-TH" sz="3600" b="1" dirty="0">
                <a:solidFill>
                  <a:srgbClr val="FEBAF4"/>
                </a:solidFill>
                <a:latin typeface="Cordia New" panose="020B0304020202020204" pitchFamily="34" charset="-34"/>
              </a:rPr>
              <a:t>สามารถนำไฟฟ้า</a:t>
            </a:r>
            <a:r>
              <a:rPr lang="th-TH" sz="36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ได้ 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3"/>
          <a:srcRect b="8897"/>
          <a:stretch/>
        </p:blipFill>
        <p:spPr>
          <a:xfrm>
            <a:off x="2697381" y="3801450"/>
            <a:ext cx="6751264" cy="265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9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ลักษณะสำคัญของพันธะไอออ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7426" y="1357628"/>
            <a:ext cx="11171174" cy="252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6.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เมื่อ</a:t>
            </a:r>
            <a:r>
              <a:rPr lang="th-TH" sz="36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ทุบผลึกของสารไอออ</a:t>
            </a:r>
            <a:r>
              <a:rPr lang="th-TH" sz="3600" b="1" dirty="0" err="1" smtClean="0">
                <a:solidFill>
                  <a:srgbClr val="FEBAF4"/>
                </a:solidFill>
                <a:latin typeface="Cordia New" panose="020B0304020202020204" pitchFamily="34" charset="-34"/>
              </a:rPr>
              <a:t>นิก</a:t>
            </a:r>
            <a:r>
              <a:rPr lang="th-TH" sz="36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จะ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เกิดการเลื่อนไถลของไอออนไป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ตามระนาบ	ผลึก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เป็นผลให้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ไอออน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ชนิดเดียวกันเลื่อนไปอยู่ตรงกัน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 จึง</a:t>
            </a:r>
            <a:r>
              <a:rPr lang="th-TH" sz="36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เกิดแรง</a:t>
            </a:r>
            <a:r>
              <a:rPr lang="th-TH" sz="3600" b="1" dirty="0">
                <a:solidFill>
                  <a:srgbClr val="00FFFF"/>
                </a:solidFill>
                <a:latin typeface="Cordia New" panose="020B0304020202020204" pitchFamily="34" charset="-34"/>
              </a:rPr>
              <a:t>ผลัก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ระหว่าง	ไอออน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ทำให้ผลึกแตกออก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700" y="3246473"/>
            <a:ext cx="881062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ลักษณะสำคัญของพันธะไอออ</a:t>
            </a:r>
            <a:r>
              <a:rPr lang="th-TH" sz="54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7426" y="1357628"/>
            <a:ext cx="11171174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7.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พันธะไอ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อ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อ</a:t>
            </a:r>
            <a:r>
              <a:rPr lang="th-TH" sz="36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นิก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อาจเป็นพันธะเคมีที่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เกิด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จาก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ไอออนบวกที่เป็นกลุ่มอะตอม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ของ	อโลหะ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 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กับ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ไอออนลบของอโลหะ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เช่น</a:t>
            </a:r>
            <a:endParaRPr lang="th-TH" sz="36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</p:txBody>
      </p:sp>
      <p:grpSp>
        <p:nvGrpSpPr>
          <p:cNvPr id="3" name="กลุ่ม 2"/>
          <p:cNvGrpSpPr/>
          <p:nvPr/>
        </p:nvGrpSpPr>
        <p:grpSpPr>
          <a:xfrm>
            <a:off x="608450" y="2816673"/>
            <a:ext cx="11050150" cy="3349168"/>
            <a:chOff x="608450" y="2668756"/>
            <a:chExt cx="11050150" cy="3349168"/>
          </a:xfrm>
        </p:grpSpPr>
        <p:sp>
          <p:nvSpPr>
            <p:cNvPr id="2" name="สี่เหลี่ยมผืนผ้า 1"/>
            <p:cNvSpPr/>
            <p:nvPr/>
          </p:nvSpPr>
          <p:spPr>
            <a:xfrm>
              <a:off x="608450" y="2668756"/>
              <a:ext cx="11050150" cy="3349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927" y="2856489"/>
              <a:ext cx="3383895" cy="3053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4833" y="2668756"/>
              <a:ext cx="6173767" cy="3349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743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การเขียนสูตรและอ่านชื่อสารประกอบไอออ</a:t>
            </a:r>
            <a:r>
              <a:rPr lang="th-TH" sz="4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4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7426" y="1357628"/>
            <a:ext cx="1117117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631825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หลักการ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เขียนสูตรของสารประกอบไอออ</a:t>
            </a:r>
            <a:r>
              <a:rPr lang="th-TH" sz="36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นิก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  มีดังนี้</a:t>
            </a:r>
            <a:endParaRPr lang="en-US" sz="3600" b="1" dirty="0"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tabLst>
                <a:tab pos="631825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เขียน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ไอออน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บวก  หรือ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กลุ่มไอออนบวกไว้ข้างหน้า ตามด้วย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ไอออนลบหรือ	กลุ่ม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ไอออนลบ  </a:t>
            </a:r>
            <a:r>
              <a:rPr lang="th-TH" sz="36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ยกเว้น  สารประกอบแอซิ</a:t>
            </a:r>
            <a:r>
              <a:rPr lang="th-TH" sz="3600" b="1" dirty="0" err="1">
                <a:solidFill>
                  <a:srgbClr val="FEBAF4"/>
                </a:solidFill>
                <a:latin typeface="Cordia New" panose="020B0304020202020204" pitchFamily="34" charset="-34"/>
              </a:rPr>
              <a:t>เตต</a:t>
            </a:r>
            <a:r>
              <a:rPr lang="th-TH" sz="3600" b="1" dirty="0">
                <a:solidFill>
                  <a:srgbClr val="FEBAF4"/>
                </a:solidFill>
                <a:latin typeface="Cordia New" panose="020B0304020202020204" pitchFamily="34" charset="-34"/>
              </a:rPr>
              <a:t> </a:t>
            </a:r>
            <a:r>
              <a:rPr lang="en-US" sz="3600" b="1" dirty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6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CH</a:t>
            </a:r>
            <a:r>
              <a:rPr lang="en-US" sz="3600" b="1" baseline="-25000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COO</a:t>
            </a:r>
            <a:r>
              <a:rPr lang="en-US" sz="3600" b="1" baseline="30000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–</a:t>
            </a:r>
            <a:r>
              <a:rPr lang="en-US" sz="36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จะเขียน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กลุ่ม	ไอออน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ลบไว้ก่อนแล้วตามด้วยไอออน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บวก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เช่น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CH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COONa, (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CH</a:t>
            </a:r>
            <a:r>
              <a:rPr lang="en-US" sz="3600" b="1" baseline="-25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COO)</a:t>
            </a:r>
            <a:r>
              <a:rPr lang="en-US" sz="3600" b="1" baseline="-25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Ca</a:t>
            </a:r>
          </a:p>
          <a:p>
            <a:pPr>
              <a:tabLst>
                <a:tab pos="631825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ไอออน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บวกและไอออนลบ จะรวมกันในอัตราส่วนที่ทำให้ผลรวมของ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ประจุ	เป็น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ศูนย์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ดังนั้นทำ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ได้โดย</a:t>
            </a:r>
            <a:r>
              <a:rPr lang="th-TH" sz="3600" b="1" dirty="0">
                <a:solidFill>
                  <a:srgbClr val="00FFFF"/>
                </a:solidFill>
                <a:latin typeface="Cordia New" panose="020B0304020202020204" pitchFamily="34" charset="-34"/>
              </a:rPr>
              <a:t>ใช้จำนวนประจุบนไอออน</a:t>
            </a:r>
            <a:r>
              <a:rPr lang="th-TH" sz="36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บวก  และ</a:t>
            </a:r>
            <a:r>
              <a:rPr lang="th-TH" sz="3600" b="1" dirty="0">
                <a:solidFill>
                  <a:srgbClr val="00FFFF"/>
                </a:solidFill>
                <a:latin typeface="Cordia New" panose="020B0304020202020204" pitchFamily="34" charset="-34"/>
              </a:rPr>
              <a:t>ไอออนลบ</a:t>
            </a:r>
            <a:r>
              <a:rPr lang="th-TH" sz="36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คูณ	ไขว้</a:t>
            </a:r>
            <a:r>
              <a:rPr lang="th-TH" sz="3600" b="1" dirty="0">
                <a:solidFill>
                  <a:srgbClr val="00FFFF"/>
                </a:solidFill>
                <a:latin typeface="Cordia New" panose="020B0304020202020204" pitchFamily="34" charset="-34"/>
              </a:rPr>
              <a:t>กัน</a:t>
            </a:r>
            <a:endParaRPr lang="en-US" sz="3600" b="1" dirty="0">
              <a:solidFill>
                <a:srgbClr val="00FF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tabLst>
                <a:tab pos="631825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ถ้า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กลุ่มไอออนบวกหรือกลุ่มไอออนลบมีมากกว่า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กลุ่ม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ให้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ใส่วงเล็บ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 )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และ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ใส่จำนวนกลุ่มไว้ที่มุมล่างขวา</a:t>
            </a:r>
            <a:endParaRPr lang="en-US" sz="3600" b="1" dirty="0">
              <a:solidFill>
                <a:prstClr val="white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61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ไอออนบวกของธาตุกลุ่ม 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A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331769"/>
              </p:ext>
            </p:extLst>
          </p:nvPr>
        </p:nvGraphicFramePr>
        <p:xfrm>
          <a:off x="551329" y="1542274"/>
          <a:ext cx="11120718" cy="4828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8091"/>
                <a:gridCol w="928983"/>
                <a:gridCol w="2031552"/>
                <a:gridCol w="992438"/>
                <a:gridCol w="1808140"/>
                <a:gridCol w="870083"/>
                <a:gridCol w="1767355"/>
                <a:gridCol w="844076"/>
              </a:tblGrid>
              <a:tr h="53826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+1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+2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+3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+4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446203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ลิเทียม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โซเดียม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โพแทสเซียม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แอมโมเนียม</a:t>
                      </a:r>
                      <a:endParaRPr lang="th-TH" sz="3600" b="1" dirty="0" smtClean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Li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Na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K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NH</a:t>
                      </a:r>
                      <a:r>
                        <a:rPr lang="en-US" sz="3600" b="1" baseline="-25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3600" b="1" baseline="30000" dirty="0" smtClean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แมกนีเซียม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แคลเซียม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แบเรียม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สตรอนเทียม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เลด</a:t>
                      </a:r>
                      <a:r>
                        <a:rPr lang="th-TH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ทิน </a:t>
                      </a: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</a:t>
                      </a: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)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Mg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Ca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Ba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Sr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Pb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Sn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อลูมิเนียม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Al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เลด</a:t>
                      </a: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(IV)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ทิน </a:t>
                      </a: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(IV</a:t>
                      </a: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)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Pb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Sn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55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ไอออนบวกของธาตุกลุ่ม 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B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41026"/>
              </p:ext>
            </p:extLst>
          </p:nvPr>
        </p:nvGraphicFramePr>
        <p:xfrm>
          <a:off x="551329" y="1542274"/>
          <a:ext cx="11120718" cy="4828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8091"/>
                <a:gridCol w="928983"/>
                <a:gridCol w="2031552"/>
                <a:gridCol w="992438"/>
                <a:gridCol w="1808140"/>
                <a:gridCol w="870083"/>
                <a:gridCol w="1767355"/>
                <a:gridCol w="844076"/>
              </a:tblGrid>
              <a:tr h="53826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+1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+2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+3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+4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446203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ซิลเวอร์</a:t>
                      </a:r>
                      <a:endParaRPr lang="en-US" sz="3600" b="1" dirty="0" smtClean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คอปเปอร์</a:t>
                      </a: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 (I)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เมอร์</a:t>
                      </a:r>
                      <a:r>
                        <a:rPr lang="th-TH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คิวรี </a:t>
                      </a: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(I)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Ag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 smtClean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Cu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 smtClean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Hg</a:t>
                      </a:r>
                      <a:r>
                        <a:rPr lang="en-US" sz="3600" b="1" baseline="-25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ซิงค์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คอปเปอร์</a:t>
                      </a: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โคบอลต์ </a:t>
                      </a: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ไอร์ออน</a:t>
                      </a: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แมงกานีส</a:t>
                      </a: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เมอร์</a:t>
                      </a:r>
                      <a:r>
                        <a:rPr lang="th-TH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คิว</a:t>
                      </a:r>
                      <a:r>
                        <a:rPr lang="th-TH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รี </a:t>
                      </a: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(II)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Zn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Cu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Co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Fe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Mn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Hg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400" b="1" dirty="0" err="1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สแคนเดียม</a:t>
                      </a:r>
                      <a:endParaRPr lang="th-TH" sz="3400" b="1" dirty="0" smtClean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4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โครเมียม</a:t>
                      </a:r>
                      <a:r>
                        <a:rPr lang="en-US" sz="34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(III)</a:t>
                      </a: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600" b="1" dirty="0" err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ไอร์ออน</a:t>
                      </a: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(III)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Sc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3+</a:t>
                      </a:r>
                      <a:endParaRPr lang="en-US" sz="3600" b="1" dirty="0" smtClean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Cr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Fe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1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แมงกานีส</a:t>
                      </a:r>
                      <a:r>
                        <a:rPr lang="en-US" sz="31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(IV)</a:t>
                      </a:r>
                      <a:endParaRPr lang="en-US" sz="31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Mn</a:t>
                      </a:r>
                      <a:r>
                        <a:rPr lang="en-US" sz="3600" b="1" baseline="30000" dirty="0" smtClean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+</a:t>
                      </a:r>
                      <a:endParaRPr lang="en-US" sz="36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6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ไอออนลบ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82671"/>
              </p:ext>
            </p:extLst>
          </p:nvPr>
        </p:nvGraphicFramePr>
        <p:xfrm>
          <a:off x="551329" y="1542274"/>
          <a:ext cx="11161059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3366"/>
                <a:gridCol w="1218484"/>
                <a:gridCol w="2664650"/>
                <a:gridCol w="1301714"/>
                <a:gridCol w="2371616"/>
                <a:gridCol w="1141229"/>
              </a:tblGrid>
              <a:tr h="47558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h-TH" sz="40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4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r>
                        <a:rPr lang="en-US" sz="40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h-TH" sz="40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4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r>
                        <a:rPr lang="en-US" sz="40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h-TH" sz="4000" b="1" dirty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 </a:t>
                      </a:r>
                      <a:r>
                        <a:rPr lang="en-US" sz="4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r>
                        <a:rPr lang="en-US" sz="40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</a:t>
                      </a:r>
                      <a:endParaRPr lang="en-US" sz="40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268860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ฟลูออไรด์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คลอ</a:t>
                      </a:r>
                      <a:r>
                        <a:rPr lang="th-TH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ไรด์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โบร์ไมด์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ไอโอ</a:t>
                      </a:r>
                      <a:r>
                        <a:rPr lang="th-TH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ไดด์</a:t>
                      </a:r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F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Cl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Br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I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ออกไซด์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ซัลไฟด์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ซีเลไนด์</a:t>
                      </a:r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O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S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4000" b="1" kern="1200" baseline="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Se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ไน</a:t>
                      </a:r>
                      <a:r>
                        <a:rPr lang="th-TH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ไตรด์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h-TH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ฟอสไฟด์</a:t>
                      </a:r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N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3–</a:t>
                      </a:r>
                      <a:endParaRPr lang="en-US" sz="40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0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P</a:t>
                      </a:r>
                      <a:r>
                        <a:rPr lang="en-US" sz="4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3–</a:t>
                      </a:r>
                      <a:endParaRPr lang="en-US" sz="40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27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54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กลุ่มไอออนลบ</a:t>
            </a:r>
            <a:endParaRPr lang="th-TH" sz="54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177812"/>
              </p:ext>
            </p:extLst>
          </p:nvPr>
        </p:nvGraphicFramePr>
        <p:xfrm>
          <a:off x="551329" y="1542274"/>
          <a:ext cx="11120718" cy="4927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8091"/>
                <a:gridCol w="928983"/>
                <a:gridCol w="2031552"/>
                <a:gridCol w="992438"/>
                <a:gridCol w="1808140"/>
                <a:gridCol w="1128279"/>
                <a:gridCol w="1344706"/>
                <a:gridCol w="1008529"/>
              </a:tblGrid>
              <a:tr h="538264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</a:t>
                      </a:r>
                      <a:r>
                        <a:rPr lang="th-TH" sz="3200" b="1" baseline="0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–1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</a:t>
                      </a:r>
                      <a:r>
                        <a:rPr lang="th-TH" sz="3200" b="1" baseline="0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–2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ไอออน</a:t>
                      </a:r>
                      <a:r>
                        <a:rPr lang="th-TH" sz="3200" b="1" baseline="0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effectLst/>
                          <a:latin typeface="Cordia New" panose="020B0304020202020204" pitchFamily="34" charset="-34"/>
                          <a:ea typeface="Cordia New" panose="020B0304020202020204" pitchFamily="34" charset="-34"/>
                          <a:cs typeface="Cordia New" panose="020B0304020202020204" pitchFamily="34" charset="-34"/>
                        </a:rPr>
                        <a:t>–3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446203">
                <a:tc>
                  <a:txBody>
                    <a:bodyPr/>
                    <a:lstStyle/>
                    <a:p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ไฮด</a:t>
                      </a:r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รอกไซด์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ไน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เตรต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ไน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ไตรต์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ไฮโดรเจนคาร์บอเนต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ไฮโดรเจน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ซัลเฟต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ไฮโดรเจน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ซัลไฟต์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OH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NO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NO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HCO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HSO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HSO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+mn-cs"/>
                        </a:rPr>
                        <a:t>ไฮ</a:t>
                      </a:r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+mn-cs"/>
                        </a:rPr>
                        <a:t>โปคลอ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+mn-cs"/>
                        </a:rPr>
                        <a:t>ไรต์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+mn-cs"/>
                        </a:rPr>
                        <a:t>คลอ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+mn-cs"/>
                        </a:rPr>
                        <a:t>ไรต์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คลอ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เรต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เปอร์</a:t>
                      </a:r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คลอ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เรต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28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เปอร์</a:t>
                      </a:r>
                      <a:r>
                        <a:rPr lang="th-TH" sz="28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แมงกาเนต</a:t>
                      </a:r>
                      <a:endParaRPr lang="en-US" sz="28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ไซยา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ไนต์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28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ไฮโดรเจนซัลไฟด์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28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ไดไฮโดรเจนฟอสเฟต</a:t>
                      </a:r>
                      <a:endParaRPr lang="en-US" sz="32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ClO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ClO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ClO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ClO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MnO</a:t>
                      </a:r>
                      <a:r>
                        <a:rPr lang="en-US" sz="28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2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CN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HS</a:t>
                      </a:r>
                      <a:r>
                        <a:rPr lang="en-US" sz="2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H</a:t>
                      </a:r>
                      <a:r>
                        <a:rPr lang="en-US" sz="28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28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PO</a:t>
                      </a:r>
                      <a:r>
                        <a:rPr lang="en-US" sz="28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2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–</a:t>
                      </a:r>
                      <a:endParaRPr lang="en-US" sz="32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ซัลเฟต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ซัลไฟต์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ไธ</a:t>
                      </a:r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โอ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ซัลเฟต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คาร์บอเนต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โครเมต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ได</a:t>
                      </a:r>
                      <a:r>
                        <a:rPr lang="th-TH" sz="3200" b="1" kern="1200" dirty="0" err="1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โครเมต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แมงกาเนต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ไฮโดรเจนฟอสเฟต</a:t>
                      </a:r>
                      <a:endParaRPr lang="en-US" sz="32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SO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SO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S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CrO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Cr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7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MnO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HPO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2–</a:t>
                      </a:r>
                      <a:endParaRPr lang="en-US" sz="32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th-TH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ฟอสเฟต</a:t>
                      </a:r>
                      <a:endParaRPr lang="en-US" sz="32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PO</a:t>
                      </a:r>
                      <a:r>
                        <a:rPr lang="en-US" sz="32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4</a:t>
                      </a:r>
                      <a:r>
                        <a:rPr lang="en-US" sz="32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Cordia New" panose="020B0304020202020204" pitchFamily="34" charset="-34"/>
                          <a:ea typeface="+mn-ea"/>
                          <a:cs typeface="Cordia New" panose="020B0304020202020204" pitchFamily="34" charset="-34"/>
                        </a:rPr>
                        <a:t>3–</a:t>
                      </a:r>
                      <a:endParaRPr lang="en-US" sz="3200" b="1" kern="1200" dirty="0" smtClean="0">
                        <a:solidFill>
                          <a:schemeClr val="dk1"/>
                        </a:solidFill>
                        <a:effectLst/>
                        <a:latin typeface="Cordia New" panose="020B0304020202020204" pitchFamily="34" charset="-34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3200" b="1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79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การเขียนสูตรและอ่านชื่อสารประกอบไอออนิก</a:t>
            </a:r>
            <a:endParaRPr lang="th-TH" sz="4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5" y="1569944"/>
            <a:ext cx="8305800" cy="1771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20000"/>
              </a:lnSpc>
              <a:buFontTx/>
              <a:buNone/>
              <a:defRPr/>
            </a:pPr>
            <a:r>
              <a:rPr lang="en-US" b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 1  ;  </a:t>
            </a:r>
            <a:r>
              <a:rPr lang="en-US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 +  Cl</a:t>
            </a:r>
          </a:p>
          <a:p>
            <a:pPr>
              <a:lnSpc>
                <a:spcPct val="120000"/>
              </a:lnSpc>
              <a:defRPr/>
            </a:pPr>
            <a:endParaRPr lang="en-US" sz="60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h-TH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ลูกศรขวา 9"/>
          <p:cNvSpPr/>
          <p:nvPr/>
        </p:nvSpPr>
        <p:spPr>
          <a:xfrm>
            <a:off x="3818965" y="2452594"/>
            <a:ext cx="576263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ตัวยึดเนื้อหา 7"/>
          <p:cNvSpPr txBox="1">
            <a:spLocks/>
          </p:cNvSpPr>
          <p:nvPr/>
        </p:nvSpPr>
        <p:spPr bwMode="auto">
          <a:xfrm>
            <a:off x="747153" y="3133164"/>
            <a:ext cx="8305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defRPr/>
            </a:pPr>
            <a:r>
              <a:rPr lang="en-US" b="1" kern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  ;  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 +  </a:t>
            </a:r>
            <a:r>
              <a:rPr lang="en-US" kern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kern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Char char="§"/>
              <a:defRPr/>
            </a:pPr>
            <a:endParaRPr lang="en-US" sz="600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None/>
              <a:defRPr/>
            </a:pPr>
            <a:r>
              <a:rPr lang="en-US" kern="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Na   +   O</a:t>
            </a:r>
            <a:endParaRPr lang="th-TH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ลูกศรขวา 11"/>
          <p:cNvSpPr/>
          <p:nvPr/>
        </p:nvSpPr>
        <p:spPr>
          <a:xfrm>
            <a:off x="3795153" y="4044389"/>
            <a:ext cx="576262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ตัวยึดเนื้อหา 7"/>
          <p:cNvSpPr txBox="1">
            <a:spLocks/>
          </p:cNvSpPr>
          <p:nvPr/>
        </p:nvSpPr>
        <p:spPr bwMode="auto">
          <a:xfrm>
            <a:off x="747153" y="4682097"/>
            <a:ext cx="8305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defRPr/>
            </a:pPr>
            <a:r>
              <a:rPr lang="en-US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 3  ;  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 +  O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Char char="§"/>
              <a:defRPr/>
            </a:pPr>
            <a:endParaRPr lang="en-US" sz="600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None/>
              <a:defRPr/>
            </a:pPr>
            <a:r>
              <a:rPr lang="en-US" kern="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Al   +   O</a:t>
            </a:r>
            <a:endParaRPr lang="th-TH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3795153" y="5579034"/>
            <a:ext cx="576262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ลูกศรขวา 14"/>
          <p:cNvSpPr/>
          <p:nvPr/>
        </p:nvSpPr>
        <p:spPr>
          <a:xfrm>
            <a:off x="6449263" y="2454182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ลูกศรขวา 15"/>
          <p:cNvSpPr/>
          <p:nvPr/>
        </p:nvSpPr>
        <p:spPr>
          <a:xfrm>
            <a:off x="6425450" y="4047564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ลูกศรขวา 16"/>
          <p:cNvSpPr/>
          <p:nvPr/>
        </p:nvSpPr>
        <p:spPr>
          <a:xfrm>
            <a:off x="6425450" y="5580622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1747278" y="2412907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1747278" y="3904689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1747278" y="5539347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4676214" y="2412907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4676214" y="3904689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4676214" y="5539347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7327150" y="2412907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7327150" y="3904689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7327150" y="5539347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70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การเขียนสูตรและอ่านชื่อสารประกอบไอออนิก</a:t>
            </a:r>
            <a:endParaRPr lang="th-TH" sz="4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5" y="1569944"/>
            <a:ext cx="8305800" cy="1771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20000"/>
              </a:lnSpc>
              <a:buFontTx/>
              <a:buNone/>
              <a:defRPr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 1  ;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  +  CN</a:t>
            </a:r>
          </a:p>
          <a:p>
            <a:pPr>
              <a:lnSpc>
                <a:spcPct val="120000"/>
              </a:lnSpc>
              <a:defRPr/>
            </a:pPr>
            <a:endParaRPr lang="en-US" sz="600" dirty="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h-TH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ลูกศรขวา 9"/>
          <p:cNvSpPr/>
          <p:nvPr/>
        </p:nvSpPr>
        <p:spPr>
          <a:xfrm>
            <a:off x="3818965" y="2452594"/>
            <a:ext cx="576263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ตัวยึดเนื้อหา 7"/>
          <p:cNvSpPr txBox="1">
            <a:spLocks/>
          </p:cNvSpPr>
          <p:nvPr/>
        </p:nvSpPr>
        <p:spPr bwMode="auto">
          <a:xfrm>
            <a:off x="747153" y="3133164"/>
            <a:ext cx="8305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defRPr/>
            </a:pPr>
            <a:r>
              <a:rPr lang="en-US" b="1" kern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  ; </a:t>
            </a:r>
            <a:r>
              <a:rPr lang="en-US" kern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PO</a:t>
            </a:r>
            <a:r>
              <a:rPr lang="en-US" kern="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kern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Char char="§"/>
              <a:defRPr/>
            </a:pPr>
            <a:endParaRPr lang="en-US" sz="600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None/>
              <a:defRPr/>
            </a:pPr>
            <a:r>
              <a:rPr lang="en-US" kern="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Na   +   O</a:t>
            </a:r>
            <a:endParaRPr lang="th-TH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ลูกศรขวา 11"/>
          <p:cNvSpPr/>
          <p:nvPr/>
        </p:nvSpPr>
        <p:spPr>
          <a:xfrm>
            <a:off x="3795153" y="4044389"/>
            <a:ext cx="576262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ตัวยึดเนื้อหา 7"/>
          <p:cNvSpPr txBox="1">
            <a:spLocks/>
          </p:cNvSpPr>
          <p:nvPr/>
        </p:nvSpPr>
        <p:spPr bwMode="auto">
          <a:xfrm>
            <a:off x="747153" y="4682097"/>
            <a:ext cx="8305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defRPr/>
            </a:pPr>
            <a:r>
              <a:rPr lang="en-US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 3  ; 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 +  SO</a:t>
            </a:r>
            <a:r>
              <a:rPr lang="en-US" kern="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kern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Char char="§"/>
              <a:defRPr/>
            </a:pPr>
            <a:endParaRPr lang="en-US" sz="600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None/>
              <a:defRPr/>
            </a:pPr>
            <a:r>
              <a:rPr lang="en-US" kern="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Al   +   O</a:t>
            </a:r>
            <a:endParaRPr lang="th-TH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3795153" y="5579034"/>
            <a:ext cx="576262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ลูกศรขวา 14"/>
          <p:cNvSpPr/>
          <p:nvPr/>
        </p:nvSpPr>
        <p:spPr>
          <a:xfrm>
            <a:off x="6449263" y="2454182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ลูกศรขวา 15"/>
          <p:cNvSpPr/>
          <p:nvPr/>
        </p:nvSpPr>
        <p:spPr>
          <a:xfrm>
            <a:off x="6425450" y="4047564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ลูกศรขวา 16"/>
          <p:cNvSpPr/>
          <p:nvPr/>
        </p:nvSpPr>
        <p:spPr>
          <a:xfrm>
            <a:off x="6425450" y="5580622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1747278" y="2412907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1747278" y="3904689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1747278" y="5539347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4676214" y="2412907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4676214" y="3904689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4676214" y="5539347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7327150" y="2412907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7327150" y="3904689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7327150" y="5539347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7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การเขียนสูตรและอ่านชื่อสารประกอบไอออนิก</a:t>
            </a:r>
            <a:endParaRPr lang="th-TH" sz="4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5" y="1569944"/>
            <a:ext cx="8305800" cy="1771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20000"/>
              </a:lnSpc>
              <a:buFontTx/>
              <a:buNone/>
              <a:defRPr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 1  ; 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kern="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6+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O</a:t>
            </a:r>
          </a:p>
          <a:p>
            <a:pPr>
              <a:lnSpc>
                <a:spcPct val="120000"/>
              </a:lnSpc>
              <a:defRPr/>
            </a:pPr>
            <a:endParaRPr lang="en-US" sz="600" dirty="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h-TH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ลูกศรขวา 9"/>
          <p:cNvSpPr/>
          <p:nvPr/>
        </p:nvSpPr>
        <p:spPr>
          <a:xfrm>
            <a:off x="3818965" y="2452594"/>
            <a:ext cx="576263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ตัวยึดเนื้อหา 7"/>
          <p:cNvSpPr txBox="1">
            <a:spLocks/>
          </p:cNvSpPr>
          <p:nvPr/>
        </p:nvSpPr>
        <p:spPr bwMode="auto">
          <a:xfrm>
            <a:off x="747153" y="3133164"/>
            <a:ext cx="8305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defRPr/>
            </a:pPr>
            <a:r>
              <a:rPr lang="en-US" b="1" kern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  ; 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kern="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NO</a:t>
            </a:r>
            <a:r>
              <a:rPr lang="en-US" kern="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600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None/>
              <a:defRPr/>
            </a:pPr>
            <a:r>
              <a:rPr lang="en-US" kern="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Na   +   O</a:t>
            </a:r>
            <a:endParaRPr lang="th-TH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ลูกศรขวา 11"/>
          <p:cNvSpPr/>
          <p:nvPr/>
        </p:nvSpPr>
        <p:spPr>
          <a:xfrm>
            <a:off x="3795153" y="4044389"/>
            <a:ext cx="576262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ตัวยึดเนื้อหา 7"/>
          <p:cNvSpPr txBox="1">
            <a:spLocks/>
          </p:cNvSpPr>
          <p:nvPr/>
        </p:nvSpPr>
        <p:spPr bwMode="auto">
          <a:xfrm>
            <a:off x="747153" y="4682097"/>
            <a:ext cx="8305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defRPr/>
            </a:pPr>
            <a:r>
              <a:rPr lang="en-US" b="1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Ex. 3  ;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SO</a:t>
            </a:r>
            <a:r>
              <a:rPr lang="en-US" kern="0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kern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Char char="§"/>
              <a:defRPr/>
            </a:pPr>
            <a:endParaRPr lang="en-US" sz="600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44546A"/>
              </a:buClr>
              <a:buSzPct val="115000"/>
              <a:buFont typeface="Wingdings" pitchFamily="2" charset="2"/>
              <a:buNone/>
              <a:defRPr/>
            </a:pPr>
            <a:r>
              <a:rPr lang="en-US" kern="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Al   +   O</a:t>
            </a:r>
            <a:endParaRPr lang="th-TH" kern="0" dirty="0">
              <a:ln w="18415" cmpd="sng">
                <a:noFill/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3795153" y="5579034"/>
            <a:ext cx="576262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ลูกศรขวา 14"/>
          <p:cNvSpPr/>
          <p:nvPr/>
        </p:nvSpPr>
        <p:spPr>
          <a:xfrm>
            <a:off x="6449263" y="2454182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ลูกศรขวา 15"/>
          <p:cNvSpPr/>
          <p:nvPr/>
        </p:nvSpPr>
        <p:spPr>
          <a:xfrm>
            <a:off x="6425450" y="4047564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ลูกศรขวา 16"/>
          <p:cNvSpPr/>
          <p:nvPr/>
        </p:nvSpPr>
        <p:spPr>
          <a:xfrm>
            <a:off x="6425450" y="5580622"/>
            <a:ext cx="577850" cy="28575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1747278" y="2412907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1747278" y="3904689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1747278" y="5539347"/>
            <a:ext cx="1643062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4676214" y="2412907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4676214" y="3904689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4676214" y="5539347"/>
            <a:ext cx="1444437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7327150" y="2412907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7327150" y="3904689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7327150" y="5539347"/>
            <a:ext cx="3780121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58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พลังงานกับการเกิดสารประกอบ</a:t>
            </a:r>
            <a:r>
              <a:rPr lang="th-TH" sz="48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sz="48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7970115"/>
                  </p:ext>
                </p:extLst>
              </p:nvPr>
            </p:nvGraphicFramePr>
            <p:xfrm>
              <a:off x="570329" y="1909524"/>
              <a:ext cx="11057563" cy="45737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02273"/>
                    <a:gridCol w="4186503"/>
                    <a:gridCol w="2661911"/>
                    <a:gridCol w="2214869"/>
                    <a:gridCol w="1292007"/>
                  </a:tblGrid>
                  <a:tr h="888269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ขั้น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การเปลี่ยนแปลง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ชื่อพลังงาน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2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การเปลี่ยนแปลงพลังงาน</a:t>
                          </a:r>
                          <a:endParaRPr lang="en-US" sz="32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พลังงาน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</a:t>
                          </a:r>
                          <a:r>
                            <a:rPr lang="en-US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kJ/</a:t>
                          </a:r>
                          <a:r>
                            <a:rPr lang="en-US" sz="3600" b="1" dirty="0" err="1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mol</a:t>
                          </a: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</a:tr>
                  <a:tr h="731906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1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 (s) 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 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 </a:t>
                          </a:r>
                          <a:r>
                            <a:rPr lang="en-US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11125" algn="l"/>
                            </a:tabLs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10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7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626896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2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 (g) 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 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+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(g) + e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–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1125" algn="l"/>
                            </a:tabLst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49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6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863868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ea typeface="Times New Roman" panose="02020603050405020304" pitchFamily="18" charset="0"/>
                              <a:cs typeface="Cordia New" panose="020B0304020202020204" pitchFamily="34" charset="-34"/>
                            </a:rPr>
                            <a:t>3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36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+mj-cs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3600" b="1" i="0" smtClean="0">
                                      <a:solidFill>
                                        <a:schemeClr val="tx1"/>
                                      </a:solidFill>
                                      <a:latin typeface="Cordia New" panose="020B0304020202020204" pitchFamily="34" charset="-34"/>
                                      <a:cs typeface="Cordia New" panose="020B0304020202020204" pitchFamily="34" charset="-34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3600" b="1" i="0" smtClean="0">
                                      <a:solidFill>
                                        <a:schemeClr val="tx1"/>
                                      </a:solidFill>
                                      <a:latin typeface="Cordia New" panose="020B0304020202020204" pitchFamily="34" charset="-34"/>
                                      <a:cs typeface="Cordia New" panose="020B0304020202020204" pitchFamily="34" charset="-34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baseline="-25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2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(g) 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 </a:t>
                          </a: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(g)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1125" algn="l"/>
                            </a:tabLst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12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2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626896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ea typeface="Times New Roman" panose="02020603050405020304" pitchFamily="18" charset="0"/>
                              <a:cs typeface="Cordia New" panose="020B0304020202020204" pitchFamily="34" charset="-34"/>
                            </a:rPr>
                            <a:t>4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(g) + e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–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</a:t>
                          </a: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–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(g)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1125" algn="l"/>
                            </a:tabLst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3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49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626896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ea typeface="Times New Roman" panose="02020603050405020304" pitchFamily="18" charset="0"/>
                              <a:cs typeface="Cordia New" panose="020B0304020202020204" pitchFamily="34" charset="-34"/>
                            </a:rPr>
                            <a:t>5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+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(g) + </a:t>
                          </a: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–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(g) 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</a:t>
                          </a: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NaCl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(s)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11125" algn="l"/>
                            </a:tabLs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78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7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3925367"/>
                  </p:ext>
                </p:extLst>
              </p:nvPr>
            </p:nvGraphicFramePr>
            <p:xfrm>
              <a:off x="570329" y="1909524"/>
              <a:ext cx="11057563" cy="45737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02273"/>
                    <a:gridCol w="4186503"/>
                    <a:gridCol w="2661911"/>
                    <a:gridCol w="2214869"/>
                    <a:gridCol w="1292007"/>
                  </a:tblGrid>
                  <a:tr h="109728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ขั้น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การเปลี่ยนแปลง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ชื่อพลังงาน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2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การเปลี่ยนแปลงพลังงาน</a:t>
                          </a:r>
                          <a:endParaRPr lang="en-US" sz="32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พลังงาน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</a:t>
                          </a:r>
                          <a:r>
                            <a:rPr lang="en-US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kJ/</a:t>
                          </a:r>
                          <a:r>
                            <a:rPr lang="en-US" sz="3600" b="1" dirty="0" err="1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mol</a:t>
                          </a:r>
                          <a:r>
                            <a:rPr lang="th-TH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</a:tr>
                  <a:tr h="731906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1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 (s) 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 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 </a:t>
                          </a:r>
                          <a:r>
                            <a:rPr lang="en-US" sz="3600" b="1" dirty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11125" algn="l"/>
                            </a:tabLs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10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7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626896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2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 (g) 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 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+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(g) + e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–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1125" algn="l"/>
                            </a:tabLst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49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6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863868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ea typeface="Times New Roman" panose="02020603050405020304" pitchFamily="18" charset="0"/>
                              <a:cs typeface="Cordia New" panose="020B0304020202020204" pitchFamily="34" charset="-34"/>
                            </a:rPr>
                            <a:t>3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6885" t="-300000" r="-148035" b="-17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1125" algn="l"/>
                            </a:tabLst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12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2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626896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ea typeface="Times New Roman" panose="02020603050405020304" pitchFamily="18" charset="0"/>
                              <a:cs typeface="Cordia New" panose="020B0304020202020204" pitchFamily="34" charset="-34"/>
                            </a:rPr>
                            <a:t>4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(g) + e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–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</a:t>
                          </a: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–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(g)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11125" algn="l"/>
                            </a:tabLst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3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49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626896"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ea typeface="Times New Roman" panose="02020603050405020304" pitchFamily="18" charset="0"/>
                              <a:cs typeface="Cordia New" panose="020B0304020202020204" pitchFamily="34" charset="-34"/>
                            </a:rPr>
                            <a:t>5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+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(g) + </a:t>
                          </a: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Cl</a:t>
                          </a:r>
                          <a:r>
                            <a:rPr lang="en-US" sz="3600" b="1" baseline="30000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–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(g)    </a:t>
                          </a: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  </a:t>
                          </a:r>
                          <a:r>
                            <a:rPr lang="en-US" sz="3600" b="1" dirty="0" err="1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NaCl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 (s)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11125" algn="l"/>
                            </a:tabLst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th-TH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78</a:t>
                          </a:r>
                          <a:r>
                            <a:rPr lang="en-US" sz="3600" b="1" dirty="0" smtClean="0">
                              <a:effectLst/>
                              <a:latin typeface="Cordia New" panose="020B0304020202020204" pitchFamily="34" charset="-34"/>
                              <a:cs typeface="Cordia New" panose="020B0304020202020204" pitchFamily="34" charset="-34"/>
                            </a:rPr>
                            <a:t>7</a:t>
                          </a:r>
                          <a:endParaRPr lang="en-US" sz="3600" b="1" dirty="0">
                            <a:effectLst/>
                            <a:latin typeface="Cordia New" panose="020B0304020202020204" pitchFamily="34" charset="-34"/>
                            <a:ea typeface="Times New Roman" panose="02020603050405020304" pitchFamily="18" charset="0"/>
                            <a:cs typeface="Cordia New" panose="020B0304020202020204" pitchFamily="34" charset="-34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สี่เหลี่ยมผืนผ้า 7"/>
          <p:cNvSpPr/>
          <p:nvPr/>
        </p:nvSpPr>
        <p:spPr>
          <a:xfrm>
            <a:off x="802409" y="1267029"/>
            <a:ext cx="70450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การเกิด </a:t>
            </a:r>
            <a:r>
              <a:rPr lang="en-US" sz="4000" b="1" dirty="0" err="1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NaCl</a:t>
            </a:r>
            <a:r>
              <a:rPr lang="en-US" sz="40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 </a:t>
            </a:r>
            <a:r>
              <a:rPr lang="th-TH" sz="40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มีพลังงาน 5 ขั้นตอน  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ดังนี้</a:t>
            </a:r>
            <a:endParaRPr lang="th-TH" sz="40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sp>
        <p:nvSpPr>
          <p:cNvPr id="9" name="AutoShape 1"/>
          <p:cNvSpPr>
            <a:spLocks noChangeShapeType="1"/>
          </p:cNvSpPr>
          <p:nvPr/>
        </p:nvSpPr>
        <p:spPr bwMode="auto">
          <a:xfrm>
            <a:off x="2337420" y="3363972"/>
            <a:ext cx="57600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3600">
              <a:solidFill>
                <a:prstClr val="black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0" name="AutoShape 1"/>
          <p:cNvSpPr>
            <a:spLocks noChangeShapeType="1"/>
          </p:cNvSpPr>
          <p:nvPr/>
        </p:nvSpPr>
        <p:spPr bwMode="auto">
          <a:xfrm>
            <a:off x="2377761" y="3995984"/>
            <a:ext cx="57600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3600">
              <a:solidFill>
                <a:prstClr val="black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1" name="AutoShape 1"/>
          <p:cNvSpPr>
            <a:spLocks noChangeShapeType="1"/>
          </p:cNvSpPr>
          <p:nvPr/>
        </p:nvSpPr>
        <p:spPr bwMode="auto">
          <a:xfrm>
            <a:off x="2625420" y="4845155"/>
            <a:ext cx="57600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3600">
              <a:solidFill>
                <a:prstClr val="black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2" name="AutoShape 1"/>
          <p:cNvSpPr>
            <a:spLocks noChangeShapeType="1"/>
          </p:cNvSpPr>
          <p:nvPr/>
        </p:nvSpPr>
        <p:spPr bwMode="auto">
          <a:xfrm>
            <a:off x="2833853" y="5558653"/>
            <a:ext cx="57600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3600">
              <a:solidFill>
                <a:prstClr val="black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3" name="AutoShape 1"/>
          <p:cNvSpPr>
            <a:spLocks noChangeShapeType="1"/>
          </p:cNvSpPr>
          <p:nvPr/>
        </p:nvSpPr>
        <p:spPr bwMode="auto">
          <a:xfrm>
            <a:off x="3589698" y="6137279"/>
            <a:ext cx="57600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3600">
              <a:solidFill>
                <a:prstClr val="black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2341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0" y="374931"/>
            <a:ext cx="7449671" cy="7949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พลังงานกับการเกิดสารประกอบ</a:t>
            </a:r>
            <a:r>
              <a:rPr lang="th-TH" sz="48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sz="48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053" y="1373865"/>
            <a:ext cx="7151995" cy="5265755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543102" y="1373864"/>
            <a:ext cx="39197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40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The Born–Haber Cycle for the formation for 1 mole of solid </a:t>
            </a:r>
            <a:r>
              <a:rPr lang="en-US" sz="4000" b="1" dirty="0" err="1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NaCl</a:t>
            </a:r>
            <a:r>
              <a:rPr lang="en-US" sz="40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(s).</a:t>
            </a:r>
            <a:endParaRPr lang="th-TH" sz="40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594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800" b="1" dirty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พลังงานกับการเกิดสารประกอบ</a:t>
            </a:r>
            <a:r>
              <a:rPr lang="th-TH" sz="4800" b="1" dirty="0" err="1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sz="48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1771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ตัวอย่าง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จงเขียนปฏิกิริยาที่เกี่ยวข้องกับพลังงาน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ในการเกิด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สารประกอบ</a:t>
            </a:r>
          </a:p>
          <a:p>
            <a:pPr marL="0" indent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ไอ</a:t>
            </a:r>
            <a:r>
              <a:rPr lang="th-TH" sz="36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จากธาตุที่กำหนดให้ต่อไปนี้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</a:p>
          <a:p>
            <a:pPr marL="0" indent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1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โพแทสเซียมกับฟลูออรีน	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2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แมกนีเซียมกับ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คลอรีน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th-TH" sz="3600" b="1" dirty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>
              <a:lnSpc>
                <a:spcPct val="120000"/>
              </a:lnSpc>
              <a:defRPr/>
            </a:pPr>
            <a:endParaRPr lang="en-US" sz="3600" b="1" dirty="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495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b="1" dirty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พลังงานกับ</a:t>
            </a:r>
            <a:r>
              <a:rPr lang="th-TH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การละลายสารประกอบ</a:t>
            </a:r>
            <a:r>
              <a:rPr lang="th-TH" b="1" dirty="0" err="1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4585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ประกอบด้วย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ขั้นตอน  คือ</a:t>
            </a: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r>
              <a:rPr lang="th-TH" sz="3600" b="1" dirty="0">
                <a:solidFill>
                  <a:srgbClr val="FEBAF4"/>
                </a:solidFill>
                <a:latin typeface="Cordia New" panose="020B0304020202020204" pitchFamily="34" charset="-34"/>
              </a:rPr>
              <a:t>ขั้นที่ </a:t>
            </a:r>
            <a:r>
              <a:rPr lang="en-US" sz="36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ผลึกสารประกอบไอ</a:t>
            </a:r>
            <a:r>
              <a:rPr lang="th-TH" sz="36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ดูด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และแตก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ตัวเป็นไอออนในสภาวะ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ก๊าซ  เรียก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พลังงานนี้ว่า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พลังงาน</a:t>
            </a:r>
            <a:r>
              <a:rPr lang="th-TH" sz="36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แลตทิซ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  </a:t>
            </a:r>
            <a:r>
              <a:rPr lang="en-US" sz="36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(Lattice  energy) </a:t>
            </a:r>
            <a:endParaRPr lang="th-TH" sz="3600" b="1" dirty="0" smtClean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endParaRPr lang="th-TH" b="1" dirty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r>
              <a:rPr lang="th-TH" sz="36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ขั้น</a:t>
            </a:r>
            <a:r>
              <a:rPr lang="th-TH" sz="3600" b="1" dirty="0">
                <a:solidFill>
                  <a:srgbClr val="FEBAF4"/>
                </a:solidFill>
                <a:latin typeface="Cordia New" panose="020B0304020202020204" pitchFamily="34" charset="-34"/>
              </a:rPr>
              <a:t>ที่ </a:t>
            </a:r>
            <a:r>
              <a:rPr lang="en-US" sz="36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ไอออนที่เป็นก๊าซจะถูกน้ำ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ล้อมรอบ มี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การคายพลังงานออกมา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 เรียก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พลังงานนี้ว่า </a:t>
            </a:r>
            <a:r>
              <a:rPr lang="th-TH" sz="36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พลังงานไฮ</a:t>
            </a:r>
            <a:r>
              <a:rPr lang="th-TH" sz="36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เดร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ชัน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(Hydration  </a:t>
            </a:r>
            <a:r>
              <a:rPr lang="en-US" sz="36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energy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  <a:endParaRPr lang="th-TH" sz="3600" dirty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>
              <a:lnSpc>
                <a:spcPct val="120000"/>
              </a:lnSpc>
              <a:defRPr/>
            </a:pPr>
            <a:endParaRPr lang="en-US" sz="3600" b="1" dirty="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888" y="3300636"/>
            <a:ext cx="5038725" cy="71437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412" y="5520519"/>
            <a:ext cx="7305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8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b="1" dirty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พลังงานกับ</a:t>
            </a:r>
            <a:r>
              <a:rPr lang="th-TH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การละลายสารประกอบ</a:t>
            </a:r>
            <a:r>
              <a:rPr lang="th-TH" b="1" dirty="0" err="1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4585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การละลายน้ำของ </a:t>
            </a:r>
            <a:r>
              <a:rPr lang="en-US" sz="3600" b="1" dirty="0" err="1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NaCl</a:t>
            </a:r>
            <a:endParaRPr lang="en-US" sz="3600" b="1" dirty="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803" y="2256008"/>
            <a:ext cx="9846896" cy="397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b="1" dirty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พลังงานกับ</a:t>
            </a:r>
            <a:r>
              <a:rPr lang="th-TH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การละลายสารประกอบ</a:t>
            </a:r>
            <a:r>
              <a:rPr lang="th-TH" b="1" dirty="0" err="1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4585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ขั้นตอนการละลายน้ำของของ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CuSO</a:t>
            </a:r>
            <a:r>
              <a:rPr lang="en-US" sz="3600" b="1" baseline="-25000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endParaRPr lang="en-US" sz="3600" b="1" baseline="-25000" dirty="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872" y="2122226"/>
            <a:ext cx="7236758" cy="427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b="1" dirty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พลังงานกับ</a:t>
            </a:r>
            <a:r>
              <a:rPr lang="th-TH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การละลายสารประกอบ</a:t>
            </a:r>
            <a:r>
              <a:rPr lang="th-TH" b="1" dirty="0" err="1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4585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ประกอบด้วย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ขั้นตอน  คือ</a:t>
            </a: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r>
              <a:rPr lang="th-TH" sz="3600" b="1" dirty="0">
                <a:solidFill>
                  <a:srgbClr val="FEBAF4"/>
                </a:solidFill>
                <a:latin typeface="Cordia New" panose="020B0304020202020204" pitchFamily="34" charset="-34"/>
              </a:rPr>
              <a:t>ขั้นที่ </a:t>
            </a:r>
            <a:r>
              <a:rPr lang="en-US" sz="36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ผลึกสารประกอบไอ</a:t>
            </a:r>
            <a:r>
              <a:rPr lang="th-TH" sz="36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ดูด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และแตก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ตัวเป็นไอออนในสภาวะ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ก๊าซ  เรียก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พลังงานนี้ว่า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พลังงาน</a:t>
            </a:r>
            <a:r>
              <a:rPr lang="th-TH" sz="36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แลตทิซ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  </a:t>
            </a:r>
            <a:r>
              <a:rPr lang="en-US" sz="36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(Lattice  energy) </a:t>
            </a:r>
            <a:endParaRPr lang="th-TH" sz="3600" b="1" dirty="0" smtClean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endParaRPr lang="th-TH" b="1" dirty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450850" indent="-45085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1255713" algn="l"/>
              </a:tabLst>
            </a:pPr>
            <a:r>
              <a:rPr lang="th-TH" sz="3600" b="1" dirty="0" smtClean="0">
                <a:solidFill>
                  <a:srgbClr val="FEBAF4"/>
                </a:solidFill>
                <a:latin typeface="Cordia New" panose="020B0304020202020204" pitchFamily="34" charset="-34"/>
              </a:rPr>
              <a:t>ขั้น</a:t>
            </a:r>
            <a:r>
              <a:rPr lang="th-TH" sz="3600" b="1" dirty="0">
                <a:solidFill>
                  <a:srgbClr val="FEBAF4"/>
                </a:solidFill>
                <a:latin typeface="Cordia New" panose="020B0304020202020204" pitchFamily="34" charset="-34"/>
              </a:rPr>
              <a:t>ที่ </a:t>
            </a:r>
            <a:r>
              <a:rPr lang="en-US" sz="3600" b="1" dirty="0" smtClean="0">
                <a:solidFill>
                  <a:srgbClr val="FEBAF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ไอออนที่เป็นก๊าซจะถูกน้ำ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ล้อมรอบ มี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การคายพลังงานออกมา 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 เรียก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พลังงานนี้ว่า </a:t>
            </a:r>
            <a:r>
              <a:rPr lang="th-TH" sz="36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พลังงานไฮ</a:t>
            </a:r>
            <a:r>
              <a:rPr lang="th-TH" sz="36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เดร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ชัน 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(Hydration  </a:t>
            </a:r>
            <a:r>
              <a:rPr lang="en-US" sz="36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energy</a:t>
            </a: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  <a:endParaRPr lang="th-TH" sz="3600" dirty="0">
              <a:solidFill>
                <a:srgbClr val="FFFF00"/>
              </a:solidFill>
              <a:latin typeface="Cordia New" panose="020B0304020202020204" pitchFamily="34" charset="-34"/>
            </a:endParaRPr>
          </a:p>
          <a:p>
            <a:pPr>
              <a:lnSpc>
                <a:spcPct val="120000"/>
              </a:lnSpc>
              <a:defRPr/>
            </a:pPr>
            <a:endParaRPr lang="en-US" sz="3600" b="1" dirty="0" smtClean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888" y="3300636"/>
            <a:ext cx="5038725" cy="71437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412" y="5520519"/>
            <a:ext cx="7305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9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การละลายน้ำของสารประกอบ</a:t>
            </a:r>
            <a:r>
              <a:rPr lang="th-TH" sz="4800" b="1" dirty="0" err="1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sz="48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4954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สารประกอบไอ</a:t>
            </a:r>
            <a:r>
              <a:rPr lang="th-TH" sz="40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ที่ละลายน้ำได้  ได้แก่</a:t>
            </a: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สารประกอบของโลหะหมู่ 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IA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	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แอมโมเนียม</a:t>
            </a:r>
            <a:endParaRPr lang="th-TH" sz="4000" b="1" dirty="0" smtClean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สารประกอบไน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เตรต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			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สารประกอบคลอ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เรต</a:t>
            </a:r>
            <a:endParaRPr lang="th-TH" sz="4000" b="1" dirty="0" smtClean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5.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เปอร์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คลอ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เรต</a:t>
            </a:r>
            <a:endParaRPr lang="th-TH" sz="4000" b="1" dirty="0" smtClean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6.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สารประกอบแอซิ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เตต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  </a:t>
            </a:r>
            <a:r>
              <a:rPr lang="th-TH" sz="40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(ยกเว้น 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CH</a:t>
            </a:r>
            <a:r>
              <a:rPr lang="en-US" sz="4000" b="1" baseline="-25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COOAg)</a:t>
            </a: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7.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ซัลเฟต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  </a:t>
            </a:r>
            <a:r>
              <a:rPr lang="th-TH" sz="40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(ยกเว้น  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PbSO</a:t>
            </a:r>
            <a:r>
              <a:rPr lang="en-US" sz="4000" b="1" baseline="-25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 CaSO</a:t>
            </a:r>
            <a:r>
              <a:rPr lang="en-US" sz="4000" b="1" baseline="-25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 SrSO</a:t>
            </a:r>
            <a:r>
              <a:rPr lang="en-US" sz="4000" b="1" baseline="-25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 BaSO</a:t>
            </a:r>
            <a:r>
              <a:rPr lang="en-US" sz="4000" b="1" baseline="-25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  <a:endParaRPr lang="th-TH" sz="4000" b="1" dirty="0">
              <a:solidFill>
                <a:srgbClr val="00FFFF"/>
              </a:solidFill>
              <a:latin typeface="Cordia New" panose="020B0304020202020204" pitchFamily="34" charset="-34"/>
            </a:endParaRPr>
          </a:p>
          <a:p>
            <a:pPr>
              <a:lnSpc>
                <a:spcPct val="130000"/>
              </a:lnSpc>
              <a:defRPr/>
            </a:pPr>
            <a:endParaRPr lang="en-US" sz="4000" b="1" dirty="0" smtClean="0">
              <a:ln w="18415" cmpd="sng">
                <a:noFill/>
                <a:prstDash val="solid"/>
              </a:ln>
              <a:solidFill>
                <a:srgbClr val="FFFF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30000"/>
              </a:lnSpc>
              <a:buFontTx/>
              <a:buNone/>
              <a:defRPr/>
            </a:pPr>
            <a:r>
              <a:rPr lang="en-US" sz="40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40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3587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8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การละลายน้ำของสารประกอบ</a:t>
            </a:r>
            <a:r>
              <a:rPr lang="th-TH" sz="4800" b="1" dirty="0" err="1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ไออนิก</a:t>
            </a:r>
            <a:endParaRPr lang="th-TH" sz="48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4954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สารประกอบไอ</a:t>
            </a:r>
            <a:r>
              <a:rPr lang="th-TH" sz="40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40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ที่ไม่ละลายน้ำ  ได้แก่</a:t>
            </a: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1.  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สารประกอบออกไซด์  ซัลไฟด์  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และไฮ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ดรอกไซด์ของโลหะ</a:t>
            </a:r>
            <a:endParaRPr lang="th-TH" sz="4000" b="1" dirty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444500" algn="l"/>
                <a:tab pos="1255713" algn="l"/>
              </a:tabLst>
            </a:pP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	</a:t>
            </a:r>
            <a:r>
              <a:rPr lang="th-TH" sz="40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(ยกเว้น  โลหะหมู่ 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IA </a:t>
            </a:r>
            <a:r>
              <a:rPr lang="th-TH" sz="40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และ 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Ca</a:t>
            </a:r>
            <a:r>
              <a:rPr lang="en-US" sz="4000" b="1" baseline="30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2+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Sr</a:t>
            </a:r>
            <a:r>
              <a:rPr lang="en-US" sz="4000" b="1" baseline="30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2+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Ba</a:t>
            </a:r>
            <a:r>
              <a:rPr lang="en-US" sz="4000" b="1" baseline="30000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2+</a:t>
            </a:r>
            <a:r>
              <a:rPr lang="en-US" sz="40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444500" algn="l"/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2.	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สารประกอบคลอ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ไรด์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, 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โบรไมด์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  และไอโอ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ไดด์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ของ 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Ag</a:t>
            </a:r>
            <a:r>
              <a:rPr lang="en-US" sz="4000" b="1" baseline="30000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+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Pb</a:t>
            </a:r>
            <a:r>
              <a:rPr lang="en-US" sz="4000" b="1" baseline="30000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2+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, Hg</a:t>
            </a:r>
            <a:r>
              <a:rPr lang="en-US" sz="4000" b="1" baseline="-25000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4000" b="1" baseline="30000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2+</a:t>
            </a:r>
            <a:endParaRPr lang="en-US" sz="4000" b="1" dirty="0" smtClean="0">
              <a:solidFill>
                <a:srgbClr val="FFFF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444500" algn="l"/>
                <a:tab pos="1255713" algn="l"/>
              </a:tabLst>
            </a:pP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3.	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สารประกอบคาร์บอเนต, ฟอสเฟต  </a:t>
            </a:r>
            <a:r>
              <a:rPr lang="th-TH" sz="40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และซัลไฟต์</a:t>
            </a:r>
            <a:r>
              <a:rPr lang="th-TH" sz="40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ของธาตุหมู่ </a:t>
            </a:r>
            <a:r>
              <a:rPr lang="en-US" sz="40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IIA</a:t>
            </a:r>
            <a:endParaRPr lang="th-TH" sz="4000" b="1" dirty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>
              <a:lnSpc>
                <a:spcPct val="130000"/>
              </a:lnSpc>
              <a:defRPr/>
            </a:pPr>
            <a:endParaRPr lang="en-US" sz="4000" b="1" dirty="0" smtClean="0">
              <a:ln w="18415" cmpd="sng">
                <a:noFill/>
                <a:prstDash val="solid"/>
              </a:ln>
              <a:solidFill>
                <a:srgbClr val="FFFF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30000"/>
              </a:lnSpc>
              <a:buFontTx/>
              <a:buNone/>
              <a:defRPr/>
            </a:pPr>
            <a:r>
              <a:rPr lang="en-US" sz="40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40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7488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6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สมการไอออ</a:t>
            </a:r>
            <a:r>
              <a:rPr lang="th-TH" sz="6000" b="1" dirty="0" err="1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นิก</a:t>
            </a:r>
            <a:endParaRPr lang="th-TH" sz="6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963836" cy="4954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indent="-5381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539750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สมการไอออ</a:t>
            </a:r>
            <a:r>
              <a:rPr lang="th-TH" sz="36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นิก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คือ สมการที่แสดงไอออนอิสระของสารประกอบไอ</a:t>
            </a:r>
            <a:r>
              <a:rPr lang="th-TH" sz="3600" b="1" dirty="0" err="1" smtClean="0">
                <a:solidFill>
                  <a:prstClr val="white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ในสารละลายครบทุกชนิด</a:t>
            </a:r>
          </a:p>
          <a:p>
            <a:pPr marL="538163" indent="-5381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539750" algn="l"/>
              </a:tabLst>
            </a:pP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สมการไอ</a:t>
            </a:r>
            <a:r>
              <a:rPr lang="th-TH" sz="36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สุทธิ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คือ สมการที่แสดงเฉพาะไอออนที่เข้าทำปฏิกิริยากันแล้วเกิดเป็นผลิตภัณฑ์</a:t>
            </a:r>
          </a:p>
          <a:p>
            <a:pPr marL="538163" indent="-5381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539750" algn="l"/>
              </a:tabLst>
            </a:pPr>
            <a:r>
              <a:rPr lang="th-TH" sz="36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ตัวอย่างเช่น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 ผสม </a:t>
            </a:r>
            <a:r>
              <a:rPr lang="en-US" sz="36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Ca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(OH)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กับ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Na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</a:p>
          <a:p>
            <a:pPr marL="538163" indent="-5381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539750" algn="l"/>
              </a:tabLst>
            </a:pPr>
            <a:r>
              <a:rPr lang="th-TH" sz="36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ขั้นที่ </a:t>
            </a:r>
            <a:r>
              <a:rPr lang="en-US" sz="36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 ; </a:t>
            </a:r>
            <a:r>
              <a:rPr lang="en-US" sz="36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Ca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(OH)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</a:t>
            </a:r>
            <a:r>
              <a:rPr lang="en-US" sz="36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+ Na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</a:t>
            </a:r>
            <a:r>
              <a:rPr lang="en-US" sz="36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       CaCO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(s) + 2NaOH (</a:t>
            </a:r>
            <a:r>
              <a:rPr lang="en-US" sz="36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</a:p>
          <a:p>
            <a:pPr marL="538163" indent="-5381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539750" algn="l"/>
              </a:tabLst>
            </a:pPr>
            <a:r>
              <a:rPr lang="th-TH" sz="3600" b="1" dirty="0">
                <a:solidFill>
                  <a:srgbClr val="00FFFF"/>
                </a:solidFill>
                <a:latin typeface="Cordia New" panose="020B0304020202020204" pitchFamily="34" charset="-34"/>
              </a:rPr>
              <a:t>ขั้นที่ </a:t>
            </a:r>
            <a:r>
              <a:rPr lang="en-US" sz="36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</a:t>
            </a:r>
            <a:r>
              <a:rPr lang="en-US" sz="3600" b="1" dirty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; </a:t>
            </a:r>
            <a:endParaRPr lang="en-US" sz="3600" b="1" dirty="0" smtClean="0">
              <a:solidFill>
                <a:srgbClr val="00FF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Ca</a:t>
            </a:r>
            <a:r>
              <a:rPr lang="en-US" sz="3400" b="1" baseline="30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2+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4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+ 2OH</a:t>
            </a:r>
            <a:r>
              <a:rPr lang="en-US" sz="3400" b="1" baseline="30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-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4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4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+ 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2Na</a:t>
            </a:r>
            <a:r>
              <a:rPr lang="en-US" sz="3400" b="1" baseline="30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+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400" b="1" dirty="0" err="1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+ CO</a:t>
            </a:r>
            <a:r>
              <a:rPr lang="en-US" sz="34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400" b="1" baseline="30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2-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4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      CaCO</a:t>
            </a:r>
            <a:r>
              <a:rPr lang="en-US" sz="34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(s</a:t>
            </a:r>
            <a:r>
              <a:rPr lang="en-US" sz="34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+ 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2OH</a:t>
            </a:r>
            <a:r>
              <a:rPr lang="en-US" sz="3400" b="1" baseline="30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-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4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+ 2Na</a:t>
            </a:r>
            <a:r>
              <a:rPr lang="en-US" sz="3400" b="1" baseline="30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+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400" b="1" dirty="0" err="1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4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  <a:endParaRPr lang="th-TH" sz="34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rgbClr val="00FFFF"/>
                </a:solidFill>
                <a:latin typeface="Cordia New" panose="020B0304020202020204" pitchFamily="34" charset="-34"/>
              </a:rPr>
              <a:t>ขั้นที่ </a:t>
            </a:r>
            <a:r>
              <a:rPr lang="en-US" sz="3600" b="1" dirty="0" smtClean="0">
                <a:solidFill>
                  <a:srgbClr val="00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 ;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Ca</a:t>
            </a:r>
            <a:r>
              <a:rPr lang="en-US" sz="3600" b="1" baseline="30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2+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600" b="1" dirty="0" err="1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+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baseline="30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2-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en-US" sz="3600" b="1" dirty="0" err="1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aq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       CaCO</a:t>
            </a:r>
            <a:r>
              <a:rPr lang="en-US" sz="3600" b="1" baseline="-25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(s) </a:t>
            </a: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</p:txBody>
      </p:sp>
      <p:cxnSp>
        <p:nvCxnSpPr>
          <p:cNvPr id="10" name="ลูกศรเชื่อมต่อแบบตรง 9"/>
          <p:cNvCxnSpPr/>
          <p:nvPr/>
        </p:nvCxnSpPr>
        <p:spPr>
          <a:xfrm>
            <a:off x="6548717" y="4437529"/>
            <a:ext cx="63201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6629399" y="5486399"/>
            <a:ext cx="63201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ลูกศรเชื่อมต่อแบบตรง 12"/>
          <p:cNvCxnSpPr/>
          <p:nvPr/>
        </p:nvCxnSpPr>
        <p:spPr>
          <a:xfrm>
            <a:off x="5446058" y="6104964"/>
            <a:ext cx="63201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18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6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แบบฝึกหัดที่ </a:t>
            </a:r>
            <a:r>
              <a:rPr lang="en-US" sz="6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endParaRPr lang="th-TH" sz="6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870575" cy="4954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1.	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จงเขียนสูตร และอ่านชื่อสารประกอบไอ</a:t>
            </a:r>
            <a:r>
              <a:rPr lang="th-TH" sz="36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ที่เกิดจาการรวมตัวระหว่าง	ธาตุต่อไปนี้</a:t>
            </a:r>
          </a:p>
          <a:p>
            <a:pPr mar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	ก. โพแทสเซียม กับ คลอรีน		ค.  แคลเซียม กับ ไอโอดีน</a:t>
            </a:r>
          </a:p>
          <a:p>
            <a:pPr mar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th-TH" sz="3600" b="1" dirty="0">
                <a:solidFill>
                  <a:srgbClr val="FFFFFF"/>
                </a:solidFill>
                <a:latin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ข. อลูมิเนียม กับ ออกซิเจน		ง.  แมกนีเซียม กับ ซัลไฟด์</a:t>
            </a:r>
          </a:p>
          <a:p>
            <a:pPr mar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2.	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จงเขียนสูตรของสารประกอบไอ</a:t>
            </a:r>
            <a:r>
              <a:rPr lang="th-TH" sz="3600" b="1" dirty="0" err="1" smtClean="0">
                <a:solidFill>
                  <a:srgbClr val="FFFF00"/>
                </a:solidFill>
                <a:latin typeface="Cordia New" panose="020B0304020202020204" pitchFamily="34" charset="-34"/>
              </a:rPr>
              <a:t>ออนิก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ต่อไปนี้</a:t>
            </a:r>
          </a:p>
          <a:p>
            <a:pPr mar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	ก.  </a:t>
            </a:r>
            <a:r>
              <a:rPr lang="th-TH" sz="36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เลด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 </a:t>
            </a:r>
            <a:r>
              <a:rPr lang="en-US" sz="36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(II) 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ไน</a:t>
            </a:r>
            <a:r>
              <a:rPr lang="th-TH" sz="36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เตรต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			ค.  </a:t>
            </a:r>
            <a:r>
              <a:rPr lang="th-TH" sz="36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คอปเปอร์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 </a:t>
            </a:r>
            <a:r>
              <a:rPr lang="en-US" sz="36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(II) </a:t>
            </a:r>
            <a:r>
              <a:rPr lang="th-TH" sz="36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ซัลเฟต</a:t>
            </a:r>
            <a:endParaRPr lang="th-TH" sz="3600" b="1" dirty="0" smtClean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 mar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th-TH" sz="3600" b="1" dirty="0">
                <a:solidFill>
                  <a:srgbClr val="FFFFFF"/>
                </a:solidFill>
                <a:latin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ข.  ไทเทเนียม </a:t>
            </a:r>
            <a:r>
              <a:rPr lang="en-US" sz="36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(II) 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คาร์บอเนต		ง.  โครเมียม </a:t>
            </a:r>
            <a:r>
              <a:rPr lang="en-US" sz="3600" b="1" dirty="0" smtClean="0">
                <a:solidFill>
                  <a:srgbClr val="FFFF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(III) </a:t>
            </a: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คลอ</a:t>
            </a:r>
            <a:r>
              <a:rPr lang="th-TH" sz="3600" b="1" dirty="0" err="1" smtClean="0">
                <a:solidFill>
                  <a:srgbClr val="FFFFFF"/>
                </a:solidFill>
                <a:latin typeface="Cordia New" panose="020B0304020202020204" pitchFamily="34" charset="-34"/>
              </a:rPr>
              <a:t>ไรด์</a:t>
            </a:r>
            <a:endParaRPr lang="th-TH" sz="3600" b="1" dirty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>
              <a:lnSpc>
                <a:spcPct val="130000"/>
              </a:lnSpc>
              <a:defRPr/>
            </a:pPr>
            <a:endParaRPr lang="en-US" sz="3600" b="1" dirty="0" smtClean="0">
              <a:ln w="18415" cmpd="sng">
                <a:noFill/>
                <a:prstDash val="solid"/>
              </a:ln>
              <a:solidFill>
                <a:srgbClr val="FFFF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30000"/>
              </a:lnSpc>
              <a:buFontTx/>
              <a:buNone/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9731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3"/>
          <p:cNvSpPr txBox="1">
            <a:spLocks/>
          </p:cNvSpPr>
          <p:nvPr/>
        </p:nvSpPr>
        <p:spPr>
          <a:xfrm>
            <a:off x="9475694" y="218339"/>
            <a:ext cx="2716306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4000" b="1" dirty="0" smtClean="0">
                <a:solidFill>
                  <a:srgbClr val="00B05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พันธะเคมี</a:t>
            </a:r>
            <a:endParaRPr lang="th-TH" sz="4000" b="1" dirty="0">
              <a:solidFill>
                <a:srgbClr val="00B05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3"/>
          <p:cNvSpPr txBox="1">
            <a:spLocks/>
          </p:cNvSpPr>
          <p:nvPr/>
        </p:nvSpPr>
        <p:spPr>
          <a:xfrm>
            <a:off x="0" y="374931"/>
            <a:ext cx="7449671" cy="794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h-TH" sz="6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แบบฝึกหัดที่ </a:t>
            </a:r>
            <a:r>
              <a:rPr lang="en-US" sz="6000" b="1" dirty="0" smtClean="0">
                <a:solidFill>
                  <a:srgbClr val="FF0000"/>
                </a:solidFill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endParaRPr lang="th-TH" sz="6000" b="1" dirty="0">
              <a:solidFill>
                <a:srgbClr val="FF0000"/>
              </a:solidFill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ตัวยึดเนื้อหา 7"/>
          <p:cNvSpPr txBox="1">
            <a:spLocks/>
          </p:cNvSpPr>
          <p:nvPr/>
        </p:nvSpPr>
        <p:spPr>
          <a:xfrm>
            <a:off x="770964" y="1365224"/>
            <a:ext cx="10963836" cy="4954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en-US" sz="36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3.	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จงเรียกชื่อ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สารประกอบต่อไปนี้</a:t>
            </a: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th-TH" sz="3600" b="1" dirty="0" smtClean="0">
                <a:solidFill>
                  <a:srgbClr val="FFFFFF"/>
                </a:solidFill>
                <a:latin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ก. 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CuCO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ข. 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NH</a:t>
            </a:r>
            <a:r>
              <a:rPr lang="en-US" sz="3600" b="1" baseline="-25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CN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	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ค. 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BaSO</a:t>
            </a:r>
            <a:r>
              <a:rPr lang="en-US" sz="3600" b="1" baseline="-25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ง. 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Na</a:t>
            </a:r>
            <a:r>
              <a:rPr lang="en-US" sz="3600" b="1" baseline="-25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HPO</a:t>
            </a:r>
            <a:r>
              <a:rPr lang="en-US" sz="3600" b="1" baseline="-25000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 smtClean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จ. 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Al(OH)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ฉ. 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Fe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O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ช. 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AgNO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	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ซ.  </a:t>
            </a: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CoCl</a:t>
            </a:r>
            <a:r>
              <a:rPr lang="en-US" sz="3600" b="1" baseline="-25000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</a:p>
          <a:p>
            <a:pPr marL="0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1825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4.	</a:t>
            </a:r>
            <a:r>
              <a:rPr lang="th-TH" sz="3600" b="1" dirty="0" smtClean="0">
                <a:solidFill>
                  <a:srgbClr val="FFFF00"/>
                </a:solidFill>
                <a:latin typeface="Cordia New" panose="020B0304020202020204" pitchFamily="34" charset="-34"/>
              </a:rPr>
              <a:t>แผนภาพ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แสดงการเปลี่ยนแปลงพลังงานในการเกิด </a:t>
            </a:r>
            <a:r>
              <a:rPr lang="en-US" sz="3600" b="1" dirty="0" err="1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LiF</a:t>
            </a:r>
            <a:r>
              <a:rPr lang="en-US" sz="3600" b="1" dirty="0"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(s) 1 </a:t>
            </a:r>
            <a:r>
              <a:rPr lang="th-TH" sz="3600" b="1" dirty="0" err="1">
                <a:solidFill>
                  <a:srgbClr val="FFFF00"/>
                </a:solidFill>
                <a:latin typeface="Cordia New" panose="020B0304020202020204" pitchFamily="34" charset="-34"/>
              </a:rPr>
              <a:t>โมล</a:t>
            </a:r>
            <a:r>
              <a:rPr lang="th-TH" sz="3600" b="1" dirty="0">
                <a:solidFill>
                  <a:srgbClr val="FFFF00"/>
                </a:solidFill>
                <a:latin typeface="Cordia New" panose="020B0304020202020204" pitchFamily="34" charset="-34"/>
              </a:rPr>
              <a:t>  ดังนี้</a:t>
            </a:r>
            <a:endParaRPr lang="en-US" sz="3600" b="1" dirty="0">
              <a:solidFill>
                <a:srgbClr val="FFFF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851275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1825" algn="l"/>
                <a:tab pos="4211638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	ใน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ขั้นที่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และ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เป็นการเปลี่ยนแปลง</a:t>
            </a:r>
            <a:r>
              <a:rPr lang="th-TH" sz="3600" b="1" dirty="0" smtClean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	แบบใด และ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มีชื่อว่าอย่างไร</a:t>
            </a:r>
            <a:endParaRPr lang="en-US" sz="3600" b="1" dirty="0">
              <a:solidFill>
                <a:prstClr val="white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851275"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1825" algn="l"/>
                <a:tab pos="4211638" algn="l"/>
              </a:tabLst>
            </a:pPr>
            <a:r>
              <a:rPr lang="en-US" sz="3600" b="1" dirty="0" smtClean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	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พลังงาน</a:t>
            </a:r>
            <a:r>
              <a:rPr lang="th-TH" sz="3600" b="1" dirty="0" err="1">
                <a:solidFill>
                  <a:prstClr val="white"/>
                </a:solidFill>
                <a:latin typeface="Cordia New" panose="020B0304020202020204" pitchFamily="34" charset="-34"/>
              </a:rPr>
              <a:t>แลต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ทิชของ </a:t>
            </a:r>
            <a:r>
              <a:rPr lang="en-US" sz="3600" b="1" dirty="0" err="1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LiF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</a:t>
            </a:r>
            <a:r>
              <a:rPr lang="th-TH" sz="3600" b="1" dirty="0">
                <a:solidFill>
                  <a:prstClr val="white"/>
                </a:solidFill>
                <a:latin typeface="Cordia New" panose="020B0304020202020204" pitchFamily="34" charset="-34"/>
              </a:rPr>
              <a:t>มีค่ากี่ </a:t>
            </a:r>
            <a:r>
              <a:rPr lang="en-US" sz="3600" b="1" dirty="0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kJ/</a:t>
            </a:r>
            <a:r>
              <a:rPr lang="en-US" sz="3600" b="1" dirty="0" err="1">
                <a:solidFill>
                  <a:prstClr val="white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mol</a:t>
            </a:r>
            <a:endParaRPr lang="th-TH" sz="3600" b="1" dirty="0">
              <a:solidFill>
                <a:prstClr val="white"/>
              </a:solidFill>
              <a:latin typeface="Cordia New" panose="020B0304020202020204" pitchFamily="34" charset="-34"/>
            </a:endParaRPr>
          </a:p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539750" algn="l"/>
              </a:tabLst>
            </a:pPr>
            <a:endParaRPr lang="th-TH" sz="3600" b="1" baseline="-25000" dirty="0">
              <a:solidFill>
                <a:srgbClr val="FFFFFF"/>
              </a:solidFill>
              <a:latin typeface="Cordia New" panose="020B0304020202020204" pitchFamily="34" charset="-34"/>
            </a:endParaRPr>
          </a:p>
          <a:p>
            <a:pPr>
              <a:lnSpc>
                <a:spcPct val="100000"/>
              </a:lnSpc>
              <a:defRPr/>
            </a:pPr>
            <a:endParaRPr lang="en-US" sz="3600" b="1" dirty="0" smtClean="0">
              <a:ln w="18415" cmpd="sng">
                <a:noFill/>
                <a:prstDash val="solid"/>
              </a:ln>
              <a:solidFill>
                <a:srgbClr val="FFFF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buFontTx/>
              <a:buNone/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endParaRPr lang="th-TH" sz="3600" b="1" dirty="0">
              <a:ln w="18415" cmpd="sng">
                <a:noFill/>
                <a:prstDash val="solid"/>
              </a:ln>
              <a:solidFill>
                <a:srgbClr val="FFFF00"/>
              </a:solidFill>
              <a:latin typeface="Cordia New" panose="020B0304020202020204" pitchFamily="34" charset="-34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3778324"/>
            <a:ext cx="4124658" cy="304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5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1179</Words>
  <Application>Microsoft Office PowerPoint</Application>
  <PresentationFormat>กำหนดเอง</PresentationFormat>
  <Paragraphs>326</Paragraphs>
  <Slides>28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28</vt:i4>
      </vt:variant>
    </vt:vector>
  </HeadingPairs>
  <TitlesOfParts>
    <vt:vector size="30" baseType="lpstr">
      <vt:lpstr>ธีมของ Office</vt:lpstr>
      <vt:lpstr>1_ธีมของ Office</vt:lpstr>
      <vt:lpstr>แรงยึดเหนี่ยวระหว่างโมเลกุล</vt:lpstr>
      <vt:lpstr>พันธะไอออนิก</vt:lpstr>
      <vt:lpstr>พันธะไอออนิก</vt:lpstr>
      <vt:lpstr>พันธะไอออนิก</vt:lpstr>
      <vt:lpstr>ลักษณะสำคัญของพันธะไอออนิก</vt:lpstr>
      <vt:lpstr>ลักษณะสำคัญของพันธะไอออนิก</vt:lpstr>
      <vt:lpstr>ลักษณะสำคัญของพันธะไอออนิก</vt:lpstr>
      <vt:lpstr>ลักษณะสำคัญของพันธะไอออนิก</vt:lpstr>
      <vt:lpstr>การเขียนสูตรและอ่านชื่อสารประกอบไอออนิก</vt:lpstr>
      <vt:lpstr>ไอออนบวกของธาตุกลุ่ม A</vt:lpstr>
      <vt:lpstr>ไอออนบวกของธาตุกลุ่ม B</vt:lpstr>
      <vt:lpstr>ไอออนลบ</vt:lpstr>
      <vt:lpstr>กลุ่มไอออนลบ</vt:lpstr>
      <vt:lpstr>งานนำเสนอ PowerPoint</vt:lpstr>
      <vt:lpstr>งานนำเสนอ PowerPoint</vt:lpstr>
      <vt:lpstr>งานนำเสนอ PowerPoint</vt:lpstr>
      <vt:lpstr>พลังงานกับการเกิดสารประกอบไออนิก</vt:lpstr>
      <vt:lpstr>พลังงานกับการเกิดสารประกอบไออนิก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</dc:creator>
  <cp:lastModifiedBy>USER</cp:lastModifiedBy>
  <cp:revision>139</cp:revision>
  <dcterms:created xsi:type="dcterms:W3CDTF">2016-08-08T14:40:27Z</dcterms:created>
  <dcterms:modified xsi:type="dcterms:W3CDTF">2017-06-08T01:48:02Z</dcterms:modified>
</cp:coreProperties>
</file>