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notesMasterIdLst>
    <p:notesMasterId r:id="rId11"/>
  </p:notesMasterIdLst>
  <p:sldIdLst>
    <p:sldId id="258" r:id="rId2"/>
    <p:sldId id="369" r:id="rId3"/>
    <p:sldId id="370" r:id="rId4"/>
    <p:sldId id="371" r:id="rId5"/>
    <p:sldId id="372" r:id="rId6"/>
    <p:sldId id="373" r:id="rId7"/>
    <p:sldId id="374" r:id="rId8"/>
    <p:sldId id="375" r:id="rId9"/>
    <p:sldId id="376" r:id="rId10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7FF"/>
    <a:srgbClr val="6600CC"/>
    <a:srgbClr val="FF0066"/>
    <a:srgbClr val="663300"/>
    <a:srgbClr val="FF9900"/>
    <a:srgbClr val="3333CC"/>
    <a:srgbClr val="FF00FF"/>
    <a:srgbClr val="FFFF00"/>
    <a:srgbClr val="D2A00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ลักษณะชุดรูปแบบ 1 - เน้น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8D230F3-CF80-4859-8CE7-A43EE81993B5}" styleName="ลักษณะสีอ่อน 1 - เน้น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ลักษณะ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30" autoAdjust="0"/>
    <p:restoredTop sz="94660"/>
  </p:normalViewPr>
  <p:slideViewPr>
    <p:cSldViewPr>
      <p:cViewPr varScale="1">
        <p:scale>
          <a:sx n="51" d="100"/>
          <a:sy n="51" d="100"/>
        </p:scale>
        <p:origin x="66" y="17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445D22-52DE-4580-AD3C-414A189C5E2D}" type="datetimeFigureOut">
              <a:rPr lang="th-TH" smtClean="0"/>
              <a:pPr/>
              <a:t>08/06/60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3D6E68-0985-4CEE-9AA7-37AC421D2C22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92309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267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111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750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836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365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814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523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939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43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231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620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97245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3485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834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3907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180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413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7469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0" y="1196752"/>
            <a:ext cx="12192000" cy="433965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138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ธาตุกัมมันตรังสี</a:t>
            </a:r>
          </a:p>
          <a:p>
            <a:pPr algn="ctr"/>
            <a:r>
              <a:rPr lang="th-TH" sz="138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และ</a:t>
            </a:r>
            <a:r>
              <a:rPr lang="th-TH" sz="13800" b="1" spc="5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ปฏิกิริยานิวเคลียร์</a:t>
            </a:r>
            <a:endParaRPr lang="th-TH" sz="13800" b="1" spc="50" dirty="0">
              <a:ln w="11430"/>
              <a:solidFill>
                <a:srgbClr val="FFC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35360" y="0"/>
            <a:ext cx="10153128" cy="1400530"/>
          </a:xfrm>
        </p:spPr>
        <p:txBody>
          <a:bodyPr anchor="ctr"/>
          <a:lstStyle/>
          <a:p>
            <a:r>
              <a:rPr lang="th-TH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ธาตุกัมมันตรังสี</a:t>
            </a:r>
            <a:endParaRPr lang="th-TH" sz="6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15" name="ตัวยึดเนื้อหา 7"/>
          <p:cNvSpPr txBox="1">
            <a:spLocks/>
          </p:cNvSpPr>
          <p:nvPr/>
        </p:nvSpPr>
        <p:spPr>
          <a:xfrm>
            <a:off x="364635" y="1379578"/>
            <a:ext cx="6883493" cy="5500726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ts val="0"/>
              </a:spcBef>
              <a:buClr>
                <a:srgbClr val="92D05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th-TH" sz="4400" b="1" kern="0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ในปี พ.ศ.2439 </a:t>
            </a:r>
            <a:r>
              <a:rPr lang="th-TH" altLang="en-US" sz="4400" b="1" kern="0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อองตวน </a:t>
            </a:r>
            <a:r>
              <a:rPr lang="th-TH" altLang="en-US" sz="4400" b="1" kern="0" dirty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อองรี เบ็กเคอเรล </a:t>
            </a:r>
            <a:r>
              <a:rPr lang="th-TH" altLang="en-US" sz="4400" b="1" kern="0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พบว่า </a:t>
            </a:r>
            <a:r>
              <a:rPr lang="th-TH" altLang="en-US" sz="4400" b="1" kern="0" dirty="0">
                <a:latin typeface="Cordia New" panose="020B0304020202020204" pitchFamily="34" charset="-34"/>
                <a:cs typeface="Cordia New" panose="020B0304020202020204" pitchFamily="34" charset="-34"/>
              </a:rPr>
              <a:t>เมื่อเก็บแผ่นฟิล์มที่หุ้มด้วยกระดาษสีดำไว้กับสารประกอบของยูเรเนียม ฟิล์มจะมีลักษณะเหมือนถูกแสง และเมื่อทำการทดลองกับสารประกอบของยูเรเนียมชนิดอื่นๆ ก็ได้ผลเช่นเดียวกัน จึง</a:t>
            </a:r>
            <a:r>
              <a:rPr lang="th-TH" altLang="en-US" sz="4400" b="1" kern="0" dirty="0">
                <a:solidFill>
                  <a:srgbClr val="FF97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สรุปว่าน่าจะมีรังสีแผ่ออกมาจากธาตุ</a:t>
            </a:r>
            <a:r>
              <a:rPr lang="th-TH" altLang="en-US" sz="4400" b="1" kern="0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ยูเรเนียม</a:t>
            </a:r>
            <a:endParaRPr lang="th-TH" sz="4400" b="1" kern="0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pic>
        <p:nvPicPr>
          <p:cNvPr id="6" name="Picture 4" descr="Henri Becquer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854" y="1700808"/>
            <a:ext cx="4114384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35360" y="0"/>
            <a:ext cx="10153128" cy="1400530"/>
          </a:xfrm>
        </p:spPr>
        <p:txBody>
          <a:bodyPr anchor="ctr"/>
          <a:lstStyle/>
          <a:p>
            <a:r>
              <a:rPr lang="th-TH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ธาตุกัมมันตรังสี</a:t>
            </a:r>
            <a:endParaRPr lang="th-TH" sz="6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15" name="ตัวยึดเนื้อหา 7"/>
          <p:cNvSpPr txBox="1">
            <a:spLocks/>
          </p:cNvSpPr>
          <p:nvPr/>
        </p:nvSpPr>
        <p:spPr>
          <a:xfrm>
            <a:off x="364635" y="1379578"/>
            <a:ext cx="7027509" cy="5500726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ts val="0"/>
              </a:spcBef>
              <a:buClr>
                <a:srgbClr val="92D05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th-TH" altLang="en-US" sz="4400" b="1" kern="0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ต่อมา</a:t>
            </a:r>
            <a:r>
              <a:rPr lang="th-TH" altLang="en-US" sz="4400" b="1" kern="0" dirty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ปีแอร์ และมารี กูรี </a:t>
            </a:r>
            <a:r>
              <a:rPr lang="th-TH" altLang="en-US" sz="4400" b="1" kern="0" dirty="0">
                <a:latin typeface="Cordia New" panose="020B0304020202020204" pitchFamily="34" charset="-34"/>
                <a:cs typeface="Cordia New" panose="020B0304020202020204" pitchFamily="34" charset="-34"/>
              </a:rPr>
              <a:t>พบว่าธาตุพอโลเนียม เรเดียม และทอเรียม สามารถแผ่รังสีได้เช่นเดียวกัน  </a:t>
            </a:r>
            <a:endParaRPr lang="th-TH" altLang="en-US" sz="4400" b="1" kern="0" dirty="0" smtClean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571500" indent="-571500">
              <a:spcBef>
                <a:spcPts val="0"/>
              </a:spcBef>
              <a:buClr>
                <a:srgbClr val="92D05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th-TH" altLang="en-US" sz="4400" b="1" kern="0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ปรากฏการณ์</a:t>
            </a:r>
            <a:r>
              <a:rPr lang="th-TH" altLang="en-US" sz="4400" b="1" kern="0" dirty="0">
                <a:latin typeface="Cordia New" panose="020B0304020202020204" pitchFamily="34" charset="-34"/>
                <a:cs typeface="Cordia New" panose="020B0304020202020204" pitchFamily="34" charset="-34"/>
              </a:rPr>
              <a:t>ที่ธาตุแผ่รังสีได้เองอย่างต่อเนื่องเรียกว่า</a:t>
            </a:r>
            <a:r>
              <a:rPr lang="th-TH" altLang="en-US" sz="4400" b="1" kern="0" dirty="0">
                <a:solidFill>
                  <a:srgbClr val="FF97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กัมมันตภาพรังสี </a:t>
            </a:r>
            <a:r>
              <a:rPr lang="en-US" altLang="en-US" sz="4400" b="1" kern="0" dirty="0">
                <a:latin typeface="Cordia New" panose="020B0304020202020204" pitchFamily="34" charset="-34"/>
                <a:cs typeface="Cordia New" panose="020B0304020202020204" pitchFamily="34" charset="-34"/>
              </a:rPr>
              <a:t>(Radioactivity) </a:t>
            </a:r>
            <a:endParaRPr lang="th-TH" altLang="en-US" sz="4400" b="1" kern="0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571500" indent="-571500">
              <a:spcBef>
                <a:spcPts val="0"/>
              </a:spcBef>
              <a:buClr>
                <a:srgbClr val="92D05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th-TH" sz="4400" b="1" kern="0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ธาตุที่มีสมบัติแผ่รังสีได้  เรียกว่า   </a:t>
            </a:r>
            <a:r>
              <a:rPr lang="th-TH" sz="4400" b="1" kern="0" dirty="0" smtClean="0">
                <a:solidFill>
                  <a:srgbClr val="FF97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ธาตุกัมมันตรังสี</a:t>
            </a:r>
            <a:endParaRPr lang="th-TH" sz="4400" b="1" kern="0" dirty="0">
              <a:solidFill>
                <a:srgbClr val="FF97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pic>
        <p:nvPicPr>
          <p:cNvPr id="5" name="Picture 5" descr="Marie and Pierre Cur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160" y="2852936"/>
            <a:ext cx="4569708" cy="345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295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35360" y="0"/>
            <a:ext cx="10153128" cy="1400530"/>
          </a:xfrm>
        </p:spPr>
        <p:txBody>
          <a:bodyPr anchor="ctr"/>
          <a:lstStyle/>
          <a:p>
            <a:r>
              <a:rPr lang="th-TH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ชนิดและสมบัติของการแผ่รังสี</a:t>
            </a:r>
            <a:endParaRPr lang="th-TH" sz="6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ตัวยึดเนื้อหา 7"/>
              <p:cNvSpPr txBox="1">
                <a:spLocks/>
              </p:cNvSpPr>
              <p:nvPr/>
            </p:nvSpPr>
            <p:spPr>
              <a:xfrm>
                <a:off x="364635" y="1080120"/>
                <a:ext cx="11636021" cy="5777880"/>
              </a:xfrm>
              <a:prstGeom prst="rect">
                <a:avLst/>
              </a:prstGeom>
            </p:spPr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0"/>
                  </a:spcBef>
                  <a:buClr>
                    <a:srgbClr val="92D050"/>
                  </a:buClr>
                  <a:buSzPct val="80000"/>
                  <a:defRPr/>
                </a:pPr>
                <a:r>
                  <a:rPr lang="th-TH" altLang="en-US" sz="4400" b="1" kern="0" dirty="0" smtClean="0">
                    <a:solidFill>
                      <a:srgbClr val="FF97FF"/>
                    </a:solidFill>
                    <a:latin typeface="Cordia New" panose="020B0304020202020204" pitchFamily="34" charset="-34"/>
                    <a:cs typeface="Cordia New" panose="020B0304020202020204" pitchFamily="34" charset="-34"/>
                  </a:rPr>
                  <a:t>1. รังสีแอลฟา</a:t>
                </a:r>
              </a:p>
              <a:p>
                <a:pPr marL="571500" indent="-571500">
                  <a:lnSpc>
                    <a:spcPct val="120000"/>
                  </a:lnSpc>
                  <a:spcBef>
                    <a:spcPts val="0"/>
                  </a:spcBef>
                  <a:buClr>
                    <a:srgbClr val="92D050"/>
                  </a:buClr>
                  <a:buSzPct val="80000"/>
                  <a:buFont typeface="Wingdings" panose="05000000000000000000" pitchFamily="2" charset="2"/>
                  <a:buChar char="§"/>
                  <a:defRPr/>
                </a:pPr>
                <a:r>
                  <a:rPr lang="th-TH" sz="44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สัญลักษณ์ คือ </a:t>
                </a:r>
                <a:r>
                  <a:rPr lang="el-GR" sz="4400" b="1" kern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</a:t>
                </a:r>
                <a:r>
                  <a:rPr lang="th-TH" sz="44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 หรือ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th-TH" sz="4000" b="1" i="1" kern="0" smtClean="0">
                            <a:latin typeface="Cambria Math" panose="02040503050406030204" pitchFamily="18" charset="0"/>
                            <a:cs typeface="Cordia New" panose="020B0304020202020204" pitchFamily="34" charset="-34"/>
                          </a:rPr>
                        </m:ctrlPr>
                      </m:sPrePr>
                      <m:sub>
                        <m:r>
                          <m:rPr>
                            <m:nor/>
                          </m:rPr>
                          <a:rPr lang="en-US" sz="4000" b="1" i="0" kern="0" smtClean="0">
                            <a:latin typeface="Cordia New" panose="020B0304020202020204" pitchFamily="34" charset="-34"/>
                            <a:cs typeface="Cordia New" panose="020B0304020202020204" pitchFamily="34" charset="-34"/>
                          </a:rPr>
                          <m:t>2</m:t>
                        </m:r>
                      </m:sub>
                      <m:sup>
                        <m:r>
                          <m:rPr>
                            <m:nor/>
                          </m:rPr>
                          <a:rPr lang="th-TH" sz="4000" b="1" i="0" smtClean="0">
                            <a:latin typeface="Cordia New" panose="020B0304020202020204" pitchFamily="34" charset="-34"/>
                            <a:cs typeface="Cordia New" panose="020B0304020202020204" pitchFamily="34" charset="-34"/>
                          </a:rPr>
                          <m:t>4</m:t>
                        </m:r>
                      </m:sup>
                      <m:e>
                        <m:r>
                          <m:rPr>
                            <m:nor/>
                          </m:rPr>
                          <a:rPr lang="en-US" sz="4000" b="1" i="0" smtClean="0">
                            <a:latin typeface="Cordia New" panose="020B0304020202020204" pitchFamily="34" charset="-34"/>
                            <a:cs typeface="Cordia New" panose="020B0304020202020204" pitchFamily="34" charset="-34"/>
                          </a:rPr>
                          <m:t>He</m:t>
                        </m:r>
                      </m:e>
                    </m:sPre>
                  </m:oMath>
                </a14:m>
                <a:endParaRPr lang="th-TH" sz="4000" b="1" kern="0" dirty="0" smtClean="0">
                  <a:latin typeface="Cordia New" panose="020B0304020202020204" pitchFamily="34" charset="-34"/>
                  <a:cs typeface="Cordia New" panose="020B0304020202020204" pitchFamily="34" charset="-34"/>
                </a:endParaRPr>
              </a:p>
              <a:p>
                <a:pPr marL="571500" indent="-571500">
                  <a:lnSpc>
                    <a:spcPct val="120000"/>
                  </a:lnSpc>
                  <a:spcBef>
                    <a:spcPts val="0"/>
                  </a:spcBef>
                  <a:buClr>
                    <a:srgbClr val="92D050"/>
                  </a:buClr>
                  <a:buSzPct val="80000"/>
                  <a:buFont typeface="Wingdings" panose="05000000000000000000" pitchFamily="2" charset="2"/>
                  <a:buChar char="§"/>
                  <a:defRPr/>
                </a:pPr>
                <a:r>
                  <a:rPr lang="th-TH" sz="44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เป็นอนุภาคที่มีโปรตอน และ</a:t>
                </a:r>
                <a:r>
                  <a:rPr lang="th-TH" sz="4400" b="1" kern="0" dirty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นิวตรอนอย่างละ </a:t>
                </a:r>
                <a:r>
                  <a:rPr lang="en-US" sz="4400" b="1" kern="0" dirty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2 </a:t>
                </a:r>
                <a:r>
                  <a:rPr lang="th-TH" sz="4400" b="1" kern="0" dirty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อนุภาค</a:t>
                </a:r>
                <a:r>
                  <a:rPr lang="en-US" sz="4400" b="1" kern="0" dirty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  </a:t>
                </a:r>
                <a:endParaRPr lang="th-TH" sz="4400" b="1" kern="0" dirty="0" smtClean="0">
                  <a:latin typeface="Cordia New" panose="020B0304020202020204" pitchFamily="34" charset="-34"/>
                  <a:cs typeface="Cordia New" panose="020B0304020202020204" pitchFamily="34" charset="-34"/>
                </a:endParaRPr>
              </a:p>
              <a:p>
                <a:pPr marL="571500" indent="-571500">
                  <a:lnSpc>
                    <a:spcPct val="120000"/>
                  </a:lnSpc>
                  <a:spcBef>
                    <a:spcPts val="0"/>
                  </a:spcBef>
                  <a:buClr>
                    <a:srgbClr val="92D050"/>
                  </a:buClr>
                  <a:buSzPct val="80000"/>
                  <a:buFont typeface="Wingdings" panose="05000000000000000000" pitchFamily="2" charset="2"/>
                  <a:buChar char="§"/>
                  <a:defRPr/>
                </a:pPr>
                <a:r>
                  <a:rPr lang="th-TH" sz="44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มีประจุ</a:t>
                </a:r>
                <a:r>
                  <a:rPr lang="th-TH" sz="4400" b="1" kern="0" dirty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ไฟฟ้า +</a:t>
                </a:r>
                <a:r>
                  <a:rPr lang="en-US" sz="4400" b="1" kern="0" dirty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2  </a:t>
                </a:r>
                <a:r>
                  <a:rPr lang="th-TH" sz="4400" b="1" kern="0" dirty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มีเลขมวล</a:t>
                </a:r>
                <a:r>
                  <a:rPr lang="en-US" sz="4400" b="1" kern="0" dirty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  4  </a:t>
                </a:r>
                <a:endParaRPr lang="th-TH" sz="4400" b="1" kern="0" dirty="0" smtClean="0">
                  <a:latin typeface="Cordia New" panose="020B0304020202020204" pitchFamily="34" charset="-34"/>
                  <a:cs typeface="Cordia New" panose="020B0304020202020204" pitchFamily="34" charset="-34"/>
                </a:endParaRPr>
              </a:p>
              <a:p>
                <a:pPr marL="571500" indent="-571500">
                  <a:lnSpc>
                    <a:spcPct val="120000"/>
                  </a:lnSpc>
                  <a:spcBef>
                    <a:spcPts val="0"/>
                  </a:spcBef>
                  <a:buClr>
                    <a:srgbClr val="92D050"/>
                  </a:buClr>
                  <a:buSzPct val="80000"/>
                  <a:buFont typeface="Wingdings" panose="05000000000000000000" pitchFamily="2" charset="2"/>
                  <a:buChar char="§"/>
                  <a:defRPr/>
                </a:pPr>
                <a:r>
                  <a:rPr lang="th-TH" sz="44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มี</a:t>
                </a:r>
                <a:r>
                  <a:rPr lang="th-TH" sz="4400" b="1" kern="0" dirty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อำนาจทะลุทะลวงต่ำมาก ไม่สามารถผ่าน</a:t>
                </a:r>
                <a:r>
                  <a:rPr lang="th-TH" sz="44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แผ่นกระดาษหรือ โลหะ</a:t>
                </a:r>
                <a:r>
                  <a:rPr lang="th-TH" sz="4400" b="1" kern="0" dirty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บางๆ ได้ </a:t>
                </a:r>
                <a:endParaRPr lang="th-TH" sz="4400" b="1" kern="0" dirty="0" smtClean="0">
                  <a:latin typeface="Cordia New" panose="020B0304020202020204" pitchFamily="34" charset="-34"/>
                  <a:cs typeface="Cordia New" panose="020B0304020202020204" pitchFamily="34" charset="-34"/>
                </a:endParaRPr>
              </a:p>
              <a:p>
                <a:pPr marL="571500" indent="-571500">
                  <a:lnSpc>
                    <a:spcPct val="120000"/>
                  </a:lnSpc>
                  <a:spcBef>
                    <a:spcPts val="0"/>
                  </a:spcBef>
                  <a:buClr>
                    <a:srgbClr val="92D050"/>
                  </a:buClr>
                  <a:buSzPct val="80000"/>
                  <a:buFont typeface="Wingdings" panose="05000000000000000000" pitchFamily="2" charset="2"/>
                  <a:buChar char="§"/>
                  <a:defRPr/>
                </a:pPr>
                <a:r>
                  <a:rPr lang="th-TH" sz="44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เบี่ยงเบน</a:t>
                </a:r>
                <a:r>
                  <a:rPr lang="th-TH" sz="4400" b="1" kern="0" dirty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ในสนามไฟฟ้าโดยเบนเข้าหาขั้วลบ</a:t>
                </a:r>
              </a:p>
            </p:txBody>
          </p:sp>
        </mc:Choice>
        <mc:Fallback xmlns="">
          <p:sp>
            <p:nvSpPr>
              <p:cNvPr id="15" name="ตัวยึดเนื้อหา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635" y="1080120"/>
                <a:ext cx="11636021" cy="5777880"/>
              </a:xfrm>
              <a:prstGeom prst="rect">
                <a:avLst/>
              </a:prstGeom>
              <a:blipFill rotWithShape="0">
                <a:blip r:embed="rId2"/>
                <a:stretch>
                  <a:fillRect l="-2148" b="-4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781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35360" y="0"/>
            <a:ext cx="10153128" cy="1400530"/>
          </a:xfrm>
        </p:spPr>
        <p:txBody>
          <a:bodyPr anchor="ctr"/>
          <a:lstStyle/>
          <a:p>
            <a:r>
              <a:rPr lang="th-TH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ชนิดและสมบัติของการแผ่รังสี</a:t>
            </a:r>
            <a:endParaRPr lang="th-TH" sz="6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ตัวยึดเนื้อหา 7"/>
              <p:cNvSpPr txBox="1">
                <a:spLocks/>
              </p:cNvSpPr>
              <p:nvPr/>
            </p:nvSpPr>
            <p:spPr>
              <a:xfrm>
                <a:off x="364635" y="1080120"/>
                <a:ext cx="11636021" cy="5777880"/>
              </a:xfrm>
              <a:prstGeom prst="rect">
                <a:avLst/>
              </a:prstGeom>
            </p:spPr>
            <p:txBody>
              <a:bodyPr/>
              <a:lstStyle/>
              <a:p>
                <a:pPr>
                  <a:lnSpc>
                    <a:spcPct val="107000"/>
                  </a:lnSpc>
                  <a:spcBef>
                    <a:spcPts val="0"/>
                  </a:spcBef>
                  <a:buClr>
                    <a:srgbClr val="92D050"/>
                  </a:buClr>
                  <a:buSzPct val="80000"/>
                  <a:defRPr/>
                </a:pPr>
                <a:r>
                  <a:rPr lang="en-US" altLang="en-US" sz="4400" b="1" kern="0" dirty="0" smtClean="0">
                    <a:solidFill>
                      <a:srgbClr val="FF97FF"/>
                    </a:solidFill>
                    <a:latin typeface="Cordia New" panose="020B0304020202020204" pitchFamily="34" charset="-34"/>
                    <a:cs typeface="Cordia New" panose="020B0304020202020204" pitchFamily="34" charset="-34"/>
                  </a:rPr>
                  <a:t>2</a:t>
                </a:r>
                <a:r>
                  <a:rPr lang="th-TH" altLang="en-US" sz="4400" b="1" kern="0" dirty="0" smtClean="0">
                    <a:solidFill>
                      <a:srgbClr val="FF97FF"/>
                    </a:solidFill>
                    <a:latin typeface="Cordia New" panose="020B0304020202020204" pitchFamily="34" charset="-34"/>
                    <a:cs typeface="Cordia New" panose="020B0304020202020204" pitchFamily="34" charset="-34"/>
                  </a:rPr>
                  <a:t>. รังสีบีตา</a:t>
                </a:r>
              </a:p>
              <a:p>
                <a:pPr marL="571500" indent="-571500">
                  <a:lnSpc>
                    <a:spcPct val="107000"/>
                  </a:lnSpc>
                  <a:spcBef>
                    <a:spcPts val="0"/>
                  </a:spcBef>
                  <a:buClr>
                    <a:srgbClr val="92D050"/>
                  </a:buClr>
                  <a:buSzPct val="80000"/>
                  <a:buFont typeface="Wingdings" panose="05000000000000000000" pitchFamily="2" charset="2"/>
                  <a:buChar char="§"/>
                  <a:defRPr/>
                </a:pPr>
                <a:r>
                  <a:rPr lang="th-TH" sz="44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สัญลักษณ์ คือ </a:t>
                </a:r>
                <a:r>
                  <a:rPr lang="el-GR" sz="4400" b="1" kern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β</a:t>
                </a:r>
                <a:r>
                  <a:rPr lang="th-TH" sz="44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 หรือ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th-TH" sz="4000" b="1" i="1" kern="0" smtClean="0">
                            <a:latin typeface="Cambria Math" panose="02040503050406030204" pitchFamily="18" charset="0"/>
                            <a:cs typeface="Cordia New" panose="020B0304020202020204" pitchFamily="34" charset="-34"/>
                          </a:rPr>
                        </m:ctrlPr>
                      </m:sPrePr>
                      <m:sub>
                        <m:r>
                          <a:rPr lang="th-TH" sz="4000" b="1" i="1" kern="0" smtClean="0">
                            <a:latin typeface="Cambria Math" panose="02040503050406030204" pitchFamily="18" charset="0"/>
                            <a:cs typeface="Cordia New" panose="020B0304020202020204" pitchFamily="34" charset="-34"/>
                          </a:rPr>
                          <m:t>–</m:t>
                        </m:r>
                        <m:r>
                          <m:rPr>
                            <m:nor/>
                          </m:rPr>
                          <a:rPr lang="th-TH" sz="4000" b="1" i="0" kern="0" smtClean="0">
                            <a:latin typeface="Cordia New" panose="020B0304020202020204" pitchFamily="34" charset="-34"/>
                            <a:cs typeface="Cordia New" panose="020B0304020202020204" pitchFamily="34" charset="-34"/>
                          </a:rPr>
                          <m:t>1</m:t>
                        </m:r>
                      </m:sub>
                      <m:sup>
                        <m:r>
                          <m:rPr>
                            <m:nor/>
                          </m:rPr>
                          <a:rPr lang="th-TH" sz="4000" b="1" i="0" smtClean="0">
                            <a:latin typeface="Cordia New" panose="020B0304020202020204" pitchFamily="34" charset="-34"/>
                            <a:cs typeface="Cordia New" panose="020B0304020202020204" pitchFamily="34" charset="-34"/>
                          </a:rPr>
                          <m:t>0</m:t>
                        </m:r>
                      </m:sup>
                      <m:e>
                        <m:r>
                          <m:rPr>
                            <m:nor/>
                          </m:rPr>
                          <a:rPr lang="en-US" sz="4000" b="1" i="0" smtClean="0">
                            <a:latin typeface="Cordia New" panose="020B0304020202020204" pitchFamily="34" charset="-34"/>
                            <a:cs typeface="Cordia New" panose="020B0304020202020204" pitchFamily="34" charset="-34"/>
                          </a:rPr>
                          <m:t>e</m:t>
                        </m:r>
                      </m:e>
                    </m:sPre>
                  </m:oMath>
                </a14:m>
                <a:endParaRPr lang="th-TH" sz="4000" b="1" kern="0" dirty="0" smtClean="0">
                  <a:latin typeface="Cordia New" panose="020B0304020202020204" pitchFamily="34" charset="-34"/>
                  <a:cs typeface="Cordia New" panose="020B0304020202020204" pitchFamily="34" charset="-34"/>
                </a:endParaRPr>
              </a:p>
              <a:p>
                <a:pPr marL="571500" indent="-571500">
                  <a:lnSpc>
                    <a:spcPct val="107000"/>
                  </a:lnSpc>
                  <a:spcBef>
                    <a:spcPts val="0"/>
                  </a:spcBef>
                  <a:buClr>
                    <a:srgbClr val="92D050"/>
                  </a:buClr>
                  <a:buSzPct val="80000"/>
                  <a:buFont typeface="Wingdings" panose="05000000000000000000" pitchFamily="2" charset="2"/>
                  <a:buChar char="§"/>
                  <a:defRPr/>
                </a:pPr>
                <a:r>
                  <a:rPr lang="th-TH" sz="44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มี</a:t>
                </a:r>
                <a:r>
                  <a:rPr lang="th-TH" sz="4400" b="1" kern="0" dirty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ประจุไฟฟ้า -</a:t>
                </a:r>
                <a:r>
                  <a:rPr lang="en-US" sz="4400" b="1" kern="0" dirty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1  </a:t>
                </a:r>
                <a:r>
                  <a:rPr lang="th-TH" sz="4400" b="1" kern="0" dirty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มีมวลเท่ากับมวลของอิเล็กตรอน </a:t>
                </a:r>
                <a:endParaRPr lang="th-TH" sz="4400" b="1" kern="0" dirty="0" smtClean="0">
                  <a:latin typeface="Cordia New" panose="020B0304020202020204" pitchFamily="34" charset="-34"/>
                  <a:cs typeface="Cordia New" panose="020B0304020202020204" pitchFamily="34" charset="-34"/>
                </a:endParaRPr>
              </a:p>
              <a:p>
                <a:pPr marL="571500" indent="-571500">
                  <a:lnSpc>
                    <a:spcPct val="107000"/>
                  </a:lnSpc>
                  <a:spcBef>
                    <a:spcPts val="0"/>
                  </a:spcBef>
                  <a:buClr>
                    <a:srgbClr val="92D050"/>
                  </a:buClr>
                  <a:buSzPct val="80000"/>
                  <a:buFont typeface="Wingdings" panose="05000000000000000000" pitchFamily="2" charset="2"/>
                  <a:buChar char="§"/>
                  <a:defRPr/>
                </a:pPr>
                <a:r>
                  <a:rPr lang="th-TH" sz="44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มี</a:t>
                </a:r>
                <a:r>
                  <a:rPr lang="th-TH" sz="4400" b="1" kern="0" dirty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อำนาจทะลุทะลวงสูงกว่ารังสีแอลฟาถึง </a:t>
                </a:r>
                <a:r>
                  <a:rPr lang="en-US" sz="4400" b="1" kern="0" dirty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100 </a:t>
                </a:r>
                <a:r>
                  <a:rPr lang="th-TH" sz="4400" b="1" kern="0" dirty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เท่า </a:t>
                </a:r>
                <a:endParaRPr lang="th-TH" sz="4400" b="1" kern="0" dirty="0" smtClean="0">
                  <a:latin typeface="Cordia New" panose="020B0304020202020204" pitchFamily="34" charset="-34"/>
                  <a:cs typeface="Cordia New" panose="020B0304020202020204" pitchFamily="34" charset="-34"/>
                </a:endParaRPr>
              </a:p>
              <a:p>
                <a:pPr marL="571500" indent="-571500">
                  <a:lnSpc>
                    <a:spcPct val="107000"/>
                  </a:lnSpc>
                  <a:spcBef>
                    <a:spcPts val="0"/>
                  </a:spcBef>
                  <a:buClr>
                    <a:srgbClr val="92D050"/>
                  </a:buClr>
                  <a:buSzPct val="80000"/>
                  <a:buFont typeface="Wingdings" panose="05000000000000000000" pitchFamily="2" charset="2"/>
                  <a:buChar char="§"/>
                  <a:defRPr/>
                </a:pPr>
                <a:r>
                  <a:rPr lang="th-TH" sz="44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สามารถ</a:t>
                </a:r>
                <a:r>
                  <a:rPr lang="th-TH" sz="4400" b="1" kern="0" dirty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ผ่านแผ่นโลหะบางๆ เช่นแผ่นตะกั่วหนา </a:t>
                </a:r>
                <a:r>
                  <a:rPr lang="en-US" sz="4400" b="1" kern="0" dirty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1 mm </a:t>
                </a:r>
                <a:r>
                  <a:rPr lang="th-TH" sz="4400" b="1" kern="0" dirty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หรือแผ่นอะลูมิเนียมหนา </a:t>
                </a:r>
                <a:r>
                  <a:rPr lang="en-US" sz="4400" b="1" kern="0" dirty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5 mm </a:t>
                </a:r>
                <a:endParaRPr lang="th-TH" sz="4400" b="1" kern="0" dirty="0" smtClean="0">
                  <a:latin typeface="Cordia New" panose="020B0304020202020204" pitchFamily="34" charset="-34"/>
                  <a:cs typeface="Cordia New" panose="020B0304020202020204" pitchFamily="34" charset="-34"/>
                </a:endParaRPr>
              </a:p>
              <a:p>
                <a:pPr marL="571500" indent="-571500">
                  <a:lnSpc>
                    <a:spcPct val="107000"/>
                  </a:lnSpc>
                  <a:spcBef>
                    <a:spcPts val="0"/>
                  </a:spcBef>
                  <a:buClr>
                    <a:srgbClr val="92D050"/>
                  </a:buClr>
                  <a:buSzPct val="80000"/>
                  <a:buFont typeface="Wingdings" panose="05000000000000000000" pitchFamily="2" charset="2"/>
                  <a:buChar char="§"/>
                  <a:defRPr/>
                </a:pPr>
                <a:r>
                  <a:rPr lang="th-TH" sz="44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มี</a:t>
                </a:r>
                <a:r>
                  <a:rPr lang="th-TH" sz="4400" b="1" kern="0" dirty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ความเร็วใกล้เคียงความเร็วแสง </a:t>
                </a:r>
                <a:endParaRPr lang="th-TH" sz="4400" b="1" kern="0" dirty="0" smtClean="0">
                  <a:latin typeface="Cordia New" panose="020B0304020202020204" pitchFamily="34" charset="-34"/>
                  <a:cs typeface="Cordia New" panose="020B0304020202020204" pitchFamily="34" charset="-34"/>
                </a:endParaRPr>
              </a:p>
              <a:p>
                <a:pPr marL="571500" indent="-571500">
                  <a:lnSpc>
                    <a:spcPct val="107000"/>
                  </a:lnSpc>
                  <a:spcBef>
                    <a:spcPts val="0"/>
                  </a:spcBef>
                  <a:buClr>
                    <a:srgbClr val="92D050"/>
                  </a:buClr>
                  <a:buSzPct val="80000"/>
                  <a:buFont typeface="Wingdings" panose="05000000000000000000" pitchFamily="2" charset="2"/>
                  <a:buChar char="§"/>
                  <a:defRPr/>
                </a:pPr>
                <a:r>
                  <a:rPr lang="th-TH" sz="44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เบี่ยงเบน</a:t>
                </a:r>
                <a:r>
                  <a:rPr lang="th-TH" sz="4400" b="1" kern="0" dirty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ในสนามไฟฟ้าโดยเบนเข้าหาขั้วบวก  </a:t>
                </a:r>
              </a:p>
            </p:txBody>
          </p:sp>
        </mc:Choice>
        <mc:Fallback xmlns="">
          <p:sp>
            <p:nvSpPr>
              <p:cNvPr id="15" name="ตัวยึดเนื้อหา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635" y="1080120"/>
                <a:ext cx="11636021" cy="5777880"/>
              </a:xfrm>
              <a:prstGeom prst="rect">
                <a:avLst/>
              </a:prstGeom>
              <a:blipFill rotWithShape="0">
                <a:blip r:embed="rId2"/>
                <a:stretch>
                  <a:fillRect l="-2148" t="-1371" b="-5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222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35360" y="0"/>
            <a:ext cx="10153128" cy="1400530"/>
          </a:xfrm>
        </p:spPr>
        <p:txBody>
          <a:bodyPr anchor="ctr"/>
          <a:lstStyle/>
          <a:p>
            <a:r>
              <a:rPr lang="th-TH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ชนิดและสมบัติของการแผ่รังสี</a:t>
            </a:r>
            <a:endParaRPr lang="th-TH" sz="6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15" name="ตัวยึดเนื้อหา 7"/>
          <p:cNvSpPr txBox="1">
            <a:spLocks/>
          </p:cNvSpPr>
          <p:nvPr/>
        </p:nvSpPr>
        <p:spPr>
          <a:xfrm>
            <a:off x="364635" y="1080120"/>
            <a:ext cx="11636021" cy="577788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7000"/>
              </a:lnSpc>
              <a:spcBef>
                <a:spcPts val="0"/>
              </a:spcBef>
              <a:buClr>
                <a:srgbClr val="92D050"/>
              </a:buClr>
              <a:buSzPct val="80000"/>
              <a:defRPr/>
            </a:pPr>
            <a:r>
              <a:rPr lang="th-TH" altLang="en-US" sz="4400" b="1" kern="0" dirty="0" smtClean="0">
                <a:solidFill>
                  <a:srgbClr val="FF97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3. รังสีแกมมา</a:t>
            </a:r>
          </a:p>
          <a:p>
            <a:pPr marL="571500" indent="-571500">
              <a:lnSpc>
                <a:spcPct val="107000"/>
              </a:lnSpc>
              <a:spcBef>
                <a:spcPts val="0"/>
              </a:spcBef>
              <a:buClr>
                <a:srgbClr val="92D05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th-TH" sz="4400" b="1" kern="0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เป็น</a:t>
            </a:r>
            <a:r>
              <a:rPr lang="th-TH" sz="4400" b="1" kern="0" dirty="0">
                <a:latin typeface="Cordia New" panose="020B0304020202020204" pitchFamily="34" charset="-34"/>
                <a:cs typeface="Cordia New" panose="020B0304020202020204" pitchFamily="34" charset="-34"/>
              </a:rPr>
              <a:t>คลื่นแม่เหล็กไฟฟ้าที่มีความยาวคลื่นสั้นมาก </a:t>
            </a:r>
            <a:endParaRPr lang="th-TH" sz="4400" b="1" kern="0" dirty="0" smtClean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571500" indent="-571500">
              <a:lnSpc>
                <a:spcPct val="107000"/>
              </a:lnSpc>
              <a:spcBef>
                <a:spcPts val="0"/>
              </a:spcBef>
              <a:buClr>
                <a:srgbClr val="92D05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th-TH" sz="4400" b="1" kern="0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ไม่</a:t>
            </a:r>
            <a:r>
              <a:rPr lang="th-TH" sz="4400" b="1" kern="0" dirty="0">
                <a:latin typeface="Cordia New" panose="020B0304020202020204" pitchFamily="34" charset="-34"/>
                <a:cs typeface="Cordia New" panose="020B0304020202020204" pitchFamily="34" charset="-34"/>
              </a:rPr>
              <a:t>มี</a:t>
            </a:r>
            <a:r>
              <a:rPr lang="th-TH" sz="4400" b="1" kern="0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ประจุ และ</a:t>
            </a:r>
            <a:r>
              <a:rPr lang="th-TH" sz="4400" b="1" kern="0" dirty="0">
                <a:latin typeface="Cordia New" panose="020B0304020202020204" pitchFamily="34" charset="-34"/>
                <a:cs typeface="Cordia New" panose="020B0304020202020204" pitchFamily="34" charset="-34"/>
              </a:rPr>
              <a:t>ไม่มีมวล </a:t>
            </a:r>
            <a:endParaRPr lang="th-TH" sz="4400" b="1" kern="0" dirty="0" smtClean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571500" indent="-571500">
              <a:lnSpc>
                <a:spcPct val="107000"/>
              </a:lnSpc>
              <a:spcBef>
                <a:spcPts val="0"/>
              </a:spcBef>
              <a:buClr>
                <a:srgbClr val="92D05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th-TH" sz="4400" b="1" kern="0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มี</a:t>
            </a:r>
            <a:r>
              <a:rPr lang="th-TH" sz="4400" b="1" kern="0" dirty="0">
                <a:latin typeface="Cordia New" panose="020B0304020202020204" pitchFamily="34" charset="-34"/>
                <a:cs typeface="Cordia New" panose="020B0304020202020204" pitchFamily="34" charset="-34"/>
              </a:rPr>
              <a:t>อำนาจทะลุทะลวงสูงมากสามารถทะลุผ่านแผ่นตะกั่วหนา </a:t>
            </a:r>
            <a:r>
              <a:rPr lang="en-US" sz="4400" b="1" kern="0" dirty="0">
                <a:latin typeface="Cordia New" panose="020B0304020202020204" pitchFamily="34" charset="-34"/>
                <a:cs typeface="Cordia New" panose="020B0304020202020204" pitchFamily="34" charset="-34"/>
              </a:rPr>
              <a:t>8 mm </a:t>
            </a:r>
            <a:r>
              <a:rPr lang="th-TH" sz="4400" b="1" kern="0" dirty="0">
                <a:latin typeface="Cordia New" panose="020B0304020202020204" pitchFamily="34" charset="-34"/>
                <a:cs typeface="Cordia New" panose="020B0304020202020204" pitchFamily="34" charset="-34"/>
              </a:rPr>
              <a:t>หรือผ่านแผ่นคอนกรีตหนาๆ ได้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273" y="4787621"/>
            <a:ext cx="6696744" cy="206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8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35360" y="0"/>
            <a:ext cx="10153128" cy="1400530"/>
          </a:xfrm>
        </p:spPr>
        <p:txBody>
          <a:bodyPr anchor="ctr"/>
          <a:lstStyle/>
          <a:p>
            <a:r>
              <a:rPr lang="th-TH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ชนิดและสมบัติของการแผ่รังสี</a:t>
            </a:r>
            <a:endParaRPr lang="th-TH" sz="6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ตัวยึดเนื้อหา 7"/>
              <p:cNvSpPr txBox="1">
                <a:spLocks/>
              </p:cNvSpPr>
              <p:nvPr/>
            </p:nvSpPr>
            <p:spPr>
              <a:xfrm>
                <a:off x="364635" y="963488"/>
                <a:ext cx="11636021" cy="5777880"/>
              </a:xfrm>
              <a:prstGeom prst="rect">
                <a:avLst/>
              </a:prstGeom>
            </p:spPr>
            <p:txBody>
              <a:bodyPr/>
              <a:lstStyle/>
              <a:p>
                <a:pPr>
                  <a:lnSpc>
                    <a:spcPct val="130000"/>
                  </a:lnSpc>
                  <a:spcBef>
                    <a:spcPts val="0"/>
                  </a:spcBef>
                  <a:buClr>
                    <a:srgbClr val="92D050"/>
                  </a:buClr>
                  <a:buSzPct val="80000"/>
                  <a:defRPr/>
                </a:pPr>
                <a:r>
                  <a:rPr lang="th-TH" altLang="en-US" sz="4800" b="1" kern="0" dirty="0" smtClean="0">
                    <a:solidFill>
                      <a:srgbClr val="FF97FF"/>
                    </a:solidFill>
                    <a:latin typeface="Cordia New" panose="020B0304020202020204" pitchFamily="34" charset="-34"/>
                    <a:cs typeface="Cordia New" panose="020B0304020202020204" pitchFamily="34" charset="-34"/>
                  </a:rPr>
                  <a:t>รังสีชนิดอื่นๆ</a:t>
                </a:r>
              </a:p>
              <a:p>
                <a:pPr marL="571500" indent="-571500">
                  <a:lnSpc>
                    <a:spcPct val="130000"/>
                  </a:lnSpc>
                  <a:spcBef>
                    <a:spcPts val="0"/>
                  </a:spcBef>
                  <a:buClr>
                    <a:srgbClr val="92D050"/>
                  </a:buClr>
                  <a:buSzPct val="80000"/>
                  <a:buFont typeface="Wingdings" panose="05000000000000000000" pitchFamily="2" charset="2"/>
                  <a:buChar char="§"/>
                  <a:tabLst>
                    <a:tab pos="4175125" algn="l"/>
                  </a:tabLst>
                  <a:defRPr/>
                </a:pPr>
                <a:r>
                  <a:rPr lang="th-TH" sz="48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โพซิตรอน</a:t>
                </a:r>
                <a:r>
                  <a:rPr lang="en-US" sz="48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 (</a:t>
                </a:r>
                <a:r>
                  <a:rPr lang="el-GR" sz="4800" b="1" kern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β</a:t>
                </a:r>
                <a:r>
                  <a:rPr lang="en-US" sz="4800" b="1" kern="0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sz="48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)  </a:t>
                </a:r>
                <a:r>
                  <a:rPr lang="th-TH" sz="48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	สัญลักษณ์ คือ</a:t>
                </a:r>
                <a:r>
                  <a:rPr lang="en-US" sz="48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th-TH" sz="4800" b="1" i="1" ker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th-TH" sz="4800" b="1" i="1" kern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th-TH" sz="4800" b="1" kern="0">
                            <a:latin typeface="Cordia New" panose="020B0304020202020204" pitchFamily="34" charset="-34"/>
                          </a:rPr>
                          <m:t>1</m:t>
                        </m:r>
                      </m:sub>
                      <m:sup>
                        <m:r>
                          <m:rPr>
                            <m:nor/>
                          </m:rPr>
                          <a:rPr lang="th-TH" sz="4800" b="1">
                            <a:latin typeface="Cordia New" panose="020B0304020202020204" pitchFamily="34" charset="-34"/>
                          </a:rPr>
                          <m:t>0</m:t>
                        </m:r>
                      </m:sup>
                      <m:e>
                        <m:r>
                          <m:rPr>
                            <m:nor/>
                          </m:rPr>
                          <a:rPr lang="en-US" sz="4800" b="1">
                            <a:latin typeface="Cordia New" panose="020B0304020202020204" pitchFamily="34" charset="-34"/>
                            <a:cs typeface="Cordia New" panose="020B0304020202020204" pitchFamily="34" charset="-34"/>
                          </a:rPr>
                          <m:t>e</m:t>
                        </m:r>
                      </m:e>
                    </m:sPre>
                  </m:oMath>
                </a14:m>
                <a:endParaRPr lang="th-TH" sz="4800" b="1" kern="0" dirty="0" smtClean="0">
                  <a:latin typeface="Cordia New" panose="020B0304020202020204" pitchFamily="34" charset="-34"/>
                  <a:cs typeface="Cordia New" panose="020B0304020202020204" pitchFamily="34" charset="-34"/>
                </a:endParaRPr>
              </a:p>
              <a:p>
                <a:pPr marL="571500" indent="-571500">
                  <a:lnSpc>
                    <a:spcPct val="130000"/>
                  </a:lnSpc>
                  <a:spcBef>
                    <a:spcPts val="0"/>
                  </a:spcBef>
                  <a:buClr>
                    <a:srgbClr val="92D050"/>
                  </a:buClr>
                  <a:buSzPct val="80000"/>
                  <a:buFont typeface="Wingdings" panose="05000000000000000000" pitchFamily="2" charset="2"/>
                  <a:buChar char="§"/>
                  <a:tabLst>
                    <a:tab pos="4175125" algn="l"/>
                  </a:tabLst>
                  <a:defRPr/>
                </a:pPr>
                <a:r>
                  <a:rPr lang="th-TH" sz="48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โปรตอน</a:t>
                </a:r>
                <a:r>
                  <a:rPr lang="en-US" sz="48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 (p)</a:t>
                </a:r>
                <a:r>
                  <a:rPr lang="th-TH" sz="48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	</a:t>
                </a:r>
                <a:r>
                  <a:rPr lang="th-TH" sz="4800" b="1" kern="0" dirty="0">
                    <a:latin typeface="Cordia New" panose="020B0304020202020204" pitchFamily="34" charset="-34"/>
                  </a:rPr>
                  <a:t>สัญลักษณ์ คือ</a:t>
                </a:r>
                <a:r>
                  <a:rPr lang="en-US" sz="4800" b="1" kern="0" dirty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th-TH" sz="4800" b="1" i="1" ker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m:rPr>
                            <m:nor/>
                          </m:rPr>
                          <a:rPr lang="th-TH" sz="4800" b="1" kern="0">
                            <a:latin typeface="Cordia New" panose="020B0304020202020204" pitchFamily="34" charset="-34"/>
                          </a:rPr>
                          <m:t>1</m:t>
                        </m:r>
                      </m:sub>
                      <m:sup>
                        <m:r>
                          <m:rPr>
                            <m:nor/>
                          </m:rPr>
                          <a:rPr lang="th-TH" sz="4800" b="1" i="0" smtClean="0">
                            <a:latin typeface="Cordia New" panose="020B0304020202020204" pitchFamily="34" charset="-34"/>
                          </a:rPr>
                          <m:t>1</m:t>
                        </m:r>
                      </m:sup>
                      <m:e>
                        <m:r>
                          <m:rPr>
                            <m:nor/>
                          </m:rPr>
                          <a:rPr lang="en-US" sz="4800" b="1" i="0" smtClean="0">
                            <a:latin typeface="Cordia New" panose="020B0304020202020204" pitchFamily="34" charset="-34"/>
                            <a:cs typeface="Cordia New" panose="020B0304020202020204" pitchFamily="34" charset="-34"/>
                          </a:rPr>
                          <m:t>H</m:t>
                        </m:r>
                      </m:e>
                    </m:sPre>
                  </m:oMath>
                </a14:m>
                <a:endParaRPr lang="th-TH" sz="4800" b="1" kern="0" dirty="0" smtClean="0">
                  <a:latin typeface="Cordia New" panose="020B0304020202020204" pitchFamily="34" charset="-34"/>
                  <a:cs typeface="Cordia New" panose="020B0304020202020204" pitchFamily="34" charset="-34"/>
                </a:endParaRPr>
              </a:p>
              <a:p>
                <a:pPr marL="571500" indent="-571500">
                  <a:lnSpc>
                    <a:spcPct val="130000"/>
                  </a:lnSpc>
                  <a:spcBef>
                    <a:spcPts val="0"/>
                  </a:spcBef>
                  <a:buClr>
                    <a:srgbClr val="92D050"/>
                  </a:buClr>
                  <a:buSzPct val="80000"/>
                  <a:buFont typeface="Wingdings" panose="05000000000000000000" pitchFamily="2" charset="2"/>
                  <a:buChar char="§"/>
                  <a:tabLst>
                    <a:tab pos="4175125" algn="l"/>
                  </a:tabLst>
                  <a:defRPr/>
                </a:pPr>
                <a:r>
                  <a:rPr lang="th-TH" sz="48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ดิวเทอรอน</a:t>
                </a:r>
                <a:r>
                  <a:rPr lang="en-US" sz="48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 (D)</a:t>
                </a:r>
                <a:r>
                  <a:rPr lang="th-TH" sz="48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	</a:t>
                </a:r>
                <a:r>
                  <a:rPr lang="th-TH" sz="4800" b="1" kern="0" dirty="0">
                    <a:latin typeface="Cordia New" panose="020B0304020202020204" pitchFamily="34" charset="-34"/>
                  </a:rPr>
                  <a:t>สัญลักษณ์ คือ</a:t>
                </a:r>
                <a:r>
                  <a:rPr lang="en-US" sz="4800" b="1" kern="0" dirty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th-TH" sz="4800" b="1" i="1" ker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m:rPr>
                            <m:nor/>
                          </m:rPr>
                          <a:rPr lang="th-TH" sz="4800" b="1" kern="0">
                            <a:latin typeface="Cordia New" panose="020B0304020202020204" pitchFamily="34" charset="-34"/>
                          </a:rPr>
                          <m:t>1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sz="4800" b="1" i="0" smtClean="0">
                            <a:latin typeface="Cordia New" panose="020B0304020202020204" pitchFamily="34" charset="-34"/>
                          </a:rPr>
                          <m:t>2</m:t>
                        </m:r>
                      </m:sup>
                      <m:e>
                        <m:r>
                          <m:rPr>
                            <m:nor/>
                          </m:rPr>
                          <a:rPr lang="en-US" sz="4800" b="1" i="0" smtClean="0">
                            <a:latin typeface="Cordia New" panose="020B0304020202020204" pitchFamily="34" charset="-34"/>
                            <a:cs typeface="Cordia New" panose="020B0304020202020204" pitchFamily="34" charset="-34"/>
                          </a:rPr>
                          <m:t>H</m:t>
                        </m:r>
                      </m:e>
                    </m:sPre>
                  </m:oMath>
                </a14:m>
                <a:endParaRPr lang="en-US" sz="4800" b="1" kern="0" dirty="0" smtClean="0">
                  <a:latin typeface="Cordia New" panose="020B0304020202020204" pitchFamily="34" charset="-34"/>
                  <a:cs typeface="Cordia New" panose="020B0304020202020204" pitchFamily="34" charset="-34"/>
                </a:endParaRPr>
              </a:p>
              <a:p>
                <a:pPr marL="571500" indent="-571500">
                  <a:lnSpc>
                    <a:spcPct val="130000"/>
                  </a:lnSpc>
                  <a:spcBef>
                    <a:spcPts val="0"/>
                  </a:spcBef>
                  <a:buClr>
                    <a:srgbClr val="92D050"/>
                  </a:buClr>
                  <a:buSzPct val="80000"/>
                  <a:buFont typeface="Wingdings" panose="05000000000000000000" pitchFamily="2" charset="2"/>
                  <a:buChar char="§"/>
                  <a:tabLst>
                    <a:tab pos="4175125" algn="l"/>
                  </a:tabLst>
                  <a:defRPr/>
                </a:pPr>
                <a:r>
                  <a:rPr lang="th-TH" sz="48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ทริทอน </a:t>
                </a:r>
                <a:r>
                  <a:rPr lang="en-US" sz="48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(T)</a:t>
                </a:r>
                <a:r>
                  <a:rPr lang="th-TH" sz="48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	</a:t>
                </a:r>
                <a:r>
                  <a:rPr lang="th-TH" sz="4800" b="1" kern="0" dirty="0">
                    <a:latin typeface="Cordia New" panose="020B0304020202020204" pitchFamily="34" charset="-34"/>
                  </a:rPr>
                  <a:t>สัญลักษณ์ คือ</a:t>
                </a:r>
                <a:r>
                  <a:rPr lang="en-US" sz="4800" b="1" kern="0" dirty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th-TH" sz="4800" b="1" i="1" ker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m:rPr>
                            <m:nor/>
                          </m:rPr>
                          <a:rPr lang="th-TH" sz="4800" b="1" kern="0">
                            <a:latin typeface="Cordia New" panose="020B0304020202020204" pitchFamily="34" charset="-34"/>
                          </a:rPr>
                          <m:t>1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sz="4800" b="1" i="0" smtClean="0">
                            <a:latin typeface="Cordia New" panose="020B0304020202020204" pitchFamily="34" charset="-34"/>
                          </a:rPr>
                          <m:t>3</m:t>
                        </m:r>
                      </m:sup>
                      <m:e>
                        <m:r>
                          <m:rPr>
                            <m:nor/>
                          </m:rPr>
                          <a:rPr lang="en-US" sz="4800" b="1" i="0" smtClean="0">
                            <a:latin typeface="Cordia New" panose="020B0304020202020204" pitchFamily="34" charset="-34"/>
                            <a:cs typeface="Cordia New" panose="020B0304020202020204" pitchFamily="34" charset="-34"/>
                          </a:rPr>
                          <m:t>H</m:t>
                        </m:r>
                      </m:e>
                    </m:sPre>
                  </m:oMath>
                </a14:m>
                <a:endParaRPr lang="en-US" sz="4800" b="1" kern="0" dirty="0" smtClean="0">
                  <a:latin typeface="Cordia New" panose="020B0304020202020204" pitchFamily="34" charset="-34"/>
                  <a:cs typeface="Cordia New" panose="020B0304020202020204" pitchFamily="34" charset="-34"/>
                </a:endParaRPr>
              </a:p>
              <a:p>
                <a:pPr marL="571500" indent="-571500">
                  <a:lnSpc>
                    <a:spcPct val="130000"/>
                  </a:lnSpc>
                  <a:spcBef>
                    <a:spcPts val="0"/>
                  </a:spcBef>
                  <a:buClr>
                    <a:srgbClr val="92D050"/>
                  </a:buClr>
                  <a:buSzPct val="80000"/>
                  <a:buFont typeface="Wingdings" panose="05000000000000000000" pitchFamily="2" charset="2"/>
                  <a:buChar char="§"/>
                  <a:tabLst>
                    <a:tab pos="4175125" algn="l"/>
                  </a:tabLst>
                  <a:defRPr/>
                </a:pPr>
                <a:r>
                  <a:rPr lang="th-TH" sz="48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นิวตรอน </a:t>
                </a:r>
                <a:r>
                  <a:rPr lang="en-US" sz="48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(n)</a:t>
                </a:r>
                <a:r>
                  <a:rPr lang="th-TH" sz="4800" b="1" kern="0" dirty="0" smtClean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	</a:t>
                </a:r>
                <a:r>
                  <a:rPr lang="th-TH" sz="4800" b="1" kern="0" dirty="0">
                    <a:latin typeface="Cordia New" panose="020B0304020202020204" pitchFamily="34" charset="-34"/>
                  </a:rPr>
                  <a:t>สัญลักษณ์ คือ</a:t>
                </a:r>
                <a:r>
                  <a:rPr lang="en-US" sz="4800" b="1" kern="0" dirty="0">
                    <a:latin typeface="Cordia New" panose="020B0304020202020204" pitchFamily="34" charset="-34"/>
                    <a:cs typeface="Cordia New" panose="020B0304020202020204" pitchFamily="34" charset="-34"/>
                  </a:rPr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th-TH" sz="4800" b="1" i="1" kern="0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m:rPr>
                            <m:nor/>
                          </m:rPr>
                          <a:rPr lang="en-US" sz="4800" b="1" i="0" kern="0" smtClean="0">
                            <a:latin typeface="Cordia New" panose="020B0304020202020204" pitchFamily="34" charset="-34"/>
                            <a:cs typeface="Cordia New" panose="020B0304020202020204" pitchFamily="34" charset="-34"/>
                          </a:rPr>
                          <m:t>0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sz="4800" b="1" i="0" smtClean="0">
                            <a:latin typeface="Cordia New" panose="020B0304020202020204" pitchFamily="34" charset="-34"/>
                          </a:rPr>
                          <m:t>1</m:t>
                        </m:r>
                      </m:sup>
                      <m:e>
                        <m:r>
                          <m:rPr>
                            <m:nor/>
                          </m:rPr>
                          <a:rPr lang="en-US" sz="4800" b="1" i="0" smtClean="0">
                            <a:latin typeface="Cordia New" panose="020B0304020202020204" pitchFamily="34" charset="-34"/>
                            <a:cs typeface="Cordia New" panose="020B0304020202020204" pitchFamily="34" charset="-34"/>
                          </a:rPr>
                          <m:t>n</m:t>
                        </m:r>
                      </m:e>
                    </m:sPre>
                  </m:oMath>
                </a14:m>
                <a:endParaRPr lang="th-TH" sz="4800" b="1" kern="0" dirty="0">
                  <a:latin typeface="Cordia New" panose="020B0304020202020204" pitchFamily="34" charset="-34"/>
                  <a:cs typeface="Cordia New" panose="020B0304020202020204" pitchFamily="34" charset="-34"/>
                </a:endParaRPr>
              </a:p>
            </p:txBody>
          </p:sp>
        </mc:Choice>
        <mc:Fallback xmlns="">
          <p:sp>
            <p:nvSpPr>
              <p:cNvPr id="15" name="ตัวยึดเนื้อหา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635" y="963488"/>
                <a:ext cx="11636021" cy="5777880"/>
              </a:xfrm>
              <a:prstGeom prst="rect">
                <a:avLst/>
              </a:prstGeom>
              <a:blipFill rotWithShape="0">
                <a:blip r:embed="rId2"/>
                <a:stretch>
                  <a:fillRect l="-2410" b="-82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29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35360" y="0"/>
            <a:ext cx="10153128" cy="1400530"/>
          </a:xfrm>
        </p:spPr>
        <p:txBody>
          <a:bodyPr anchor="ctr"/>
          <a:lstStyle/>
          <a:p>
            <a:r>
              <a:rPr lang="th-TH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การสลายตัวของธาตุกัมมันตรังสี</a:t>
            </a:r>
            <a:endParaRPr lang="th-TH" sz="6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15" name="ตัวยึดเนื้อหา 7"/>
          <p:cNvSpPr txBox="1">
            <a:spLocks/>
          </p:cNvSpPr>
          <p:nvPr/>
        </p:nvSpPr>
        <p:spPr>
          <a:xfrm>
            <a:off x="839416" y="1080120"/>
            <a:ext cx="11161240" cy="577788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7000"/>
              </a:lnSpc>
              <a:spcBef>
                <a:spcPts val="0"/>
              </a:spcBef>
              <a:buClr>
                <a:srgbClr val="92D050"/>
              </a:buClr>
              <a:buSzPct val="80000"/>
              <a:defRPr/>
            </a:pPr>
            <a:r>
              <a:rPr lang="th-TH" altLang="en-US" sz="4400" b="1" kern="0" dirty="0" smtClean="0">
                <a:solidFill>
                  <a:srgbClr val="FF97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1. รังสีแอลฟา</a:t>
            </a:r>
          </a:p>
          <a:p>
            <a:pPr>
              <a:lnSpc>
                <a:spcPct val="107000"/>
              </a:lnSpc>
              <a:spcBef>
                <a:spcPts val="0"/>
              </a:spcBef>
              <a:buClr>
                <a:srgbClr val="92D050"/>
              </a:buClr>
              <a:buSzPct val="80000"/>
              <a:defRPr/>
            </a:pPr>
            <a:endParaRPr lang="th-TH" altLang="en-US" sz="4400" b="1" kern="0" dirty="0" smtClean="0">
              <a:solidFill>
                <a:srgbClr val="FF97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>
              <a:lnSpc>
                <a:spcPct val="107000"/>
              </a:lnSpc>
              <a:spcBef>
                <a:spcPts val="0"/>
              </a:spcBef>
              <a:buClr>
                <a:srgbClr val="92D050"/>
              </a:buClr>
              <a:buSzPct val="80000"/>
              <a:defRPr/>
            </a:pPr>
            <a:endParaRPr lang="th-TH" altLang="en-US" sz="4400" b="1" kern="0" dirty="0">
              <a:solidFill>
                <a:srgbClr val="FF97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>
              <a:lnSpc>
                <a:spcPct val="107000"/>
              </a:lnSpc>
              <a:spcBef>
                <a:spcPts val="0"/>
              </a:spcBef>
              <a:buClr>
                <a:srgbClr val="92D050"/>
              </a:buClr>
              <a:buSzPct val="80000"/>
              <a:defRPr/>
            </a:pPr>
            <a:endParaRPr lang="th-TH" altLang="en-US" sz="4400" b="1" kern="0" dirty="0" smtClean="0">
              <a:solidFill>
                <a:srgbClr val="FF97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>
              <a:lnSpc>
                <a:spcPct val="107000"/>
              </a:lnSpc>
              <a:spcBef>
                <a:spcPts val="0"/>
              </a:spcBef>
              <a:buClr>
                <a:srgbClr val="92D050"/>
              </a:buClr>
              <a:buSzPct val="80000"/>
              <a:defRPr/>
            </a:pPr>
            <a:r>
              <a:rPr lang="th-TH" altLang="en-US" sz="4400" b="1" kern="0" dirty="0" smtClean="0">
                <a:solidFill>
                  <a:srgbClr val="FF97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2. รังสีบีตา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15480" y="1916832"/>
            <a:ext cx="6877050" cy="16859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15480" y="4869160"/>
            <a:ext cx="7010400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57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35360" y="0"/>
            <a:ext cx="10153128" cy="1400530"/>
          </a:xfrm>
        </p:spPr>
        <p:txBody>
          <a:bodyPr anchor="ctr"/>
          <a:lstStyle/>
          <a:p>
            <a:r>
              <a:rPr lang="th-TH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การสลายตัวของธาตุกัมมันตรังสี</a:t>
            </a:r>
            <a:endParaRPr lang="th-TH" sz="6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15" name="ตัวยึดเนื้อหา 7"/>
          <p:cNvSpPr txBox="1">
            <a:spLocks/>
          </p:cNvSpPr>
          <p:nvPr/>
        </p:nvSpPr>
        <p:spPr>
          <a:xfrm>
            <a:off x="839416" y="1080120"/>
            <a:ext cx="11161240" cy="577788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7000"/>
              </a:lnSpc>
              <a:spcBef>
                <a:spcPts val="0"/>
              </a:spcBef>
              <a:buClr>
                <a:srgbClr val="92D050"/>
              </a:buClr>
              <a:buSzPct val="80000"/>
              <a:defRPr/>
            </a:pPr>
            <a:r>
              <a:rPr lang="th-TH" altLang="en-US" sz="4400" b="1" kern="0" dirty="0" smtClean="0">
                <a:solidFill>
                  <a:srgbClr val="FF97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3. รังสีแกมมา</a:t>
            </a:r>
          </a:p>
          <a:p>
            <a:pPr>
              <a:lnSpc>
                <a:spcPct val="107000"/>
              </a:lnSpc>
              <a:spcBef>
                <a:spcPts val="0"/>
              </a:spcBef>
              <a:buClr>
                <a:srgbClr val="92D050"/>
              </a:buClr>
              <a:buSzPct val="80000"/>
              <a:defRPr/>
            </a:pPr>
            <a:endParaRPr lang="th-TH" altLang="en-US" sz="4400" b="1" kern="0" dirty="0" smtClean="0">
              <a:solidFill>
                <a:srgbClr val="FF97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>
              <a:lnSpc>
                <a:spcPct val="107000"/>
              </a:lnSpc>
              <a:spcBef>
                <a:spcPts val="0"/>
              </a:spcBef>
              <a:buClr>
                <a:srgbClr val="92D050"/>
              </a:buClr>
              <a:buSzPct val="80000"/>
              <a:defRPr/>
            </a:pPr>
            <a:endParaRPr lang="th-TH" altLang="en-US" sz="4400" b="1" kern="0" dirty="0">
              <a:solidFill>
                <a:srgbClr val="FF97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>
              <a:lnSpc>
                <a:spcPct val="107000"/>
              </a:lnSpc>
              <a:spcBef>
                <a:spcPts val="0"/>
              </a:spcBef>
              <a:buClr>
                <a:srgbClr val="92D050"/>
              </a:buClr>
              <a:buSzPct val="80000"/>
              <a:defRPr/>
            </a:pPr>
            <a:endParaRPr lang="th-TH" altLang="en-US" sz="4400" b="1" kern="0" dirty="0" smtClean="0">
              <a:solidFill>
                <a:srgbClr val="FF97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15480" y="1862563"/>
            <a:ext cx="8275438" cy="453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06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974</TotalTime>
  <Words>222</Words>
  <Application>Microsoft Office PowerPoint</Application>
  <PresentationFormat>แบบจอกว้าง</PresentationFormat>
  <Paragraphs>44</Paragraphs>
  <Slides>9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9</vt:i4>
      </vt:variant>
    </vt:vector>
  </HeadingPairs>
  <TitlesOfParts>
    <vt:vector size="19" baseType="lpstr">
      <vt:lpstr>Angsana New</vt:lpstr>
      <vt:lpstr>Arial</vt:lpstr>
      <vt:lpstr>Calibri</vt:lpstr>
      <vt:lpstr>Cambria Math</vt:lpstr>
      <vt:lpstr>Century Gothic</vt:lpstr>
      <vt:lpstr>Cordia New</vt:lpstr>
      <vt:lpstr>Times New Roman</vt:lpstr>
      <vt:lpstr>Wingdings</vt:lpstr>
      <vt:lpstr>Wingdings 3</vt:lpstr>
      <vt:lpstr>Ion</vt:lpstr>
      <vt:lpstr>งานนำเสนอ PowerPoint</vt:lpstr>
      <vt:lpstr>ธาตุกัมมันตรังสี</vt:lpstr>
      <vt:lpstr>ธาตุกัมมันตรังสี</vt:lpstr>
      <vt:lpstr>ชนิดและสมบัติของการแผ่รังสี</vt:lpstr>
      <vt:lpstr>ชนิดและสมบัติของการแผ่รังสี</vt:lpstr>
      <vt:lpstr>ชนิดและสมบัติของการแผ่รังสี</vt:lpstr>
      <vt:lpstr>ชนิดและสมบัติของการแผ่รังสี</vt:lpstr>
      <vt:lpstr>การสลายตัวของธาตุกัมมันตรังสี</vt:lpstr>
      <vt:lpstr>การสลายตัวของธาตุกัมมันตรังสี</vt:lpstr>
    </vt:vector>
  </TitlesOfParts>
  <Company>iLLUSiON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Personal</dc:creator>
  <cp:lastModifiedBy>พิสุทธา ใจธรรม</cp:lastModifiedBy>
  <cp:revision>222</cp:revision>
  <dcterms:created xsi:type="dcterms:W3CDTF">2010-03-21T16:15:10Z</dcterms:created>
  <dcterms:modified xsi:type="dcterms:W3CDTF">2017-06-08T08:56:36Z</dcterms:modified>
</cp:coreProperties>
</file>