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notesMasterIdLst>
    <p:notesMasterId r:id="rId10"/>
  </p:notesMasterIdLst>
  <p:sldIdLst>
    <p:sldId id="258" r:id="rId2"/>
    <p:sldId id="370" r:id="rId3"/>
    <p:sldId id="371" r:id="rId4"/>
    <p:sldId id="372" r:id="rId5"/>
    <p:sldId id="373" r:id="rId6"/>
    <p:sldId id="374" r:id="rId7"/>
    <p:sldId id="375" r:id="rId8"/>
    <p:sldId id="376" r:id="rId9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7FF"/>
    <a:srgbClr val="FFFF00"/>
    <a:srgbClr val="6600CC"/>
    <a:srgbClr val="FF0066"/>
    <a:srgbClr val="663300"/>
    <a:srgbClr val="FF9900"/>
    <a:srgbClr val="3333CC"/>
    <a:srgbClr val="FF00FF"/>
    <a:srgbClr val="D2A0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ลักษณะชุดรูปแบบ 1 - เน้น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8D230F3-CF80-4859-8CE7-A43EE81993B5}" styleName="ลักษณะสีอ่อน 1 - เน้น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ลักษณะ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30" autoAdjust="0"/>
    <p:restoredTop sz="94660"/>
  </p:normalViewPr>
  <p:slideViewPr>
    <p:cSldViewPr>
      <p:cViewPr varScale="1">
        <p:scale>
          <a:sx n="72" d="100"/>
          <a:sy n="72" d="100"/>
        </p:scale>
        <p:origin x="594" y="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445D22-52DE-4580-AD3C-414A189C5E2D}" type="datetimeFigureOut">
              <a:rPr lang="th-TH" smtClean="0"/>
              <a:pPr/>
              <a:t>14/10/59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3D6E68-0985-4CEE-9AA7-37AC421D2C22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92309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267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11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750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836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365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814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23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939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43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231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620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7245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3485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834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3907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180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413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1AC75-9B7A-4F8B-B042-F3BDD3EE88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7469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0" y="1817530"/>
            <a:ext cx="12192000" cy="2646878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166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ธาตุแทรนซิชัน</a:t>
            </a:r>
            <a:endParaRPr lang="th-TH" sz="16600" b="1" spc="50" dirty="0">
              <a:ln w="11430"/>
              <a:solidFill>
                <a:srgbClr val="FFC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116632"/>
            <a:ext cx="9404723" cy="960058"/>
          </a:xfrm>
        </p:spPr>
        <p:txBody>
          <a:bodyPr/>
          <a:lstStyle/>
          <a:p>
            <a:r>
              <a:rPr lang="th-TH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สมบัติของธาตุแทรนซิชัน</a:t>
            </a:r>
            <a:endParaRPr lang="en-US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352" y="1076690"/>
            <a:ext cx="11593288" cy="5664678"/>
          </a:xfrm>
        </p:spPr>
        <p:txBody>
          <a:bodyPr>
            <a:noAutofit/>
          </a:bodyPr>
          <a:lstStyle/>
          <a:p>
            <a:pPr lvl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ธาตุแทรนซิชัน คือ ธาตุในกลุ่ม </a:t>
            </a:r>
            <a:r>
              <a:rPr lang="en-US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B  </a:t>
            </a: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ซึ่งประกอบด้วย 8 หมู่ (</a:t>
            </a:r>
            <a:r>
              <a:rPr lang="en-US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IB–VIIIB</a:t>
            </a: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) แต่มี</a:t>
            </a:r>
            <a:r>
              <a:rPr lang="en-US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 10 </a:t>
            </a: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แถว</a:t>
            </a:r>
            <a:endParaRPr lang="en-US" sz="42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มีเวเลนซ์อิเล็กตรอนเป็น 2  </a:t>
            </a:r>
            <a:r>
              <a:rPr lang="th-TH" sz="4200" b="1" u="sng" dirty="0">
                <a:latin typeface="Cordia New" panose="020B0304020202020204" pitchFamily="34" charset="-34"/>
                <a:cs typeface="Cordia New" panose="020B0304020202020204" pitchFamily="34" charset="-34"/>
              </a:rPr>
              <a:t>ยกเว้น</a:t>
            </a: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 </a:t>
            </a:r>
            <a:r>
              <a:rPr lang="en-US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Cr </a:t>
            </a: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และ </a:t>
            </a:r>
            <a:r>
              <a:rPr lang="en-US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Cu </a:t>
            </a: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เป็น 1</a:t>
            </a:r>
            <a:endParaRPr lang="en-US" sz="42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มีความเป็นโลหะ (แต่น้อยกว่าหมู่ </a:t>
            </a:r>
            <a:r>
              <a:rPr lang="en-US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IA – IIA</a:t>
            </a: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)  จึงเรียกว่า  </a:t>
            </a:r>
            <a:r>
              <a:rPr lang="th-TH" sz="4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ซึ่ง</a:t>
            </a: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สามารถนำไฟฟ้า และความร้อนได้ดี   </a:t>
            </a:r>
            <a:r>
              <a:rPr lang="th-TH" sz="4200" b="1" u="sng" dirty="0">
                <a:latin typeface="Cordia New" panose="020B0304020202020204" pitchFamily="34" charset="-34"/>
                <a:cs typeface="Cordia New" panose="020B0304020202020204" pitchFamily="34" charset="-34"/>
              </a:rPr>
              <a:t>โดยเฉพาะ</a:t>
            </a: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 </a:t>
            </a:r>
            <a:r>
              <a:rPr lang="en-US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Ag </a:t>
            </a: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และ </a:t>
            </a:r>
            <a:r>
              <a:rPr lang="en-US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Cu</a:t>
            </a: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  </a:t>
            </a:r>
            <a:endParaRPr lang="th-TH" sz="4200" b="1" dirty="0" smtClean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4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มี</a:t>
            </a: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ความหนาแน่นสูงมาก  และสูงอย่างใกล้เคียงกันมากในคาบเดียวกัน</a:t>
            </a:r>
            <a:endParaRPr lang="en-US" sz="42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มีสถานะเป็นของแข็งที่อุณหภูมิห้อง  </a:t>
            </a:r>
            <a:r>
              <a:rPr lang="th-TH" sz="4200" b="1" u="sng" dirty="0">
                <a:latin typeface="Cordia New" panose="020B0304020202020204" pitchFamily="34" charset="-34"/>
                <a:cs typeface="Cordia New" panose="020B0304020202020204" pitchFamily="34" charset="-34"/>
              </a:rPr>
              <a:t>ยกเว้น</a:t>
            </a: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 ปรอท (</a:t>
            </a:r>
            <a:r>
              <a:rPr lang="en-US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Hg</a:t>
            </a: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) เป็นของเหลว</a:t>
            </a:r>
            <a:endParaRPr lang="en-US" sz="42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มีสมบัติคล้ายคลึงกันเป็นคาบมากกว่าเป็นหมู่</a:t>
            </a:r>
            <a:endParaRPr lang="en-US" sz="42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42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44047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116632"/>
            <a:ext cx="9404723" cy="960058"/>
          </a:xfrm>
        </p:spPr>
        <p:txBody>
          <a:bodyPr/>
          <a:lstStyle/>
          <a:p>
            <a:r>
              <a:rPr lang="th-TH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สมบัติของธาตุแทรนซิชัน</a:t>
            </a:r>
            <a:endParaRPr lang="en-US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352" y="1076690"/>
            <a:ext cx="11593288" cy="5664678"/>
          </a:xfrm>
        </p:spPr>
        <p:txBody>
          <a:bodyPr>
            <a:noAutofit/>
          </a:bodyPr>
          <a:lstStyle/>
          <a:p>
            <a:pPr lvl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4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IE</a:t>
            </a:r>
            <a:r>
              <a:rPr lang="en-US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, </a:t>
            </a:r>
            <a:r>
              <a:rPr lang="en-US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EN, E</a:t>
            </a:r>
            <a:r>
              <a:rPr lang="en-US" sz="4200" b="1" baseline="30000" dirty="0">
                <a:latin typeface="Cordia New" panose="020B0304020202020204" pitchFamily="34" charset="-34"/>
                <a:cs typeface="Cordia New" panose="020B0304020202020204" pitchFamily="34" charset="-34"/>
              </a:rPr>
              <a:t>0</a:t>
            </a:r>
            <a:r>
              <a:rPr lang="en-US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 </a:t>
            </a: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ของธาตุแทรนซิชันสูงกว่าโลหะทั่วไป  และมีแนวโน้มเพิ่มขึ้นจากซ้ายไป</a:t>
            </a: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ขวา</a:t>
            </a:r>
            <a:endParaRPr lang="th-TH" sz="42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จุด</a:t>
            </a: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เดือด จุดหลอมเหลวของธาตุแทรนซิชันสูงมาก  เนื่องจากขนาดอะตอมเล็ก  ทำให้พันธะโลหะ</a:t>
            </a: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แข็งแรง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ธาตุแทรนซิชันมักมีเลขออกซิเดชันหลาย</a:t>
            </a:r>
            <a:r>
              <a:rPr lang="th-TH" sz="4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ค่า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การจัดเรียงอิเล็คตรอนต่างจากธาตุกลุ่ม </a:t>
            </a:r>
            <a:r>
              <a:rPr lang="en-US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A  </a:t>
            </a: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คือ จัดอิเล็คตรอนวงนอกสุดก่อน  ให้มีเวเลนซ์อิเล็กตรอน  เป็น 2  (ยกเว้น </a:t>
            </a:r>
            <a:r>
              <a:rPr lang="en-US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Cr </a:t>
            </a: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และ </a:t>
            </a:r>
            <a:r>
              <a:rPr lang="en-US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Cu </a:t>
            </a: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เป็น 1)  แล้วจึงจัดอิเล็คตรอนวงรองจากวงนอกสุด เป็นอันดับสุดท้าย  เช่น</a:t>
            </a:r>
            <a:r>
              <a:rPr lang="th-TH" sz="4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 </a:t>
            </a:r>
            <a:endParaRPr lang="en-US" sz="42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75912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116632"/>
            <a:ext cx="9404723" cy="960058"/>
          </a:xfrm>
        </p:spPr>
        <p:txBody>
          <a:bodyPr/>
          <a:lstStyle/>
          <a:p>
            <a:r>
              <a:rPr lang="th-TH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สมบัติของธาตุแทรนซิชัน</a:t>
            </a:r>
            <a:endParaRPr lang="en-US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252993"/>
              </p:ext>
            </p:extLst>
          </p:nvPr>
        </p:nvGraphicFramePr>
        <p:xfrm>
          <a:off x="293479" y="1100559"/>
          <a:ext cx="11872692" cy="5568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89425"/>
                <a:gridCol w="787278"/>
                <a:gridCol w="787278"/>
                <a:gridCol w="787278"/>
                <a:gridCol w="787278"/>
                <a:gridCol w="787278"/>
                <a:gridCol w="787278"/>
                <a:gridCol w="788523"/>
                <a:gridCol w="5471076"/>
              </a:tblGrid>
              <a:tr h="6961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th-TH" sz="36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ธาตุ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th-TH" sz="32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การจัดเรียงอิเล็คตรอนในระดับพลังงานย่อย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th-TH" sz="32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การจัดเรียงอิเล็คตรอนในระดับพลังงานหลัก</a:t>
                      </a:r>
                      <a:endParaRPr lang="en-US" sz="2400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6961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th-TH" sz="3600" baseline="-25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21</a:t>
                      </a:r>
                      <a:r>
                        <a:rPr lang="en-US" sz="36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Sc</a:t>
                      </a:r>
                      <a:endParaRPr lang="en-US" sz="280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1s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2s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2p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6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3s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3p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6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4s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3d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</a:t>
                      </a:r>
                      <a:endParaRPr lang="en-US" sz="2800" b="1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 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961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3600" baseline="-25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22</a:t>
                      </a:r>
                      <a:r>
                        <a:rPr lang="en-US" sz="36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Ti</a:t>
                      </a:r>
                      <a:endParaRPr lang="en-US" sz="280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1s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2s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2p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6</a:t>
                      </a:r>
                      <a:endParaRPr lang="en-US" sz="2800" b="1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3s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3p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6</a:t>
                      </a:r>
                      <a:endParaRPr lang="en-US" sz="2800" b="1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4s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3d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 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961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3600" baseline="-25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24</a:t>
                      </a:r>
                      <a:r>
                        <a:rPr lang="en-US" sz="36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Cr*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1s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2s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2p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6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3s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3p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6</a:t>
                      </a:r>
                      <a:endParaRPr lang="en-US" sz="2800" b="1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4s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</a:t>
                      </a:r>
                      <a:endParaRPr lang="en-US" sz="2800" b="1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3d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5</a:t>
                      </a:r>
                      <a:endParaRPr lang="en-US" sz="2800" b="1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 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961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3600" baseline="-25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25</a:t>
                      </a:r>
                      <a:r>
                        <a:rPr lang="en-US" sz="36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Mn</a:t>
                      </a:r>
                      <a:endParaRPr lang="en-US" sz="280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1s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2s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2p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6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3s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3p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6</a:t>
                      </a:r>
                      <a:endParaRPr lang="en-US" sz="2800" b="1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4s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3d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5</a:t>
                      </a:r>
                      <a:endParaRPr lang="en-US" sz="2800" b="1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 </a:t>
                      </a:r>
                      <a:endParaRPr lang="en-US" sz="280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961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3600" baseline="-25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28</a:t>
                      </a:r>
                      <a:r>
                        <a:rPr lang="en-US" sz="36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Ni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1s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2s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2p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6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3s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3p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6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4s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3d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8</a:t>
                      </a:r>
                      <a:endParaRPr lang="en-US" sz="2800" b="1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 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961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3600" baseline="-25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29</a:t>
                      </a:r>
                      <a:r>
                        <a:rPr lang="en-US" sz="36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Cu*</a:t>
                      </a:r>
                      <a:endParaRPr lang="en-US" sz="280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1s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2s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2p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6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3s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3p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6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4s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3d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10</a:t>
                      </a:r>
                      <a:endParaRPr lang="en-US" sz="2800" b="1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 </a:t>
                      </a:r>
                      <a:endParaRPr lang="en-US" sz="280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961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3600" baseline="-25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30</a:t>
                      </a:r>
                      <a:r>
                        <a:rPr lang="en-US" sz="36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Zn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1s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2s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2p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6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3s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3p</a:t>
                      </a:r>
                      <a:r>
                        <a:rPr lang="en-US" sz="3600" b="1" baseline="3000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6</a:t>
                      </a:r>
                      <a:endParaRPr lang="en-US" sz="2800" b="1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4s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</a:t>
                      </a:r>
                      <a:endParaRPr lang="en-US" sz="2800" b="1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b="1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3d</a:t>
                      </a:r>
                      <a:r>
                        <a:rPr lang="en-US" sz="3600" b="1" baseline="300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10</a:t>
                      </a:r>
                      <a:endParaRPr lang="en-US" sz="2800" b="1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3600" dirty="0"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 </a:t>
                      </a:r>
                      <a:endParaRPr lang="en-US" sz="2800" dirty="0">
                        <a:effectLst/>
                        <a:latin typeface="Cordia New" panose="020B0304020202020204" pitchFamily="34" charset="-34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73045" marR="7304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653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116632"/>
            <a:ext cx="9404723" cy="960058"/>
          </a:xfrm>
        </p:spPr>
        <p:txBody>
          <a:bodyPr/>
          <a:lstStyle/>
          <a:p>
            <a:r>
              <a:rPr lang="th-TH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สารประกอบเชิงซ้อนของธาตุแทรนซิชัน</a:t>
            </a:r>
            <a:endParaRPr lang="en-US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352" y="1076690"/>
            <a:ext cx="11593288" cy="5664678"/>
          </a:xfrm>
        </p:spPr>
        <p:txBody>
          <a:bodyPr>
            <a:noAutofit/>
          </a:bodyPr>
          <a:lstStyle/>
          <a:p>
            <a:pPr lvl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4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ธาตุแทรนซิชันสามารถเกิด</a:t>
            </a:r>
            <a:r>
              <a:rPr lang="th-TH" sz="4200" b="1" dirty="0" smtClean="0">
                <a:solidFill>
                  <a:srgbClr val="FF97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สารเชิงซ้อน</a:t>
            </a:r>
            <a:r>
              <a:rPr lang="th-TH" sz="4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ได้  เช่น  </a:t>
            </a:r>
            <a:r>
              <a:rPr lang="en-US" sz="4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KMnO</a:t>
            </a:r>
            <a:r>
              <a:rPr lang="en-US" sz="4200" b="1" baseline="-25000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4</a:t>
            </a:r>
            <a:r>
              <a:rPr lang="en-US" sz="4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, K</a:t>
            </a:r>
            <a:r>
              <a:rPr lang="en-US" sz="4200" b="1" baseline="-25000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3</a:t>
            </a:r>
            <a:r>
              <a:rPr lang="en-US" sz="4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[Fe(CN)</a:t>
            </a:r>
            <a:r>
              <a:rPr lang="en-US" sz="4200" b="1" baseline="-25000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6</a:t>
            </a:r>
            <a:r>
              <a:rPr lang="en-US" sz="4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]</a:t>
            </a:r>
            <a:r>
              <a:rPr lang="th-TH" sz="4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  </a:t>
            </a:r>
            <a:endParaRPr lang="en-US" sz="42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437" y="2204864"/>
            <a:ext cx="9675118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28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116632"/>
            <a:ext cx="9404723" cy="960058"/>
          </a:xfrm>
        </p:spPr>
        <p:txBody>
          <a:bodyPr/>
          <a:lstStyle/>
          <a:p>
            <a:r>
              <a:rPr lang="th-TH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สารประกอบเชิงซ้อนของธาตุแทรนซิชัน</a:t>
            </a:r>
            <a:endParaRPr lang="en-US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352" y="1076690"/>
            <a:ext cx="11593288" cy="5664678"/>
          </a:xfrm>
        </p:spPr>
        <p:txBody>
          <a:bodyPr>
            <a:noAutofit/>
          </a:bodyPr>
          <a:lstStyle/>
          <a:p>
            <a:pPr lvl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4200" b="1" dirty="0">
                <a:solidFill>
                  <a:srgbClr val="FF97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สีของสารประกอบเชิงซ้อน</a:t>
            </a:r>
            <a:endParaRPr lang="en-US" sz="42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339" y="1890404"/>
            <a:ext cx="11809314" cy="479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70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116632"/>
            <a:ext cx="9404723" cy="960058"/>
          </a:xfrm>
        </p:spPr>
        <p:txBody>
          <a:bodyPr/>
          <a:lstStyle/>
          <a:p>
            <a:r>
              <a:rPr lang="th-TH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สารประกอบเชิงซ้อนของธาตุแทรนซิชัน</a:t>
            </a:r>
            <a:endParaRPr lang="en-US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352" y="1076690"/>
            <a:ext cx="11593288" cy="5664678"/>
          </a:xfrm>
        </p:spPr>
        <p:txBody>
          <a:bodyPr>
            <a:noAutofit/>
          </a:bodyPr>
          <a:lstStyle/>
          <a:p>
            <a:pPr lvl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4200" b="1" dirty="0" smtClean="0">
                <a:solidFill>
                  <a:srgbClr val="FF97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สีของสารประกอบเชิงซ้อน</a:t>
            </a:r>
            <a:endParaRPr lang="en-US" sz="42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9154"/>
          <a:stretch/>
        </p:blipFill>
        <p:spPr>
          <a:xfrm>
            <a:off x="96373" y="1850026"/>
            <a:ext cx="11988776" cy="489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33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116632"/>
            <a:ext cx="9404723" cy="960058"/>
          </a:xfrm>
        </p:spPr>
        <p:txBody>
          <a:bodyPr/>
          <a:lstStyle/>
          <a:p>
            <a:r>
              <a:rPr lang="th-TH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สารประกอบเชิงซ้อนของธาตุแทรนซิชัน</a:t>
            </a:r>
            <a:endParaRPr lang="en-US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352" y="1076690"/>
            <a:ext cx="11593288" cy="5664678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4200" b="1" dirty="0" smtClean="0">
                <a:solidFill>
                  <a:srgbClr val="FF97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สี</a:t>
            </a:r>
            <a:r>
              <a:rPr lang="th-TH" sz="4200" b="1" dirty="0">
                <a:solidFill>
                  <a:srgbClr val="FF97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ของไอออนบวกแทรนซิชัน คาบที่ 4  </a:t>
            </a:r>
            <a:r>
              <a:rPr lang="th-TH" sz="4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สำหรับ </a:t>
            </a:r>
            <a:r>
              <a:rPr lang="en-US" sz="4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Sc</a:t>
            </a:r>
            <a:r>
              <a:rPr lang="en-US" sz="4400" b="1" baseline="30000" dirty="0">
                <a:latin typeface="Cordia New" panose="020B0304020202020204" pitchFamily="34" charset="-34"/>
                <a:cs typeface="Cordia New" panose="020B0304020202020204" pitchFamily="34" charset="-34"/>
              </a:rPr>
              <a:t>3+</a:t>
            </a:r>
            <a:r>
              <a:rPr lang="en-US" sz="4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 </a:t>
            </a:r>
            <a:r>
              <a:rPr lang="th-TH" sz="4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และ </a:t>
            </a:r>
            <a:r>
              <a:rPr lang="en-US" sz="4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V</a:t>
            </a:r>
            <a:r>
              <a:rPr lang="en-US" sz="4400" b="1" baseline="30000" dirty="0">
                <a:latin typeface="Cordia New" panose="020B0304020202020204" pitchFamily="34" charset="-34"/>
                <a:cs typeface="Cordia New" panose="020B0304020202020204" pitchFamily="34" charset="-34"/>
              </a:rPr>
              <a:t>5+</a:t>
            </a:r>
            <a:r>
              <a:rPr lang="en-US" sz="4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 </a:t>
            </a:r>
            <a:r>
              <a:rPr lang="th-TH" sz="4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ใสไม่มีสี</a:t>
            </a:r>
            <a:endParaRPr lang="en-US" sz="4400" b="1" dirty="0" smtClean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42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7258" t="11721" r="2984" b="35303"/>
          <a:stretch/>
        </p:blipFill>
        <p:spPr>
          <a:xfrm>
            <a:off x="158258" y="2179755"/>
            <a:ext cx="11770390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45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860</TotalTime>
  <Words>358</Words>
  <Application>Microsoft Office PowerPoint</Application>
  <PresentationFormat>Widescreen</PresentationFormat>
  <Paragraphs>88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Angsana New</vt:lpstr>
      <vt:lpstr>Arial</vt:lpstr>
      <vt:lpstr>Calibri</vt:lpstr>
      <vt:lpstr>Century Gothic</vt:lpstr>
      <vt:lpstr>Cordia New</vt:lpstr>
      <vt:lpstr>Times New Roman</vt:lpstr>
      <vt:lpstr>Wingdings</vt:lpstr>
      <vt:lpstr>Wingdings 3</vt:lpstr>
      <vt:lpstr>Ion</vt:lpstr>
      <vt:lpstr>PowerPoint Presentation</vt:lpstr>
      <vt:lpstr>สมบัติของธาตุแทรนซิชัน</vt:lpstr>
      <vt:lpstr>สมบัติของธาตุแทรนซิชัน</vt:lpstr>
      <vt:lpstr>สมบัติของธาตุแทรนซิชัน</vt:lpstr>
      <vt:lpstr>สารประกอบเชิงซ้อนของธาตุแทรนซิชัน</vt:lpstr>
      <vt:lpstr>สารประกอบเชิงซ้อนของธาตุแทรนซิชัน</vt:lpstr>
      <vt:lpstr>สารประกอบเชิงซ้อนของธาตุแทรนซิชัน</vt:lpstr>
      <vt:lpstr>สารประกอบเชิงซ้อนของธาตุแทรนซิชัน</vt:lpstr>
    </vt:vector>
  </TitlesOfParts>
  <Company>iLLUSiON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Personal</dc:creator>
  <cp:lastModifiedBy>Nattawat tha</cp:lastModifiedBy>
  <cp:revision>209</cp:revision>
  <dcterms:created xsi:type="dcterms:W3CDTF">2010-03-21T16:15:10Z</dcterms:created>
  <dcterms:modified xsi:type="dcterms:W3CDTF">2016-10-14T15:23:21Z</dcterms:modified>
</cp:coreProperties>
</file>