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FF"/>
    <a:srgbClr val="00FFFF"/>
    <a:srgbClr val="A3E7FF"/>
    <a:srgbClr val="9544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สไตล์สีอ่อน 2 - เน้น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54" autoAdjust="0"/>
  </p:normalViewPr>
  <p:slideViewPr>
    <p:cSldViewPr snapToGrid="0">
      <p:cViewPr varScale="1">
        <p:scale>
          <a:sx n="70" d="100"/>
          <a:sy n="70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-4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CD237-A48D-42E0-8C80-E41F082EDBD5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A4C2-3FBF-42DC-8555-6DBA72D36D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6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19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7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9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397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325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091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99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148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69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929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0210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4320708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พลังงานไอออไนเซชัน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5" y="1328738"/>
            <a:ext cx="11220450" cy="5345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ไอออไนเซชัน (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Ionization energy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th-TH" sz="3600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 พลังงานที่ใช้ในการดึงอิเล็กตรอนหลุดออกจากอะตอมของธาตุที่อยู่ในสถานะแก๊ส   เช่น  การทำให้ไฮโดรเจนอะตอมในสถานะแก๊ส  ให้กลายเป็นไฮโดรเจนไอออนในสถานะแก๊ส  เขียนเป็นสมการทั่วไป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ว่า</a:t>
            </a:r>
          </a:p>
          <a:p>
            <a:pPr marL="0" indent="0">
              <a:buNone/>
            </a:pP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ถ้าธาตุ </a:t>
            </a:r>
            <a:r>
              <a:rPr lang="en-US" sz="36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X </a:t>
            </a:r>
            <a:r>
              <a:rPr lang="th-TH" sz="36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 </a:t>
            </a:r>
            <a:r>
              <a:rPr lang="en-US" sz="36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 </a:t>
            </a:r>
            <a:r>
              <a:rPr lang="th-TH" sz="3600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จะมีพลังงานไอออไนเซชัน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4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ค่า  เขียนเป็นสมการ  ดังนี้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lvl="1" indent="-414338"/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X (g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       	X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(g) + e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ใช้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พลังงานไอออไนเซชันลำดับที่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แทนด้วย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IE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lvl="1" indent="-414338"/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X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 		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(g) + e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ใช้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พลังงานไอออไนเซชันลำดับที่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แทนด้วย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IE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lvl="1" indent="-414338"/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		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(g) + e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 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ใช้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พลังงานไอออไนเซชันลำดับที่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แทนด้วย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IE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lvl="1" indent="-414338"/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(g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 		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4+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(g) + e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ใช้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พลังงานไอออไนเซชันลำดับที่ 4 แทนด้วย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IE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cxnSp>
        <p:nvCxnSpPr>
          <p:cNvPr id="19" name="ลูกศรเชื่อมต่อแบบตรง 18"/>
          <p:cNvCxnSpPr/>
          <p:nvPr/>
        </p:nvCxnSpPr>
        <p:spPr>
          <a:xfrm>
            <a:off x="2200274" y="4386263"/>
            <a:ext cx="9858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ลูกศรเชื่อมต่อแบบตรง 19"/>
          <p:cNvCxnSpPr/>
          <p:nvPr/>
        </p:nvCxnSpPr>
        <p:spPr>
          <a:xfrm>
            <a:off x="2200274" y="4943475"/>
            <a:ext cx="9858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ลูกศรเชื่อมต่อแบบตรง 20"/>
          <p:cNvCxnSpPr/>
          <p:nvPr/>
        </p:nvCxnSpPr>
        <p:spPr>
          <a:xfrm>
            <a:off x="2214562" y="5500690"/>
            <a:ext cx="9858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ลูกศรเชื่อมต่อแบบตรง 21"/>
          <p:cNvCxnSpPr/>
          <p:nvPr/>
        </p:nvCxnSpPr>
        <p:spPr>
          <a:xfrm>
            <a:off x="2214562" y="6057902"/>
            <a:ext cx="9858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รูปภาพ 22"/>
          <p:cNvPicPr/>
          <p:nvPr/>
        </p:nvPicPr>
        <p:blipFill>
          <a:blip r:embed="rId2"/>
          <a:stretch>
            <a:fillRect/>
          </a:stretch>
        </p:blipFill>
        <p:spPr>
          <a:xfrm>
            <a:off x="4077561" y="2971799"/>
            <a:ext cx="4036878" cy="40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4320708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พลังงานไอออไนเซชัน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5" y="1328738"/>
            <a:ext cx="11220450" cy="534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ตารางตัวอย่างค่าพลังงานไอออไนเซชันลำดับต่าง ๆ ของธาตุ</a:t>
            </a:r>
            <a:endParaRPr lang="en-US" sz="3600" dirty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/>
          </p:nvPr>
        </p:nvGraphicFramePr>
        <p:xfrm>
          <a:off x="128586" y="1949067"/>
          <a:ext cx="11958636" cy="4826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8676"/>
                <a:gridCol w="1112996"/>
                <a:gridCol w="1112996"/>
                <a:gridCol w="1112996"/>
                <a:gridCol w="1112996"/>
                <a:gridCol w="1112996"/>
                <a:gridCol w="1112996"/>
                <a:gridCol w="1112996"/>
                <a:gridCol w="1112996"/>
                <a:gridCol w="1112996"/>
                <a:gridCol w="1112996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ธาตุ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พลังงานไอออไนเซชัน</a:t>
                      </a:r>
                      <a:r>
                        <a:rPr lang="en-US" sz="28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(MJ/</a:t>
                      </a:r>
                      <a:r>
                        <a:rPr lang="en-US" sz="2800" b="1" dirty="0" err="1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mol</a:t>
                      </a:r>
                      <a:r>
                        <a:rPr lang="en-US" sz="28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)</a:t>
                      </a:r>
                      <a:endParaRPr lang="en-US" sz="28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IE</a:t>
                      </a:r>
                      <a:r>
                        <a:rPr lang="en-US" sz="2800" b="1" baseline="-2500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H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He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Li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Be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B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C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O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F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baseline="-250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Ne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1.318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2.379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0.526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0.906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0.807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1.093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1.407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1.320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1.687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2.087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5.257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7.305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1.763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2.433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2.359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2.862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3.395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3.381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3.959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11.822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14.855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3.665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4.627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4.585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5.307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6.057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6.128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21.013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25.033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6.229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7.482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7.476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8.414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9.375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32.834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37.838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9.452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10.996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11.029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12.184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47.285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53.274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13.333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15.171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15.245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64.368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71.343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17.874 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20.006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84.086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92.047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23.076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106.443</a:t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115.389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/>
                      </a:r>
                      <a:b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</a:br>
                      <a:r>
                        <a:rPr lang="en-US" sz="2400" b="1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131.442</a:t>
                      </a:r>
                      <a:endParaRPr lang="en-US" sz="2400" b="1" dirty="0">
                        <a:effectLst/>
                        <a:latin typeface="Angsana New" panose="02020603050405020304" pitchFamily="18" charset="-34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51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4320708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พลังงานไอออไนเซชัน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5" y="1328738"/>
            <a:ext cx="4586288" cy="534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ค่า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พลังงานไอออไนเซชัน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ลำดับที่ </a:t>
            </a:r>
            <a:r>
              <a:rPr lang="en-US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ธาตุในตารางธาตุ</a:t>
            </a:r>
            <a:endParaRPr lang="en-US" sz="3600" dirty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5072063" y="776558"/>
            <a:ext cx="6927246" cy="578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4749333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err="1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สัม</a:t>
              </a:r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พรรคภาพอิเล็กตรอน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5" y="1328738"/>
            <a:ext cx="11220450" cy="5345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600" b="1" dirty="0" err="1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สัม</a:t>
            </a: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พรรค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ภาพอิเล็กตรอน (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Electron Affinity ;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EA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พลังงานที่เปลี่ยนไปเมื่ออะตอมของธาตุในสถานะแก๊สได้รับอิเล็กตรอน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1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อนุภาคพลังงานนี้มักจะอยู่ในรูปคายพลังงาน แต่ก็มีธาตุบางชนิดจะอยู่ในรูปดูดพลังงาน  เขียนเป็นสมการทั่วๆ ไปได้ดังนี้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X (g)  + 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-	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	X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(g)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หน่วยของ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จะเหมือนกับพลังงานไอออไนเซชันคือ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kJ/</a:t>
            </a:r>
            <a:r>
              <a:rPr lang="en-US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mol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หรือ หน่วยที่ใหญ่กว่า 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MJ/</a:t>
            </a:r>
            <a:r>
              <a:rPr lang="en-US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mol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และหน่วยที่เล็กกว่าคือ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ที่มี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สูง จะคายพลังงานออกมามากเมื่อรับอิเล็กตรอนเข้าไป ทำให้เกิดไอออนลบที่มีความเสถียรมาก ดังนั้น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จึงใช้ทำนายความสามารถในการเป็นไอออนลบ กล่าวคือ ธาตุที่มีอิเล็กตรอน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สูง จะสามารถเกิดเป็นไอออนลบได้ง่ายกว่าธาตุที่มี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EA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ต่ำ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cxnSp>
        <p:nvCxnSpPr>
          <p:cNvPr id="19" name="ลูกศรเชื่อมต่อแบบตรง 18"/>
          <p:cNvCxnSpPr/>
          <p:nvPr/>
        </p:nvCxnSpPr>
        <p:spPr>
          <a:xfrm>
            <a:off x="5900736" y="3214688"/>
            <a:ext cx="9858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96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5" y="1328738"/>
            <a:ext cx="4586288" cy="534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 err="1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ค่าสัม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พรรคภาพอิเล็กตรอนของธาตุในตารางธาตุ</a:t>
            </a:r>
            <a:endParaRPr lang="en-US" sz="3600" dirty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322729" y="168629"/>
            <a:ext cx="4749333" cy="923330"/>
            <a:chOff x="322729" y="411521"/>
            <a:chExt cx="5150224" cy="923330"/>
          </a:xfrm>
        </p:grpSpPr>
        <p:cxnSp>
          <p:nvCxnSpPr>
            <p:cNvPr id="11" name="ตัวเชื่อมต่อตรง 10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สี่เหลี่ยมผืนผ้า 11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err="1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สัม</a:t>
              </a:r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พรรคภาพอิเล็กตรอน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pic>
        <p:nvPicPr>
          <p:cNvPr id="13" name="รูปภาพ 12"/>
          <p:cNvPicPr/>
          <p:nvPr/>
        </p:nvPicPr>
        <p:blipFill>
          <a:blip r:embed="rId2"/>
          <a:stretch>
            <a:fillRect/>
          </a:stretch>
        </p:blipFill>
        <p:spPr>
          <a:xfrm>
            <a:off x="5235108" y="570266"/>
            <a:ext cx="6812285" cy="6103584"/>
          </a:xfrm>
          <a:prstGeom prst="rect">
            <a:avLst/>
          </a:prstGeom>
        </p:spPr>
      </p:pic>
      <p:pic>
        <p:nvPicPr>
          <p:cNvPr id="14" name="รูปภาพ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385" y="5929314"/>
            <a:ext cx="3475504" cy="68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4" y="1328738"/>
            <a:ext cx="11187113" cy="53451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เลขออกซิเดชัน (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Oxidation numbers 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 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Oxidation states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ตัวเลขที่สมมติขึ้นเพื่อแสดงค่าประจุไฟฟ้าธาตุ โดยคิดจากจำนวนอิเล็กตรอนที่ให้และรับหรือใช้ร่วมกันในการเกิดสารประกอบ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กฎสำหรับใช้กำหนดเลขออกซิเดชัน</a:t>
            </a:r>
            <a:endParaRPr lang="en-US" sz="3600" dirty="0">
              <a:solidFill>
                <a:srgbClr val="FF99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lvl="0" indent="-557213" fontAlgn="base">
              <a:buFont typeface="+mj-lt"/>
              <a:buAutoNum type="arabicPeriod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ธาตุอิสระทุกชนิด มีเลขออกซิเดชันเท่ากับ ศูนย์ เช่น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Li  Mg  Cu  Ne  O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P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F</a:t>
            </a:r>
            <a:r>
              <a:rPr lang="en-US" sz="36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lvl="0" indent="-557213" fontAlgn="base">
              <a:buFont typeface="+mj-lt"/>
              <a:buAutoNum type="arabicPeriod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ในสารประกอบทุกชนิด  โลหะหมู่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มีเลขออกซิเดชัน  +1     โลหะหมู่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IIA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มีเลขออกซิเดชัน   +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ฟลูออรีน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จะมีเลขออกซิเดชัน -1 เสมอ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lvl="0" indent="-557213" fontAlgn="base">
              <a:buFont typeface="+mj-lt"/>
              <a:buAutoNum type="arabicPeriod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สารประกอบระหว่างไฮโดรเจนกับอโลหะ ไฮโดรเจนจะมีเลขออกซิเดชัน  +1 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indent="-557213">
              <a:buFont typeface="+mj-lt"/>
              <a:buAutoNum type="arabicPeriod"/>
            </a:pP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สารประกอบระหว่างไฮโดรเจนกับโลหะ ไฮโดรเจนจะมีเลขออกซิเดชัน  -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322730" y="168629"/>
            <a:ext cx="3220570" cy="923330"/>
            <a:chOff x="322729" y="411521"/>
            <a:chExt cx="5150224" cy="923330"/>
          </a:xfrm>
        </p:grpSpPr>
        <p:cxnSp>
          <p:nvCxnSpPr>
            <p:cNvPr id="11" name="ตัวเชื่อมต่อตรง 10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สี่เหลี่ยมผืนผ้า 11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เลขออกซิเดชัน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1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485774" y="1328738"/>
            <a:ext cx="11187113" cy="534511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  <a:tabLst>
                <a:tab pos="714375" algn="l"/>
              </a:tabLst>
            </a:pP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5.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ออกซิเจนในสารประกอบทั่วไปจะมีเลขออกซิเดชัน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-2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14375" lvl="1" indent="0">
              <a:lnSpc>
                <a:spcPct val="120000"/>
              </a:lnSpc>
              <a:buNone/>
              <a:tabLst>
                <a:tab pos="714375" algn="l"/>
              </a:tabLst>
            </a:pPr>
            <a:r>
              <a:rPr lang="th-TH" sz="36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ยกเว้น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ในสารประกอบ</a:t>
            </a:r>
            <a:r>
              <a:rPr lang="th-TH" sz="36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เปอร์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ออกไซด์ จะมีเลขออกซิเดชัน -1  เช่น 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H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BaO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14375" lvl="1" indent="0">
              <a:lnSpc>
                <a:spcPct val="120000"/>
              </a:lnSpc>
              <a:buNone/>
              <a:tabLst>
                <a:tab pos="714375" algn="l"/>
              </a:tabLst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ในสารประกอบซูเปอร์ออกไซด์ จะมีเลขออกซิเดชัน  -1/2  เช่น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KO</a:t>
            </a:r>
            <a:r>
              <a:rPr lang="en-US" sz="3600" baseline="-25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endParaRPr lang="th-TH" sz="3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lvl="1" indent="-742950">
              <a:lnSpc>
                <a:spcPct val="120000"/>
              </a:lnSpc>
              <a:buAutoNum type="arabicPeriod" startAt="6"/>
              <a:tabLst>
                <a:tab pos="714375" algn="l"/>
              </a:tabLst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ใน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สารประกอบทุกชนิดผลรวมของเลขออกซิเดชันของทุกอะตอมของธาตุเท่ากับ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ศูนย์</a:t>
            </a:r>
            <a:endParaRPr lang="th-TH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742950" lvl="1" indent="-742950">
              <a:lnSpc>
                <a:spcPct val="120000"/>
              </a:lnSpc>
              <a:buAutoNum type="arabicPeriod" startAt="6"/>
              <a:tabLst>
                <a:tab pos="714375" algn="l"/>
              </a:tabLst>
            </a:pP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ใน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ไอออนของกลุ่มอะตอมของธาตุพบว่า ผลรวมของเลขออกซิเดชันของทุกอะตอมเท่ากับประจุของไอออนนั้น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322730" y="168629"/>
            <a:ext cx="3220570" cy="923330"/>
            <a:chOff x="322729" y="411521"/>
            <a:chExt cx="5150224" cy="923330"/>
          </a:xfrm>
        </p:grpSpPr>
        <p:cxnSp>
          <p:nvCxnSpPr>
            <p:cNvPr id="11" name="ตัวเชื่อมต่อตรง 10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สี่เหลี่ยมผืนผ้า 11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เลขออกซิเดชัน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8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ตัวอักษรวิ่ง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335</Words>
  <Application>Microsoft Office PowerPoint</Application>
  <PresentationFormat>แบบจอกว้าง</PresentationFormat>
  <Paragraphs>55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5" baseType="lpstr">
      <vt:lpstr>Angsana New</vt:lpstr>
      <vt:lpstr>Arial</vt:lpstr>
      <vt:lpstr>Calibri</vt:lpstr>
      <vt:lpstr>Calibri Light</vt:lpstr>
      <vt:lpstr>Cordia New</vt:lpstr>
      <vt:lpstr>Times New Roman</vt:lpstr>
      <vt:lpstr>Wingdings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COM_PC</cp:lastModifiedBy>
  <cp:revision>110</cp:revision>
  <dcterms:created xsi:type="dcterms:W3CDTF">2016-08-06T16:10:10Z</dcterms:created>
  <dcterms:modified xsi:type="dcterms:W3CDTF">2017-06-08T07:08:35Z</dcterms:modified>
</cp:coreProperties>
</file>