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99FF"/>
    <a:srgbClr val="00FFFF"/>
    <a:srgbClr val="A3E7FF"/>
    <a:srgbClr val="9544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สไตล์สีอ่อน 2 - เน้น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54" autoAdjust="0"/>
  </p:normalViewPr>
  <p:slideViewPr>
    <p:cSldViewPr snapToGrid="0">
      <p:cViewPr varScale="1">
        <p:scale>
          <a:sx n="70" d="100"/>
          <a:sy n="70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-4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CD237-A48D-42E0-8C80-E41F082EDBD5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AA4C2-3FBF-42DC-8555-6DBA72D36D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062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119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75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896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397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325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424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091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997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148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369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929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6359F-68CB-47B1-96BB-2B8DB2858D5E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53AC-D788-41D8-AF75-9BC1714739A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0210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6806734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วิวัฒนาการของตารางธาตุ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322729" y="1533801"/>
            <a:ext cx="1167877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โย</a:t>
            </a:r>
            <a:r>
              <a:rPr lang="th-TH" sz="3600" b="1" dirty="0" err="1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ฮันน์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เด</a:t>
            </a:r>
            <a:r>
              <a:rPr lang="th-TH" sz="3600" b="1" dirty="0" err="1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อเบอ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ไร</a:t>
            </a:r>
            <a:r>
              <a:rPr lang="th-TH" sz="3600" b="1" dirty="0" err="1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เนอร์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ได้จัดธาตุเป็นกลุ่มๆ ละ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3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ธาตุตามสมบัติที่คล้ายคลึงกัน เรียกว่า ชุดสาม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(Triads)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พบว่าธาตุกลางจะมีมวลอะตอมเฉลี่ยเท่ากับมวลอะตอมของธาตุอีก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2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ธาตุบวกกันหาร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2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เป็นค่าเฉลี่ย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เช่น  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7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Li  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23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Na  </a:t>
            </a:r>
            <a:r>
              <a:rPr lang="en-US" sz="3600" baseline="30000" dirty="0">
                <a:latin typeface="Angsana New" panose="02020603050405020304" pitchFamily="18" charset="-34"/>
                <a:cs typeface="Angsana New" panose="02020603050405020304" pitchFamily="18" charset="-34"/>
              </a:rPr>
              <a:t>39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K 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เป็นต้น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จอห์น </a:t>
            </a:r>
            <a:r>
              <a:rPr lang="th-TH" sz="3600" b="1" dirty="0" err="1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นิว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แลนด์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นักเคมีชาวอังกฤษได้จัดธาตุต่างๆ เป็นตาราง โดยพยายามเรียงลำดับตามมวลอะตอมจากน้อยไปหามากเป็นแถวๆ ตามแนวนอน สมบัติของธาตุจะมีลักษณะคล้ายกันเป็นช่วงๆ ของธาตุที่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8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จัดกลุ่มธาตุเป็นตารางแบบนี้จะได้ธาตุทั้งหมด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7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แถว เรียกว่า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Law of Octaves</a:t>
            </a:r>
          </a:p>
        </p:txBody>
      </p: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4090986" y="4958148"/>
            <a:ext cx="6849475" cy="166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6806734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วิวัฒนาการของตารางธาตุ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322729" y="1533801"/>
            <a:ext cx="1167877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ยู</a:t>
            </a:r>
            <a:r>
              <a:rPr lang="th-TH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ลิ</a:t>
            </a:r>
            <a:r>
              <a:rPr lang="th-TH" sz="36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อุส</a:t>
            </a:r>
            <a:r>
              <a:rPr lang="th-TH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โลทาร์</a:t>
            </a:r>
            <a:r>
              <a:rPr lang="th-TH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ไม</a:t>
            </a:r>
            <a:r>
              <a:rPr lang="th-TH" sz="36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เออร์</a:t>
            </a:r>
            <a:r>
              <a:rPr lang="th-TH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ได้จัดธาตุต่างๆ เป็นหมวดหมู่ใหม่ โดยใช้มวลอะตอมของธาตุต่างๆ มาเขียนกราฟกับสมบัติทางกายภาพต่างๆ ของธาตุ (เช่นจุดหลอมเหลว ความหนาแน่น) เรียกว่า 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6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Lothar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Meyer’s Curves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กราฟที่ได้จะพบว่าสมบัติต่างๆ ของธาตุจะเพิ่มขึ้นแล้วลดลง แล้วเพิ่มขึ้นอีกซ้ำๆ กันเป็นช่วง เมื่อมวลอะตอมของธาตุ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เพิ่มขึ้น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endParaRPr lang="en-US" sz="20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en-US" sz="36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Dimitri </a:t>
            </a:r>
            <a:r>
              <a:rPr lang="en-US" sz="3600" b="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Lvanovich</a:t>
            </a:r>
            <a:r>
              <a:rPr lang="en-US" sz="3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600" b="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Mendelejev</a:t>
            </a:r>
            <a:r>
              <a:rPr lang="en-US" sz="3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ได้เสนอการจัดธาตุเป็นตารางในลักษณะคล้ายกันโดยเรียงตามมวลอะตอมจากน้อยไปหามากพบว่าสมบัติต่างๆ ของธาตุสัมพันธ์กับมวลอะตอมของธาตุเรียกว่า กฎพีริออดิก (</a:t>
            </a:r>
            <a:r>
              <a:rPr lang="en-US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Periodic Law)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คือ  </a:t>
            </a:r>
            <a:r>
              <a:rPr lang="th-TH" sz="3600" b="1" i="1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“สมบัติของธาตุเป็นไปตามมวลอะตอมของธาตุโดยเปลี่ยนแปลงเป็นช่วงๆ ตามมวลอะตอมที่เพิ่มขึ้น</a:t>
            </a:r>
            <a:r>
              <a:rPr lang="th-TH" sz="3600" b="1" i="1" dirty="0" smtClean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”</a:t>
            </a:r>
            <a:endParaRPr lang="en-US" sz="3600" i="1" dirty="0">
              <a:solidFill>
                <a:srgbClr val="66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725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6806734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วิวัฒนาการของตารางธาตุ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322729" y="1533801"/>
            <a:ext cx="11678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ตารางธาตุของเมน</a:t>
            </a:r>
            <a:r>
              <a:rPr lang="th-TH" sz="3600" b="1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เดเล</a:t>
            </a:r>
            <a:r>
              <a:rPr lang="th-TH" sz="3600" b="1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เยฟ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322729" y="2384621"/>
            <a:ext cx="8184110" cy="3943352"/>
          </a:xfrm>
          <a:prstGeom prst="rect">
            <a:avLst/>
          </a:prstGeom>
        </p:spPr>
      </p:pic>
      <p:pic>
        <p:nvPicPr>
          <p:cNvPr id="44034" name="Picture 2" descr="http://img.whenintime.com/tli/multimtb123/History_Of_Atomic_Theory/ac5d1d2a-fc1d-4cf1-b3d5-7e982be575d4_308640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342" y="2237284"/>
            <a:ext cx="2898282" cy="41334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93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6806734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วิวัฒนาการของตารางธาตุ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สี่เหลี่ยมผืนผ้า 3"/>
          <p:cNvSpPr/>
          <p:nvPr/>
        </p:nvSpPr>
        <p:spPr>
          <a:xfrm>
            <a:off x="322730" y="1533801"/>
            <a:ext cx="794973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เฮ</a:t>
            </a:r>
            <a:r>
              <a:rPr lang="th-TH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นรี </a:t>
            </a:r>
            <a:r>
              <a:rPr lang="th-TH" sz="36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โมสลีย์</a:t>
            </a:r>
            <a:r>
              <a:rPr lang="th-TH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พบว่าการจัดเรียงธาตุตามลำดับเลขอะตอม (จำนวนโปรตอนในนิวเคลียส) จะสอดคล้องกับกฎพีริออดิก โดยไม่ต้องมีการสลับที่กันเหมือนการเรียงตามมวลอะตอม ดังนั้นในปัจจุบันกฎพีริออดิกมีใจความว่า </a:t>
            </a:r>
            <a:r>
              <a:rPr lang="th-TH" sz="3600" b="1" i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“สมบัติต่างๆ ของธาตุจะขึ้นอยู่กับเลขอะตอมของธาตุนั้นๆ และขึ้นอยู่กับการจัดอิเล็กตรอนของธาตุเหล่านั้น”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 กฎพีริออดิกใหม่นี้ช่วยให้สามารถจัดธาตุต่างๆ โดยเรียงตามเลขอะตอมได้ตารางธาตุที่สมบูรณ์ขึ้น ทำให้ง่ายต่อการจดจำและใช้ทำนายสมบัติของธาตุได้ดี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3010" name="Picture 2" descr="http://www.rsc.org/education/teachers/resources/periodictable/scientists/mosel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63" y="1533801"/>
            <a:ext cx="2926213" cy="4509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37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29" y="168629"/>
            <a:ext cx="5749459" cy="1107996"/>
            <a:chOff x="322729" y="411521"/>
            <a:chExt cx="5150224" cy="1107996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519517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6600" b="1" spc="300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ตารางธาตุในปัจจุบัน</a:t>
              </a:r>
              <a:endParaRPr lang="th-TH" sz="6600" dirty="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2" y="1418868"/>
            <a:ext cx="9201152" cy="527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9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8806984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การ</a:t>
              </a:r>
              <a:r>
                <a:rPr lang="th-TH" sz="5400" b="1" dirty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เรียกชื่อธาตุที่มีเลขอะตอมตั้งแต่ </a:t>
              </a:r>
              <a:r>
                <a:rPr lang="en-US" sz="5400" b="1" dirty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100 </a:t>
              </a:r>
              <a:r>
                <a:rPr lang="th-TH" sz="5400" b="1" dirty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ขึ้นไป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3" name="สี่เหลี่ยมผืนผ้า 2"/>
          <p:cNvSpPr/>
          <p:nvPr/>
        </p:nvSpPr>
        <p:spPr>
          <a:xfrm>
            <a:off x="322729" y="1281910"/>
            <a:ext cx="11550183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thaiDi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630555" algn="l"/>
              </a:tabLst>
            </a:pP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องค์กร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นานาชาติทางเคมี (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International Union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of Pure and Applied </a:t>
            </a:r>
            <a:r>
              <a:rPr lang="en-US" sz="3600" b="1" dirty="0" smtClean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Chemistry 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IUPAC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) </a:t>
            </a:r>
            <a:r>
              <a:rPr lang="th-TH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ได้ตกลงให้เรียกชื่อที่มีเลขอะตอมตั้งแต่ </a:t>
            </a:r>
            <a:r>
              <a:rPr lang="en-US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100 </a:t>
            </a:r>
            <a:r>
              <a:rPr lang="th-TH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ขึ้นไป ตามเลขเป็นภาษาละ</a:t>
            </a:r>
            <a:r>
              <a:rPr lang="th-TH" sz="3600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ติน</a:t>
            </a:r>
            <a:r>
              <a:rPr lang="th-TH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และลงท้ายเสียงของชื่อธาตุเป็น </a:t>
            </a:r>
            <a:r>
              <a:rPr lang="en-US" sz="3600" dirty="0" err="1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ium</a:t>
            </a:r>
            <a:r>
              <a:rPr lang="th-TH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  และ</a:t>
            </a:r>
            <a:r>
              <a:rPr lang="th-TH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ให้เขียนสัญลักษณ์ตามตัวอักษรตัวแรก</a:t>
            </a:r>
            <a:r>
              <a:rPr lang="th-TH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ของ                      จำนวน</a:t>
            </a:r>
            <a:r>
              <a:rPr lang="th-TH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นับ แต่ละตัวมาเขียนเรียง</a:t>
            </a:r>
            <a:r>
              <a:rPr lang="th-TH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กัน</a:t>
            </a:r>
          </a:p>
          <a:p>
            <a:pPr marL="571500" indent="-571500" algn="thaiDist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630555" algn="l"/>
              </a:tabLst>
            </a:pPr>
            <a:r>
              <a:rPr lang="th-TH" sz="3600" b="1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จำนวนนับในภาษาละ</a:t>
            </a:r>
            <a:r>
              <a:rPr lang="th-TH" sz="3600" b="1" dirty="0" err="1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ติน</a:t>
            </a:r>
            <a:r>
              <a:rPr lang="th-TH" sz="3600" b="1" dirty="0">
                <a:solidFill>
                  <a:srgbClr val="66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คือ 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thaiDist">
              <a:lnSpc>
                <a:spcPct val="115000"/>
              </a:lnSpc>
              <a:spcAft>
                <a:spcPts val="0"/>
              </a:spcAft>
              <a:tabLst>
                <a:tab pos="630555" algn="l"/>
              </a:tabLst>
            </a:pPr>
            <a:endParaRPr lang="en-US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/>
          </p:nvPr>
        </p:nvGraphicFramePr>
        <p:xfrm>
          <a:off x="1025760" y="4640231"/>
          <a:ext cx="10144120" cy="1892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4412"/>
                <a:gridCol w="1014412"/>
                <a:gridCol w="1014412"/>
                <a:gridCol w="1014412"/>
                <a:gridCol w="1014412"/>
                <a:gridCol w="1014412"/>
                <a:gridCol w="1014412"/>
                <a:gridCol w="1014412"/>
                <a:gridCol w="1014412"/>
                <a:gridCol w="1014412"/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</a:t>
                      </a:r>
                      <a:endParaRPr lang="en-US" sz="28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nil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un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bi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tri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quad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pent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hex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sept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oct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en-US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enn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นิล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อูน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ไบ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ไตร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คว</a:t>
                      </a:r>
                      <a:r>
                        <a:rPr lang="th-TH" sz="3600" b="0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อด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เพนต์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เฮกซ์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เซปต์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ออกต์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th-TH" sz="3600" b="0" dirty="0" err="1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เอนน์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63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2734795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ขนาดอะตอม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pic>
        <p:nvPicPr>
          <p:cNvPr id="7" name="รูปภาพ 6"/>
          <p:cNvPicPr/>
          <p:nvPr/>
        </p:nvPicPr>
        <p:blipFill>
          <a:blip r:embed="rId2"/>
          <a:stretch>
            <a:fillRect/>
          </a:stretch>
        </p:blipFill>
        <p:spPr>
          <a:xfrm>
            <a:off x="1972944" y="1265503"/>
            <a:ext cx="8156893" cy="545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2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2734795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ขนาดอะตอม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9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198564"/>
            <a:ext cx="11199718" cy="55372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th-TH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แนวโน้มขนาดอะตอมตามหมู่ และคาบ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ธาตุ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หมู่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เดียวกัน 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ขนาด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ใหญ่ขึ้นจากบนลงล่าง เพราะธาตุหมู่เดียวกันเลขอะตอมเพิ่มขึ้นเป็นผลทำให้จำนวนโปรตอนในนิวเคลียสและจำนวนระดับพลังงานที่มีอิเล็กตรอนอยู่เพิ่มขึ้น ดังนั้นเวเลนซ์อิเล็กตรอนอยู่ห่างนิวเคลียสมากขึ้น จึงมีขนาดใหญ่ขึ้น </a:t>
            </a:r>
            <a:r>
              <a:rPr lang="th-TH" sz="3600" b="1" i="1" dirty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สรุป ขนาดอะตอมเปลี่ยนตามจำนวนระดับพลังงานที่มีอิเล็กตรอน</a:t>
            </a:r>
            <a:r>
              <a:rPr lang="th-TH" sz="3600" b="1" i="1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อยู่</a:t>
            </a:r>
            <a:endParaRPr lang="th-TH" sz="3600" b="1" i="1" dirty="0">
              <a:solidFill>
                <a:srgbClr val="92D05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ธาตุ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ในคาบ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เดียวกัน 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ขนาด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เล็กลงจากซ้ายไปขวา เพราะธาตุหมู่เดียวกัน เลขอะตอมเพิ่มขึ้นแต่มีจำนวนระดับพลังงานที่มีอิเล็กตรอนอยู่เท่ากัน แต่มีจำนวนโปรตอนในนิวเคลียสต่างกัน </a:t>
            </a:r>
            <a:r>
              <a:rPr lang="th-TH" sz="3600" b="1" i="1" dirty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ธาตุที่มีจำนวนโปรตอนมากจะดึงดูดเวเลนซ์อิเล็กตรอนมาก </a:t>
            </a:r>
            <a:r>
              <a:rPr lang="th-TH" sz="3600" b="1" i="1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</a:t>
            </a:r>
            <a:r>
              <a:rPr lang="th-TH" sz="3600" b="1" i="1" dirty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ให้เวเลนซ์อิเล็กตรอนเข้าใกล้นิวเคลียสได้มากกว่า อะตอมจึงมีขนาดเล็ก</a:t>
            </a:r>
            <a:r>
              <a:rPr lang="th-TH" sz="3600" b="1" i="1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ลง</a:t>
            </a:r>
          </a:p>
        </p:txBody>
      </p:sp>
    </p:spTree>
    <p:extLst>
      <p:ext uri="{BB962C8B-B14F-4D97-AF65-F5344CB8AC3E}">
        <p14:creationId xmlns:p14="http://schemas.microsoft.com/office/powerpoint/2010/main" val="31292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2734795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ขนาดไอออน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255493" y="1212852"/>
            <a:ext cx="11231657" cy="55372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§"/>
              <a:defRPr/>
            </a:pPr>
            <a:r>
              <a:rPr lang="th-TH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ไอออนของ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ธาตุมี </a:t>
            </a:r>
            <a:r>
              <a:rPr lang="en-US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 </a:t>
            </a:r>
            <a:r>
              <a:rPr lang="th-TH" sz="36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ชนิด </a:t>
            </a:r>
            <a:endParaRPr lang="th-TH" sz="3600" b="1" dirty="0" smtClean="0">
              <a:solidFill>
                <a:srgbClr val="00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lnSpc>
                <a:spcPct val="120000"/>
              </a:lnSpc>
              <a:buNone/>
              <a:tabLst>
                <a:tab pos="457200" algn="l"/>
              </a:tabLst>
              <a:defRPr/>
            </a:pPr>
            <a:r>
              <a:rPr lang="th-TH" sz="3600" b="1" dirty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 ไอออน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บวก 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3600" b="1" dirty="0" err="1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Cation</a:t>
            </a:r>
            <a:r>
              <a:rPr lang="en-US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มีโปรตอน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มากกว่า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อิเล็กตรอน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เช่น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Na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+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, Ca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2+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</a:p>
          <a:p>
            <a:pPr marL="0" indent="0">
              <a:lnSpc>
                <a:spcPct val="120000"/>
              </a:lnSpc>
              <a:buNone/>
              <a:tabLst>
                <a:tab pos="457200" algn="l"/>
              </a:tabLst>
              <a:defRPr/>
            </a:pP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 ไอออน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ลบ </a:t>
            </a:r>
            <a:r>
              <a:rPr lang="th-TH" sz="3600" b="1" dirty="0" smtClean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Anion</a:t>
            </a:r>
            <a:r>
              <a:rPr lang="th-TH" sz="3600" b="1" dirty="0">
                <a:solidFill>
                  <a:srgbClr val="FF99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มีโปรตอน</a:t>
            </a:r>
            <a:r>
              <a:rPr lang="th-TH" sz="3600" dirty="0">
                <a:latin typeface="Angsana New" panose="02020603050405020304" pitchFamily="18" charset="-34"/>
                <a:cs typeface="Angsana New" panose="02020603050405020304" pitchFamily="18" charset="-34"/>
              </a:rPr>
              <a:t>น้อยกว่าอิเล็กตรอน 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เช่น </a:t>
            </a:r>
            <a:r>
              <a:rPr lang="en-US" sz="36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Cl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–</a:t>
            </a:r>
            <a:r>
              <a:rPr lang="en-US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, O</a:t>
            </a:r>
            <a:r>
              <a:rPr lang="en-US" sz="3600" baseline="30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2–</a:t>
            </a:r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600" b="1" dirty="0" smtClean="0">
              <a:solidFill>
                <a:srgbClr val="0070C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8" descr="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669" y="3703474"/>
            <a:ext cx="7693304" cy="277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6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2734795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ขนาดไอออน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9" name="ตัวแทนเนื้อหา 2"/>
          <p:cNvSpPr txBox="1">
            <a:spLocks/>
          </p:cNvSpPr>
          <p:nvPr/>
        </p:nvSpPr>
        <p:spPr>
          <a:xfrm>
            <a:off x="500063" y="1155700"/>
            <a:ext cx="10844212" cy="553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  <a:defRPr/>
            </a:pPr>
            <a:r>
              <a:rPr lang="th-TH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เปรียบเทียบขนาดไอออนบวก และไอออนลบ กับขนาดอะตอมของธาตุ</a:t>
            </a:r>
          </a:p>
        </p:txBody>
      </p:sp>
      <p:pic>
        <p:nvPicPr>
          <p:cNvPr id="12" name="Picture 7" descr="metal_rad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1027" y="1968343"/>
            <a:ext cx="4219294" cy="4788298"/>
          </a:xfrm>
          <a:prstGeom prst="rect">
            <a:avLst/>
          </a:prstGeom>
        </p:spPr>
      </p:pic>
      <p:pic>
        <p:nvPicPr>
          <p:cNvPr id="13" name="Picture 7" descr="halogen_rad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56" y="1978605"/>
            <a:ext cx="4168436" cy="3782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962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กลุ่ม 9"/>
          <p:cNvGrpSpPr/>
          <p:nvPr/>
        </p:nvGrpSpPr>
        <p:grpSpPr>
          <a:xfrm>
            <a:off x="322730" y="168629"/>
            <a:ext cx="2734795" cy="923330"/>
            <a:chOff x="322729" y="411521"/>
            <a:chExt cx="5150224" cy="923330"/>
          </a:xfrm>
        </p:grpSpPr>
        <p:cxnSp>
          <p:nvCxnSpPr>
            <p:cNvPr id="6" name="ตัวเชื่อมต่อตรง 5"/>
            <p:cNvCxnSpPr/>
            <p:nvPr/>
          </p:nvCxnSpPr>
          <p:spPr>
            <a:xfrm>
              <a:off x="322729" y="1319489"/>
              <a:ext cx="515022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สี่เหลี่ยมผืนผ้า 7"/>
            <p:cNvSpPr/>
            <p:nvPr/>
          </p:nvSpPr>
          <p:spPr>
            <a:xfrm>
              <a:off x="322729" y="411521"/>
              <a:ext cx="5150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5400" b="1" dirty="0" smtClean="0">
                  <a:solidFill>
                    <a:srgbClr val="FFFF00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ngsana New" panose="02020603050405020304" pitchFamily="18" charset="-34"/>
                  <a:cs typeface="Angsana New" panose="02020603050405020304" pitchFamily="18" charset="-34"/>
                </a:rPr>
                <a:t>ขนาดไอออน</a:t>
              </a:r>
              <a:endParaRPr lang="en-US" sz="5400" b="1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1" name="ตัวแทนเนื้อหา 2"/>
          <p:cNvSpPr>
            <a:spLocks noGrp="1"/>
          </p:cNvSpPr>
          <p:nvPr>
            <p:ph idx="1"/>
          </p:nvPr>
        </p:nvSpPr>
        <p:spPr>
          <a:xfrm>
            <a:off x="255493" y="1109481"/>
            <a:ext cx="8658289" cy="5537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th-TH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รัศมีอะตอม และ รัศมีไอออน </a:t>
            </a:r>
            <a:r>
              <a:rPr lang="en-US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(pm) </a:t>
            </a:r>
            <a:r>
              <a:rPr lang="th-TH" sz="3600" b="1" dirty="0" smtClean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ของธาตุบางชนิด</a:t>
            </a:r>
            <a:endParaRPr lang="th-TH" sz="3600" b="1" dirty="0">
              <a:solidFill>
                <a:srgbClr val="00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7" y="1904219"/>
            <a:ext cx="7326096" cy="486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ตัวอักษรวิ่ง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656</Words>
  <Application>Microsoft Office PowerPoint</Application>
  <PresentationFormat>แบบจอกว้าง</PresentationFormat>
  <Paragraphs>58</Paragraphs>
  <Slides>11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8" baseType="lpstr">
      <vt:lpstr>Angsana New</vt:lpstr>
      <vt:lpstr>Arial</vt:lpstr>
      <vt:lpstr>Calibri</vt:lpstr>
      <vt:lpstr>Calibri Light</vt:lpstr>
      <vt:lpstr>Cordia New</vt:lpstr>
      <vt:lpstr>Wingdings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</dc:creator>
  <cp:lastModifiedBy>COM_PC</cp:lastModifiedBy>
  <cp:revision>109</cp:revision>
  <dcterms:created xsi:type="dcterms:W3CDTF">2016-08-06T16:10:10Z</dcterms:created>
  <dcterms:modified xsi:type="dcterms:W3CDTF">2017-06-08T07:07:08Z</dcterms:modified>
</cp:coreProperties>
</file>