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99FF"/>
    <a:srgbClr val="00FFFF"/>
    <a:srgbClr val="A3E7FF"/>
    <a:srgbClr val="9544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สไตล์สีอ่อน 2 - เน้น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54" autoAdjust="0"/>
  </p:normalViewPr>
  <p:slideViewPr>
    <p:cSldViewPr snapToGrid="0">
      <p:cViewPr varScale="1">
        <p:scale>
          <a:sx n="56" d="100"/>
          <a:sy n="56" d="100"/>
        </p:scale>
        <p:origin x="8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-4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CD237-A48D-42E0-8C80-E41F082EDBD5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AA4C2-3FBF-42DC-8555-6DBA72D36D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062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5785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7928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2568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055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9201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1973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6309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6567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A4C2-3FBF-42DC-8555-6DBA72D36DF3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635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119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75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896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397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325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424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091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997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148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369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929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0210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311509"/>
            <a:ext cx="8721260" cy="2123658"/>
            <a:chOff x="322729" y="411521"/>
            <a:chExt cx="5150224" cy="2123658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แบบจำลองอะตอมแบบกลุ่มหมอก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2" name="สี่เหลี่ยมผืนผ้า 1"/>
          <p:cNvSpPr/>
          <p:nvPr/>
        </p:nvSpPr>
        <p:spPr>
          <a:xfrm>
            <a:off x="322730" y="1664288"/>
            <a:ext cx="114501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เนื่องจากทฤษฎีอะตอมของ</a:t>
            </a:r>
            <a:r>
              <a:rPr lang="th-TH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โบร์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 ไม่สามารถ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อธิบาย</a:t>
            </a:r>
          </a:p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โครงสร้าง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ของอะตอมของธาตุที่มีหลายอิเล็กตรอนได้ </a:t>
            </a:r>
            <a:endParaRPr lang="th-TH" sz="3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นักวิทยาศาสตร์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จึงได้พยายามสร้างสมการทาง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คณิตศาสตร์</a:t>
            </a:r>
          </a:p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เพื่อ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คำนวณโอกาสที่จะพบอิเล็กตรอนรอบนิวเคลียส </a:t>
            </a:r>
            <a:endParaRPr lang="th-TH" sz="3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จน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ได้แบบจำลองอะตอมที่มีลักษณะดังรูป  </a:t>
            </a:r>
            <a:endParaRPr lang="th-TH" sz="3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600" b="1" i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จุด</a:t>
            </a:r>
            <a:r>
              <a:rPr lang="th-TH" sz="3600" b="1" i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หนึ่งจุดคือ บริเวณที่มีโอกาสพบอิเล็กตรอน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600" b="1" dirty="0" smtClean="0">
              <a:solidFill>
                <a:srgbClr val="FF99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จาก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แบบจำลองจึงสามารถสรุปได้ว่า </a:t>
            </a:r>
            <a:r>
              <a:rPr lang="th-TH" sz="3600" b="1" i="1" dirty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ริเวณใกล้นิวเคลียสซึ่งมีกลุ่มหมอกทึบจะมีโอกาสพบอิเล็กตรอนได้มากกว่าบริเวณที่ห่างออกมาจากนิวเคลียสซึ่งมีกลุ่มหมอกจาง</a:t>
            </a:r>
            <a:endParaRPr lang="en-US" sz="3600" b="1" i="1" dirty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252" y="1902376"/>
            <a:ext cx="4525079" cy="272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7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268645"/>
            <a:ext cx="8321209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การจัดเรียงอิเล็กตรอนในระดับพลังงานหลัก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2" name="สี่เหลี่ยมผืนผ้า 1"/>
          <p:cNvSpPr/>
          <p:nvPr/>
        </p:nvSpPr>
        <p:spPr>
          <a:xfrm>
            <a:off x="322730" y="1349956"/>
            <a:ext cx="114501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57188" algn="l"/>
              </a:tabLst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1.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ใช้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จำนวนอิเล็กตรอนจากเลขอะตอมมาจัดเรียง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357188" algn="l"/>
              </a:tabLst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2.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ต้อง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จัดอิเล็กตรอนเข้าไปในระดับพลังงานที่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n = 1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ให้เต็มก่อน เมื่อเต็มแล้วจึงจัดเข้าสู่ระดับ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พลังงาน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n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= 2   n = 3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ไปตามลำดับ 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357188" algn="l"/>
              </a:tabLst>
            </a:pP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3.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จำนวน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อิเล็กตรอนที่มีมากที่สุดในแต่ละดับพลังงาน  คำนวณได้จากสูตร 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ดังนี้</a:t>
            </a:r>
          </a:p>
          <a:p>
            <a:pPr algn="ctr">
              <a:tabLst>
                <a:tab pos="357188" algn="l"/>
              </a:tabLst>
            </a:pP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จำนวนอิเล็กตรอนในระดับพลังงาน 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= 2n</a:t>
            </a:r>
            <a:r>
              <a:rPr lang="en-US" sz="3600" b="1" baseline="30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th-TH" sz="3600" b="1" dirty="0" smtClean="0">
              <a:solidFill>
                <a:srgbClr val="FF99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357188" algn="l"/>
              </a:tabLst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จำนวน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อิเล็กตรอนในระดับพลังงานวงนอกสุดมีได้ไม่เกิน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8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อิเล็กตรอน และ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เรียก	อิเล็กตรอน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อยู่ชั้นนอก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สุดนี้ว่า 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เวเลนซ์อิเล็กตรอน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357188" algn="l"/>
              </a:tabLst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5.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การจัดเรียงอิเล็กตรอนมีความสัมพันธ์กับตำแหน่งของธาตุในตารางธาตุ โดย</a:t>
            </a:r>
            <a:r>
              <a:rPr lang="th-TH" sz="36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จำนวน	เวเลนซ์อิเล็กตรอนจะ</a:t>
            </a:r>
            <a:r>
              <a:rPr lang="th-TH" sz="36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บอกหมู่ </a:t>
            </a:r>
            <a:r>
              <a:rPr lang="th-TH" sz="36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ส่วน</a:t>
            </a:r>
            <a:r>
              <a:rPr lang="th-TH" sz="36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จำนวนระดับพลังงานจะบอกคาบของ</a:t>
            </a:r>
            <a:r>
              <a:rPr lang="th-TH" sz="36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ธาตุ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633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268645"/>
            <a:ext cx="1948984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ตัวอย่าง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3" name="สี่เหลี่ยมผืนผ้า 2"/>
          <p:cNvSpPr/>
          <p:nvPr/>
        </p:nvSpPr>
        <p:spPr>
          <a:xfrm>
            <a:off x="2462213" y="329849"/>
            <a:ext cx="95678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th-TH" sz="40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จงจัดเรียงอิเล็กตรอน  แล้วบอกหมู่ และคาบของอนุภาคต่อไปนี้</a:t>
            </a:r>
            <a:endParaRPr lang="en-US" sz="4000" dirty="0">
              <a:solidFill>
                <a:srgbClr val="FF99FF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graphicFrame>
        <p:nvGraphicFramePr>
          <p:cNvPr id="7" name="Table 8"/>
          <p:cNvGraphicFramePr>
            <a:graphicFrameLocks noGrp="1"/>
          </p:cNvGraphicFramePr>
          <p:nvPr>
            <p:extLst/>
          </p:nvPr>
        </p:nvGraphicFramePr>
        <p:xfrm>
          <a:off x="219075" y="1331285"/>
          <a:ext cx="11811001" cy="5355264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417991"/>
                <a:gridCol w="7221184"/>
                <a:gridCol w="1585913"/>
                <a:gridCol w="1585913"/>
              </a:tblGrid>
              <a:tr h="669408"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อนุภาค</a:t>
                      </a:r>
                      <a:endParaRPr lang="en-US" sz="36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จัดเรียงอิเล็กตรอน</a:t>
                      </a:r>
                      <a:r>
                        <a:rPr lang="th-TH" sz="3600" baseline="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(2, 8, 18, 32)</a:t>
                      </a:r>
                      <a:endParaRPr lang="en-US" sz="36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หมู่</a:t>
                      </a:r>
                      <a:endParaRPr lang="en-US" sz="36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คาบ</a:t>
                      </a:r>
                      <a:endParaRPr lang="en-US" sz="36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6694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aseline="-25000" dirty="0" smtClean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</a:t>
                      </a:r>
                      <a:r>
                        <a:rPr lang="en-US" sz="3600" baseline="0" dirty="0" smtClean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C</a:t>
                      </a:r>
                      <a:endParaRPr lang="en-US" sz="3600" b="1" dirty="0" smtClean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94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aseline="-25000" dirty="0" smtClean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12</a:t>
                      </a:r>
                      <a:r>
                        <a:rPr lang="en-US" sz="3600" dirty="0" smtClean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Mg</a:t>
                      </a:r>
                      <a:endParaRPr lang="en-US" sz="3600" b="1" dirty="0" smtClean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694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aseline="-25000" dirty="0" smtClean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17</a:t>
                      </a:r>
                      <a:r>
                        <a:rPr lang="en-US" sz="3600" baseline="0" dirty="0" smtClean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Cl</a:t>
                      </a:r>
                      <a:endParaRPr lang="en-US" sz="3600" b="1" baseline="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94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-250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19</a:t>
                      </a:r>
                      <a:r>
                        <a:rPr lang="en-US" sz="3600" baseline="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K</a:t>
                      </a:r>
                      <a:endParaRPr lang="en-US" sz="3600" b="1" baseline="30000" dirty="0" smtClean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69408">
                <a:tc>
                  <a:txBody>
                    <a:bodyPr/>
                    <a:lstStyle/>
                    <a:p>
                      <a:pPr algn="ctr"/>
                      <a:r>
                        <a:rPr lang="en-US" sz="3600" baseline="-250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31</a:t>
                      </a:r>
                      <a:r>
                        <a:rPr lang="en-US" sz="36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Ga</a:t>
                      </a:r>
                      <a:endParaRPr lang="en-US" sz="3600" b="1" baseline="300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9408">
                <a:tc>
                  <a:txBody>
                    <a:bodyPr/>
                    <a:lstStyle/>
                    <a:p>
                      <a:pPr algn="ctr"/>
                      <a:r>
                        <a:rPr lang="en-US" sz="3600" baseline="-250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50</a:t>
                      </a:r>
                      <a:r>
                        <a:rPr lang="en-US" sz="36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Sn</a:t>
                      </a:r>
                      <a:endParaRPr lang="en-US" sz="3600" b="1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69408">
                <a:tc>
                  <a:txBody>
                    <a:bodyPr/>
                    <a:lstStyle/>
                    <a:p>
                      <a:pPr algn="ctr"/>
                      <a:r>
                        <a:rPr lang="en-US" sz="3600" baseline="-250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84</a:t>
                      </a:r>
                      <a:r>
                        <a:rPr lang="en-US" sz="3600" dirty="0" smtClean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Po</a:t>
                      </a:r>
                      <a:endParaRPr lang="en-US" sz="3600" b="1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268645"/>
            <a:ext cx="8321209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การจัดเรียงอิเล็กตรอนในระดับพลังงานย่อย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2729" y="1300654"/>
            <a:ext cx="413497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อะตอมของธาตุจะมีอิเล็กตรอนเคลื่อนที่อยู่ในระดับพลังงานต่างๆ </a:t>
            </a:r>
            <a:endParaRPr lang="th-TH" sz="3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แต่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ละระดับพลังงานยังมีระดับพลังงานย่อย เรียกว่า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Energy Sublevel </a:t>
            </a:r>
            <a:endParaRPr lang="th-TH" sz="3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ภายใน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ระดับพลังงานย่อยยังประกอบด้วย </a:t>
            </a:r>
            <a:r>
              <a:rPr lang="th-TH" sz="3600" b="1" i="1" dirty="0" err="1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ออร์บิทัล</a:t>
            </a:r>
            <a:r>
              <a:rPr lang="th-TH" sz="3600" b="1" i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600" b="1" i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(Orbital) </a:t>
            </a:r>
            <a:endParaRPr kumimoji="0" lang="th-TH" sz="5400" b="0" i="0" u="none" strike="noStrike" cap="none" normalizeH="0" baseline="0" dirty="0" smtClean="0">
              <a:ln>
                <a:noFill/>
              </a:ln>
              <a:solidFill>
                <a:srgbClr val="FF99FF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Picture 22" descr="7510-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485" y="1529770"/>
            <a:ext cx="1341011" cy="128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5" descr="orbit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176" y="1529770"/>
            <a:ext cx="2938020" cy="130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7" descr="d-orbita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981" y="1529770"/>
            <a:ext cx="2738325" cy="357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9" descr="f-orbital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898" y="3671477"/>
            <a:ext cx="4419885" cy="215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4718484" y="2840788"/>
            <a:ext cx="13410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s-orbital </a:t>
            </a:r>
            <a:endParaRPr lang="th-TH" sz="5400" dirty="0">
              <a:solidFill>
                <a:srgbClr val="00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6122483" y="2840787"/>
            <a:ext cx="29507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p-orbital </a:t>
            </a:r>
            <a:endParaRPr lang="th-TH" sz="5400" dirty="0">
              <a:solidFill>
                <a:srgbClr val="00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685898" y="5823743"/>
            <a:ext cx="4419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f-orbital </a:t>
            </a:r>
            <a:endParaRPr lang="th-TH" sz="5400" dirty="0">
              <a:solidFill>
                <a:srgbClr val="00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9333979" y="5112389"/>
            <a:ext cx="2738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d-orbital </a:t>
            </a:r>
            <a:endParaRPr lang="th-TH" sz="5400" dirty="0">
              <a:solidFill>
                <a:srgbClr val="00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964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268645"/>
            <a:ext cx="8321209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การจัดเรียงอิเล็กตรอนในระดับพลังงานย่อย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2" name="สี่เหลี่ยมผืนผ้า 1"/>
          <p:cNvSpPr/>
          <p:nvPr/>
        </p:nvSpPr>
        <p:spPr>
          <a:xfrm>
            <a:off x="322730" y="1349956"/>
            <a:ext cx="11450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ในระดับพลังงานหลัก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(shell)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จะมีระดับพลังงานย่อย (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subshell)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ดังนี้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202" y="1941714"/>
            <a:ext cx="7235226" cy="482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0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268645"/>
            <a:ext cx="4306421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หลักกีดกันของเพาลี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1" name="สี่เหลี่ยมผืนผ้า 10"/>
          <p:cNvSpPr/>
          <p:nvPr/>
        </p:nvSpPr>
        <p:spPr>
          <a:xfrm>
            <a:off x="490538" y="1392345"/>
            <a:ext cx="652462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หลัก</a:t>
            </a:r>
            <a:r>
              <a:rPr lang="th-TH" sz="44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กีดกันของเพาลี</a:t>
            </a:r>
            <a:r>
              <a:rPr lang="th-TH" sz="4400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lang="th-TH" sz="44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กล่าวว่า อิเล็กตรอน </a:t>
            </a:r>
            <a:r>
              <a:rPr lang="en-US" sz="44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2 </a:t>
            </a:r>
            <a:r>
              <a:rPr lang="th-TH" sz="44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ตัว ที่อยู่ใน</a:t>
            </a:r>
            <a:r>
              <a:rPr lang="th-TH" sz="4400" dirty="0" err="1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ออร์บิทัล</a:t>
            </a:r>
            <a:r>
              <a:rPr lang="th-TH" sz="44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เดียวกัน จะต้องแสดงสมบัติความเป็นแม่เหล็กที่แตกต่างกันโดยแสดงได้จากลูกศรที่สวนทางกัน ในกรณีที่มีอิเล็กตรอนเต็ม</a:t>
            </a:r>
            <a:r>
              <a:rPr lang="th-TH" sz="4400" dirty="0" err="1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ออร์บิทัล</a:t>
            </a:r>
            <a:r>
              <a:rPr lang="th-TH" sz="44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สามารถเขียนเป็น</a:t>
            </a:r>
            <a:r>
              <a:rPr lang="en-US" sz="44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r>
              <a:rPr lang="th-TH" sz="44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lang="th-TH" sz="44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     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ถ้าเขียน</a:t>
            </a:r>
            <a:r>
              <a:rPr lang="th-TH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เป็น</a:t>
            </a:r>
            <a:r>
              <a:rPr lang="en-US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     </a:t>
            </a:r>
            <a:r>
              <a:rPr lang="th-TH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หรือ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en-US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จะไม่สอดคล้องกับหลักกีดกันของเพา</a:t>
            </a:r>
            <a:r>
              <a:rPr lang="th-TH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ลี</a:t>
            </a:r>
            <a:endParaRPr lang="th-TH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099" y="615193"/>
            <a:ext cx="4157663" cy="5926020"/>
          </a:xfrm>
          <a:prstGeom prst="rect">
            <a:avLst/>
          </a:prstGeom>
        </p:spPr>
      </p:pic>
      <p:pic>
        <p:nvPicPr>
          <p:cNvPr id="16" name="Picture 8" descr="image004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23414" y="4819650"/>
            <a:ext cx="576824" cy="57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9" descr="image00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3076" y="4819651"/>
            <a:ext cx="576824" cy="57682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18" name="Picture 10" descr="image00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9761" y="4819650"/>
            <a:ext cx="423863" cy="57682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718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268645"/>
            <a:ext cx="3877796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หลักของ</a:t>
              </a:r>
              <a:r>
                <a:rPr lang="th-TH" sz="5400" b="1" dirty="0" err="1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เอาฟบาว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1" name="สี่เหลี่ยมผืนผ้า 10"/>
          <p:cNvSpPr/>
          <p:nvPr/>
        </p:nvSpPr>
        <p:spPr>
          <a:xfrm>
            <a:off x="490538" y="1392345"/>
            <a:ext cx="652462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หลักของ</a:t>
            </a:r>
            <a:r>
              <a:rPr lang="th-TH" sz="4400" b="1" dirty="0" err="1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เอาฟบาว</a:t>
            </a:r>
            <a:r>
              <a:rPr lang="th-TH" sz="44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</a:t>
            </a:r>
            <a:r>
              <a:rPr lang="th-TH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จัดอิเล็กตรอนในระดับพลังงานย่อย จะต้องจัดเข้าในระดับพลังงานย่อยที่มีพลังงานต่ำสุดก่อนแล้วจึงจัดเข้าสู่ระดับพลังงานย่อยที่มีพลังงานสูงขึ้นเพราะจะทำให้พลังงานรวมทั้งหมดมีค่าต่ำสุดอะตอมแต่ละอะตอมมีความเสถียรที่สุดเรียกว่า ดังแผนผังตามลูกศรต่อไปนี้</a:t>
            </a:r>
          </a:p>
        </p:txBody>
      </p:sp>
      <p:pic>
        <p:nvPicPr>
          <p:cNvPr id="13" name="รูปภาพ 12"/>
          <p:cNvPicPr/>
          <p:nvPr/>
        </p:nvPicPr>
        <p:blipFill rotWithShape="1">
          <a:blip r:embed="rId3"/>
          <a:srcRect l="2636" r="9000"/>
          <a:stretch/>
        </p:blipFill>
        <p:spPr>
          <a:xfrm>
            <a:off x="7272338" y="941386"/>
            <a:ext cx="4629150" cy="549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9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268645"/>
            <a:ext cx="2549059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กฎของ</a:t>
              </a:r>
              <a:r>
                <a:rPr lang="th-TH" sz="5400" b="1" dirty="0" err="1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ฮุนด์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1" name="สี่เหลี่ยมผืนผ้า 10"/>
          <p:cNvSpPr/>
          <p:nvPr/>
        </p:nvSpPr>
        <p:spPr>
          <a:xfrm>
            <a:off x="490537" y="1392345"/>
            <a:ext cx="1128236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th-TH" sz="40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กฎของ</a:t>
            </a:r>
            <a:r>
              <a:rPr lang="th-TH" sz="4000" b="1" dirty="0" err="1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ฮุนด์</a:t>
            </a:r>
            <a:r>
              <a:rPr lang="th-TH" sz="40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</a:t>
            </a:r>
            <a:r>
              <a:rPr lang="en-US" sz="4000" b="1" dirty="0" err="1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Hund’s</a:t>
            </a:r>
            <a:r>
              <a:rPr lang="en-US" sz="40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rule)</a:t>
            </a:r>
            <a:r>
              <a:rPr lang="en-US" sz="4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กล่าวว่า การบรรจุอิเล็กตรอนใน</a:t>
            </a:r>
            <a:r>
              <a:rPr lang="th-TH" sz="4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ออร์บิทัล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ที่มีระดับพลังงานเท่ากันจะต้องบรรจุในลักษณะที่มีทำให้อิเล็กตรอนเดี่ยวมากที่สุด” </a:t>
            </a:r>
            <a:endParaRPr lang="th-TH" sz="40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th-TH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เช่น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40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7</a:t>
            </a:r>
            <a:r>
              <a:rPr lang="en-US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N  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มีการจัดเรียงอิเล็กตรอนคือ   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1s</a:t>
            </a:r>
            <a:r>
              <a:rPr lang="en-US" sz="40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en-US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2s</a:t>
            </a:r>
            <a:r>
              <a:rPr lang="en-US" sz="40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2p</a:t>
            </a:r>
            <a:r>
              <a:rPr lang="en-US" sz="40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3 </a:t>
            </a:r>
            <a:endParaRPr lang="th-TH" sz="4000" baseline="30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ct val="130000"/>
              </a:lnSpc>
              <a:tabLst>
                <a:tab pos="542925" algn="l"/>
              </a:tabLst>
            </a:pPr>
            <a:r>
              <a:rPr lang="th-TH" sz="40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ใน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ระดับ</a:t>
            </a:r>
            <a:r>
              <a:rPr lang="th-TH" sz="4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ออร์บิทัล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ต้องมีการบรรจุอิเล็กตรอนดังนี้ </a:t>
            </a:r>
            <a:endParaRPr lang="en-US" sz="4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3"/>
          <a:srcRect b="50965"/>
          <a:stretch/>
        </p:blipFill>
        <p:spPr>
          <a:xfrm>
            <a:off x="722779" y="5057375"/>
            <a:ext cx="5149384" cy="1239108"/>
          </a:xfrm>
          <a:prstGeom prst="rect">
            <a:avLst/>
          </a:prstGeom>
        </p:spPr>
      </p:pic>
      <p:grpSp>
        <p:nvGrpSpPr>
          <p:cNvPr id="16" name="กลุ่ม 15"/>
          <p:cNvGrpSpPr/>
          <p:nvPr/>
        </p:nvGrpSpPr>
        <p:grpSpPr>
          <a:xfrm>
            <a:off x="6431895" y="5057375"/>
            <a:ext cx="5169555" cy="1284255"/>
            <a:chOff x="6431895" y="5057375"/>
            <a:chExt cx="5169555" cy="1284255"/>
          </a:xfrm>
        </p:grpSpPr>
        <p:pic>
          <p:nvPicPr>
            <p:cNvPr id="2" name="รูปภาพ 1"/>
            <p:cNvPicPr>
              <a:picLocks noChangeAspect="1"/>
            </p:cNvPicPr>
            <p:nvPr/>
          </p:nvPicPr>
          <p:blipFill rotWithShape="1">
            <a:blip r:embed="rId3"/>
            <a:srcRect t="49179"/>
            <a:stretch/>
          </p:blipFill>
          <p:spPr>
            <a:xfrm>
              <a:off x="6431895" y="5057375"/>
              <a:ext cx="5149384" cy="1284255"/>
            </a:xfrm>
            <a:prstGeom prst="rect">
              <a:avLst/>
            </a:prstGeom>
          </p:spPr>
        </p:pic>
        <p:cxnSp>
          <p:nvCxnSpPr>
            <p:cNvPr id="4" name="ตัวเชื่อมต่อตรง 3"/>
            <p:cNvCxnSpPr/>
            <p:nvPr/>
          </p:nvCxnSpPr>
          <p:spPr>
            <a:xfrm>
              <a:off x="6431895" y="5076237"/>
              <a:ext cx="5149384" cy="122024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ตัวเชื่อมต่อตรง 11"/>
            <p:cNvCxnSpPr/>
            <p:nvPr/>
          </p:nvCxnSpPr>
          <p:spPr>
            <a:xfrm flipV="1">
              <a:off x="6431895" y="5076237"/>
              <a:ext cx="5169555" cy="122024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6742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268645"/>
            <a:ext cx="8321209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248055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การจัดเรียงอิเล็กตรอนในระดับพลังงานย่อย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2729" y="1300654"/>
            <a:ext cx="11578759" cy="523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th-TH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บรรจุอิเล็กตรอนที่ทำให้อะตอมมีความเสถียรมากคือ </a:t>
            </a:r>
            <a:r>
              <a:rPr lang="th-TH" sz="40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การบรรจุครึ่ง</a:t>
            </a:r>
            <a:r>
              <a:rPr lang="th-TH" sz="4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ซึ่งเป็นการทำให้มีอิเล็กตรอนเดี่ยวบรรจุอยู่ในทุก</a:t>
            </a:r>
            <a:r>
              <a:rPr lang="th-TH" sz="4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ออร์บิทัล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  และ</a:t>
            </a:r>
            <a:r>
              <a:rPr lang="th-TH" sz="40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การบรรจุเต็ม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ซึ่งเป็นการทำให้มีอิเล็กตรอนเป็นคู่อยู่เต็มทุก</a:t>
            </a:r>
            <a:r>
              <a:rPr lang="th-TH" sz="40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ออร์</a:t>
            </a:r>
            <a:r>
              <a:rPr lang="th-TH" sz="40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บิทัล</a:t>
            </a:r>
            <a:endParaRPr lang="th-TH" sz="40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kumimoji="0" lang="th-TH" sz="4000" b="0" i="0" u="none" strike="noStrike" cap="none" normalizeH="0" baseline="0" dirty="0">
              <a:ln>
                <a:noFill/>
              </a:ln>
              <a:solidFill>
                <a:srgbClr val="FF99FF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th-TH" sz="4000" dirty="0" smtClean="0">
              <a:solidFill>
                <a:srgbClr val="FF99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kumimoji="0" lang="th-TH" sz="5400" b="0" i="0" u="none" strike="noStrike" cap="none" normalizeH="0" baseline="0" dirty="0">
              <a:ln>
                <a:noFill/>
              </a:ln>
              <a:solidFill>
                <a:srgbClr val="FF99FF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29</a:t>
            </a:r>
            <a:r>
              <a:rPr lang="en-US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Cu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 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มีการจัดเรียงอิเล็กตรอนในระดับพลังงานย่อย ดังนี้    </a:t>
            </a:r>
            <a:endParaRPr lang="en-US" sz="4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4000" dirty="0" smtClean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1s</a:t>
            </a:r>
            <a:r>
              <a:rPr lang="en-US" sz="4000" baseline="30000" dirty="0" smtClean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2s</a:t>
            </a:r>
            <a:r>
              <a:rPr lang="en-US" sz="4000" baseline="30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2p</a:t>
            </a:r>
            <a:r>
              <a:rPr lang="en-US" sz="4000" baseline="30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6 </a:t>
            </a:r>
            <a:r>
              <a:rPr lang="en-US" sz="4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 3s</a:t>
            </a:r>
            <a:r>
              <a:rPr lang="en-US" sz="4000" baseline="30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2 </a:t>
            </a:r>
            <a:r>
              <a:rPr lang="en-US" sz="4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 3p</a:t>
            </a:r>
            <a:r>
              <a:rPr lang="en-US" sz="4000" baseline="30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r>
              <a:rPr lang="en-US" sz="4000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</a:t>
            </a:r>
            <a:r>
              <a:rPr lang="en-US" sz="4000" b="1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4s</a:t>
            </a:r>
            <a:r>
              <a:rPr lang="en-US" sz="4000" b="1" baseline="30000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1 </a:t>
            </a:r>
            <a:r>
              <a:rPr lang="en-US" sz="4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 </a:t>
            </a:r>
            <a:r>
              <a:rPr lang="en-US" sz="4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3d</a:t>
            </a:r>
            <a:r>
              <a:rPr lang="en-US" sz="4000" b="1" baseline="300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10</a:t>
            </a:r>
            <a:r>
              <a:rPr lang="en-US" sz="40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40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4000" b="1" u="sng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ไม่ใช่</a:t>
            </a:r>
            <a:r>
              <a:rPr lang="th-TH" sz="4000" baseline="30000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4000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en-US" sz="4000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1s</a:t>
            </a:r>
            <a:r>
              <a:rPr lang="en-US" sz="4000" baseline="30000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2s</a:t>
            </a:r>
            <a:r>
              <a:rPr lang="en-US" sz="4000" baseline="30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2p</a:t>
            </a:r>
            <a:r>
              <a:rPr lang="en-US" sz="4000" baseline="30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r>
              <a:rPr lang="en-US" sz="4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3s</a:t>
            </a:r>
            <a:r>
              <a:rPr lang="en-US" sz="4000" baseline="30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3p</a:t>
            </a:r>
            <a:r>
              <a:rPr lang="en-US" sz="4000" baseline="30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r>
              <a:rPr lang="en-US" sz="40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</a:t>
            </a:r>
            <a:r>
              <a:rPr lang="en-US" sz="4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4s</a:t>
            </a:r>
            <a:r>
              <a:rPr lang="en-US" sz="4000" b="1" baseline="30000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   3d</a:t>
            </a:r>
            <a:r>
              <a:rPr lang="en-US" sz="4000" b="1" baseline="30000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9</a:t>
            </a:r>
            <a:r>
              <a:rPr lang="en-US" sz="4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</a:t>
            </a:r>
            <a:endParaRPr kumimoji="0" lang="th-TH" sz="4000" b="0" i="0" u="none" strike="noStrike" cap="none" normalizeH="0" baseline="0" dirty="0" smtClean="0">
              <a:ln>
                <a:noFill/>
              </a:ln>
              <a:solidFill>
                <a:srgbClr val="66FFFF"/>
              </a:solidFill>
              <a:effectLst/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591" y="3250644"/>
            <a:ext cx="6921034" cy="17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4106396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แบบฝึกหัดที่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3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322729" y="1533801"/>
            <a:ext cx="1167877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42925" algn="l"/>
              </a:tabLst>
            </a:pP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1.	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ธาตุไทเทเนียม  มีเลขอะตอม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22 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 มีการจัดเรียงอิเล็กตรอนอย่างไร</a:t>
            </a:r>
            <a:endParaRPr lang="en-US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542925" algn="l"/>
              </a:tabLst>
            </a:pP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2.	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ธาตุ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A  B  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 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C  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มีการจัดอิเล็กตรอนดังนี้</a:t>
            </a:r>
            <a:endParaRPr lang="en-US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542925" algn="l"/>
              </a:tabLst>
            </a:pP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	ธาตุ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A	</a:t>
            </a:r>
            <a:r>
              <a:rPr lang="en-US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1s</a:t>
            </a:r>
            <a:r>
              <a:rPr lang="en-US" sz="44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 2s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 2p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6 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 3s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2 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 3p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			</a:t>
            </a:r>
            <a:endParaRPr lang="th-TH" sz="44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542925" algn="l"/>
              </a:tabLst>
            </a:pP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ธาตุ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B	</a:t>
            </a:r>
            <a:r>
              <a:rPr lang="en-US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1s</a:t>
            </a:r>
            <a:r>
              <a:rPr lang="en-US" sz="44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 2s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 2p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6 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 3s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en-US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542925" algn="l"/>
              </a:tabLst>
            </a:pP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	ธาตุ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C	 </a:t>
            </a:r>
            <a:r>
              <a:rPr lang="en-US" sz="4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1s</a:t>
            </a:r>
            <a:r>
              <a:rPr lang="en-US" sz="44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 2s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 2p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6 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 3s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2 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 3p</a:t>
            </a:r>
            <a:r>
              <a:rPr lang="en-US" sz="44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  </a:t>
            </a:r>
          </a:p>
          <a:p>
            <a:pPr>
              <a:tabLst>
                <a:tab pos="542925" algn="l"/>
              </a:tabLst>
            </a:pP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ก.  ธาตุ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A  B  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  </a:t>
            </a:r>
            <a:r>
              <a:rPr lang="en-US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C  </a:t>
            </a: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มีเลขอะตอมเท่าใด</a:t>
            </a:r>
            <a:endParaRPr lang="en-US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542925" algn="l"/>
              </a:tabLst>
            </a:pP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	ข.  ธาตุแต่ละชนิดมีอิเล็กตรอนอยู่ในระดับพลังงานใดบ้าง  จำนวนเท่าใด</a:t>
            </a:r>
            <a:endParaRPr lang="en-US" sz="4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237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ตัวอักษรวิ่ง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433</Words>
  <Application>Microsoft Office PowerPoint</Application>
  <PresentationFormat>แบบจอกว้าง</PresentationFormat>
  <Paragraphs>71</Paragraphs>
  <Slides>10</Slides>
  <Notes>9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8" baseType="lpstr">
      <vt:lpstr>Angsana New</vt:lpstr>
      <vt:lpstr>Arial</vt:lpstr>
      <vt:lpstr>Calibri</vt:lpstr>
      <vt:lpstr>Calibri Light</vt:lpstr>
      <vt:lpstr>Cordia New</vt:lpstr>
      <vt:lpstr>Times New Roman</vt:lpstr>
      <vt:lpstr>Wingdings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</dc:creator>
  <cp:lastModifiedBy>PUI2</cp:lastModifiedBy>
  <cp:revision>109</cp:revision>
  <dcterms:created xsi:type="dcterms:W3CDTF">2016-08-06T16:10:10Z</dcterms:created>
  <dcterms:modified xsi:type="dcterms:W3CDTF">2017-06-08T04:07:31Z</dcterms:modified>
</cp:coreProperties>
</file>