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99FF"/>
    <a:srgbClr val="00FFFF"/>
    <a:srgbClr val="A3E7FF"/>
    <a:srgbClr val="95440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สไตล์สีอ่อน 2 - เน้น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54" autoAdjust="0"/>
  </p:normalViewPr>
  <p:slideViewPr>
    <p:cSldViewPr snapToGrid="0">
      <p:cViewPr varScale="1">
        <p:scale>
          <a:sx n="56" d="100"/>
          <a:sy n="56" d="100"/>
        </p:scale>
        <p:origin x="8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00"/>
        <a:sy n="44" d="100"/>
      </p:scale>
      <p:origin x="0" y="-4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CD237-A48D-42E0-8C80-E41F082EDBD5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AA4C2-3FBF-42DC-8555-6DBA72D36DF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3062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119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755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896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397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325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424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091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997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148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369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929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02105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8" y="411521"/>
            <a:ext cx="5306547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สัญลักษณ์นิวเคลียร์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2779075" y="5126792"/>
            <a:ext cx="152146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6000" b="1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A</a:t>
            </a:r>
            <a:endParaRPr lang="en-US" sz="4800" b="1" smtClean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6000" b="1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Z</a:t>
            </a:r>
            <a:endParaRPr lang="en-US" sz="4800" b="1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4837" y="1806268"/>
            <a:ext cx="109823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เลข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อะตอม </a:t>
            </a:r>
            <a:r>
              <a:rPr lang="en-US" sz="3600" b="1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(Atomic number)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 </a:t>
            </a:r>
            <a:r>
              <a:rPr lang="th-TH" sz="36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ใช้สัญลักษณ์  </a:t>
            </a:r>
            <a:r>
              <a:rPr lang="en-US" sz="3600" b="1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Z </a:t>
            </a:r>
            <a:r>
              <a:rPr lang="en-US" sz="36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  </a:t>
            </a:r>
            <a:r>
              <a:rPr lang="th-TH" sz="36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หมายถึง  ตัวเลขที่แสดงจำนวนโปรตอนที่มีอยู่ใน</a:t>
            </a:r>
            <a:r>
              <a:rPr lang="th-TH" sz="3600" dirty="0" smtClean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นิวเคลียส</a:t>
            </a:r>
          </a:p>
          <a:p>
            <a:pPr marL="571500" indent="-5715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เลข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มวล </a:t>
            </a:r>
            <a:r>
              <a:rPr lang="en-US" sz="3600" b="1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(Mass number)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  </a:t>
            </a:r>
            <a:r>
              <a:rPr lang="th-TH" sz="36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ใช้สัญลักษณ์เป็น  </a:t>
            </a:r>
            <a:r>
              <a:rPr lang="en-US" sz="3600" b="1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A</a:t>
            </a:r>
            <a:r>
              <a:rPr lang="en-US" sz="36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   </a:t>
            </a:r>
            <a:r>
              <a:rPr lang="th-TH" sz="36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หมายถึง  ผลรวมของจำนวนโปรตอน  และจำนวนนิวตรอนในนิวเคลียส </a:t>
            </a:r>
            <a:endParaRPr lang="th-TH" sz="3600" dirty="0" smtClean="0"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571500" indent="-5715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rgbClr val="00FF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สัญลักษณ์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นิวเคลียร์ </a:t>
            </a:r>
            <a:r>
              <a:rPr lang="en-US" sz="3600" b="1" dirty="0">
                <a:solidFill>
                  <a:srgbClr val="00FF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(Nuclear symbol)   </a:t>
            </a:r>
            <a:r>
              <a:rPr lang="th-TH" sz="36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เป็นสิ่งที่ใช้เขียนแทนโครงสร้างของ</a:t>
            </a:r>
            <a:r>
              <a:rPr lang="th-TH" sz="3600" dirty="0" smtClean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อะตอม</a:t>
            </a:r>
            <a:endParaRPr lang="en-US" sz="3600" dirty="0"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264850" y="5600623"/>
            <a:ext cx="1035685" cy="616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88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X</a:t>
            </a:r>
            <a:endParaRPr lang="en-US" sz="7200" b="1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647385" y="4941683"/>
            <a:ext cx="1481699" cy="13019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614859" y="486918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th-TH" sz="3600" b="1" dirty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โดยที่  </a:t>
            </a:r>
            <a:r>
              <a:rPr lang="en-US" sz="3600" b="1" dirty="0" smtClean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	X   </a:t>
            </a:r>
            <a:r>
              <a:rPr lang="th-TH" sz="3600" b="1" dirty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คือ  สัญลักษณ์ของธาตุ</a:t>
            </a:r>
            <a:r>
              <a:rPr lang="en-US" sz="3600" b="1" dirty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		</a:t>
            </a:r>
            <a:endParaRPr lang="en-US" sz="3600" b="1" dirty="0" smtClean="0">
              <a:solidFill>
                <a:srgbClr val="FFFF00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spcAft>
                <a:spcPts val="0"/>
              </a:spcAft>
            </a:pPr>
            <a:r>
              <a:rPr lang="en-US" sz="3600" b="1" dirty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	</a:t>
            </a:r>
            <a:r>
              <a:rPr lang="en-US" sz="3600" b="1" dirty="0" smtClean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A   </a:t>
            </a:r>
            <a:r>
              <a:rPr lang="th-TH" sz="3600" b="1" dirty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คือ  เลขมวล</a:t>
            </a:r>
            <a:r>
              <a:rPr lang="en-US" sz="3600" b="1" dirty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		</a:t>
            </a:r>
            <a:endParaRPr lang="en-US" sz="3600" b="1" dirty="0" smtClean="0">
              <a:solidFill>
                <a:srgbClr val="FFFF00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spcAft>
                <a:spcPts val="0"/>
              </a:spcAft>
            </a:pPr>
            <a:r>
              <a:rPr lang="en-US" sz="3600" b="1" dirty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	</a:t>
            </a:r>
            <a:r>
              <a:rPr lang="en-US" sz="3600" b="1" dirty="0" smtClean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Z    </a:t>
            </a:r>
            <a:r>
              <a:rPr lang="th-TH" sz="3600" b="1" dirty="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คือ  เลขอะตอม</a:t>
            </a:r>
            <a:endParaRPr lang="en-US" sz="3600" b="1" dirty="0">
              <a:solidFill>
                <a:srgbClr val="FFFF00"/>
              </a:solidFill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905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411521"/>
            <a:ext cx="3277722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ตัวอย่างที่ </a:t>
              </a:r>
              <a:r>
                <a:rPr lang="en-US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1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9879968" y="1834844"/>
            <a:ext cx="152146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36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35</a:t>
            </a:r>
            <a:endParaRPr lang="en-US" b="1" dirty="0" smtClean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36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17</a:t>
            </a:r>
            <a:endParaRPr lang="en-US" b="1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4837" y="1806268"/>
            <a:ext cx="109823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จงหาจำนวนโปรตอน, อิเล็กตรอน และนิวตรอนของอะตอมของ</a:t>
            </a:r>
            <a:r>
              <a:rPr lang="th-TH" sz="4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ธาตุ</a:t>
            </a:r>
            <a:endParaRPr lang="en-US" sz="4000" b="1" dirty="0"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10251443" y="2028895"/>
            <a:ext cx="1035685" cy="616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5400" b="1" i="1" dirty="0" err="1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Cl</a:t>
            </a:r>
            <a:endParaRPr lang="en-US" sz="4400" b="1" i="1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3765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411521"/>
            <a:ext cx="3277722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ตัวอย่างที่ </a:t>
              </a:r>
              <a:r>
                <a:rPr lang="en-US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2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464880" y="2411569"/>
            <a:ext cx="152146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36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23</a:t>
            </a:r>
            <a:endParaRPr lang="en-US" b="1" dirty="0" smtClean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36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11</a:t>
            </a:r>
            <a:endParaRPr lang="en-US" b="1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4837" y="1806268"/>
            <a:ext cx="109823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จงหาจำนวนอิเล็กตรอน  โปรตอน  และนิวตรอน  ของธาตุซึ่งมีสัญลักษณ์นิวเคลียร์</a:t>
            </a:r>
            <a:r>
              <a:rPr lang="th-TH" sz="4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ดังต่อไปนี้       </a:t>
            </a:r>
            <a:r>
              <a:rPr lang="en-US" sz="4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 ,               ,             </a:t>
            </a:r>
            <a:endParaRPr lang="en-US" sz="4000" b="1" dirty="0"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836355" y="2605620"/>
            <a:ext cx="1035685" cy="616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54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Na</a:t>
            </a:r>
            <a:endParaRPr lang="en-US" sz="4400" b="1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4765042" y="2411569"/>
            <a:ext cx="152146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36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235</a:t>
            </a:r>
            <a:endParaRPr lang="en-US" b="1" dirty="0" smtClean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36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  92</a:t>
            </a:r>
            <a:endParaRPr lang="en-US" b="1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5279396" y="2605620"/>
            <a:ext cx="1035685" cy="616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54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U</a:t>
            </a:r>
            <a:endParaRPr lang="en-US" sz="4400" b="1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065206" y="2411569"/>
            <a:ext cx="152146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36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12</a:t>
            </a:r>
            <a:endParaRPr lang="en-US" b="1" dirty="0" smtClean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36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  6</a:t>
            </a:r>
            <a:endParaRPr lang="en-US" b="1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6436681" y="2605620"/>
            <a:ext cx="1035685" cy="616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5400" b="1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C</a:t>
            </a:r>
            <a:endParaRPr lang="en-US" sz="4400" b="1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9323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411521"/>
            <a:ext cx="3277722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ตัวอย่างที่ </a:t>
              </a:r>
              <a:r>
                <a:rPr lang="en-US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3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604837" y="1806268"/>
            <a:ext cx="109823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จงเขียนสัญลักษณ์นิวเคลียร์ของธาตุ </a:t>
            </a:r>
            <a: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A </a:t>
            </a:r>
            <a:r>
              <a:rPr lang="th-TH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ที่มี </a:t>
            </a:r>
            <a:r>
              <a:rPr lang="en-US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16 </a:t>
            </a:r>
            <a:r>
              <a:rPr lang="th-TH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อิเล็กตรอน และมีนิวตรอน </a:t>
            </a:r>
            <a:r>
              <a:rPr lang="en-US" sz="4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16 </a:t>
            </a:r>
            <a:r>
              <a:rPr lang="th-TH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เท่ากัน</a:t>
            </a:r>
            <a:endParaRPr lang="en-US" sz="4000" b="1" dirty="0"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8143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411521"/>
            <a:ext cx="3277722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ตัวอย่างที่ </a:t>
              </a:r>
              <a:r>
                <a:rPr lang="en-US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4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7" name="Rectangle 1"/>
          <p:cNvSpPr/>
          <p:nvPr/>
        </p:nvSpPr>
        <p:spPr>
          <a:xfrm>
            <a:off x="370268" y="1589882"/>
            <a:ext cx="685796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4000" b="1" dirty="0" smtClean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จง</a:t>
            </a:r>
            <a:r>
              <a:rPr lang="th-TH" sz="4000" b="1" dirty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หาอนุภาคมูลฐานของธาตุ  หรือไอออนต่อไปนี้</a:t>
            </a:r>
            <a:endParaRPr lang="en-US" sz="4000" dirty="0">
              <a:solidFill>
                <a:srgbClr val="FF99FF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31140" y="2361827"/>
              <a:ext cx="11556057" cy="4437663"/>
            </p:xfrm>
            <a:graphic>
              <a:graphicData uri="http://schemas.openxmlformats.org/drawingml/2006/table">
                <a:tbl>
                  <a:tblPr firstRow="1" firstCol="1" bandRow="1">
                    <a:tableStyleId>{69C7853C-536D-4A76-A0AE-DD22124D55A5}</a:tableStyleId>
                  </a:tblPr>
                  <a:tblGrid>
                    <a:gridCol w="2447079"/>
                    <a:gridCol w="1146100"/>
                    <a:gridCol w="1137554"/>
                    <a:gridCol w="1137554"/>
                    <a:gridCol w="1137554"/>
                    <a:gridCol w="1137554"/>
                    <a:gridCol w="1137554"/>
                    <a:gridCol w="1137554"/>
                    <a:gridCol w="1137554"/>
                  </a:tblGrid>
                  <a:tr h="1049118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4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ธาตุ</a:t>
                          </a:r>
                          <a:r>
                            <a:rPr lang="en-US" sz="4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/</a:t>
                          </a:r>
                          <a:r>
                            <a:rPr lang="th-TH" sz="4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ไอออน</a:t>
                          </a:r>
                          <a:endParaRPr lang="en-US" sz="4000" dirty="0">
                            <a:effectLst/>
                            <a:latin typeface="Angsana New" panose="02020603050405020304" pitchFamily="18" charset="-34"/>
                            <a:cs typeface="Angsana New" panose="02020603050405020304" pitchFamily="18" charset="-34"/>
                          </a:endParaRPr>
                        </a:p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500" dirty="0" smtClean="0">
                            <a:effectLst/>
                            <a:latin typeface="Angsana New" panose="02020603050405020304" pitchFamily="18" charset="-34"/>
                            <a:cs typeface="Angsana New" panose="02020603050405020304" pitchFamily="18" charset="-34"/>
                          </a:endParaRPr>
                        </a:p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4000" dirty="0" smtClean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อนุภาค</a:t>
                          </a:r>
                          <a:r>
                            <a:rPr lang="th-TH" sz="4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มูลฐาน</a:t>
                          </a:r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4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23</m:t>
                                    </m:r>
                                  </m:sup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Na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4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23</m:t>
                                    </m:r>
                                  </m:sup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N</m:t>
                                    </m:r>
                                    <m:sSup>
                                      <m:sSupPr>
                                        <m:ctrlPr>
                                          <a:rPr lang="en-US" sz="4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a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</m:e>
                                </m:sPre>
                              </m:oMath>
                            </m:oMathPara>
                          </a14:m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4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35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80</m:t>
                                    </m:r>
                                  </m:sup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Br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4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35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80</m:t>
                                    </m:r>
                                  </m:sup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B</m:t>
                                    </m:r>
                                    <m:sSup>
                                      <m:sSupPr>
                                        <m:ctrlPr>
                                          <a:rPr lang="en-US" sz="4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r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–</m:t>
                                        </m:r>
                                      </m:sup>
                                    </m:sSup>
                                  </m:e>
                                </m:sPre>
                              </m:oMath>
                            </m:oMathPara>
                          </a14:m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4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13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27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4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X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3</m:t>
                                        </m:r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</m:e>
                                </m:sPre>
                              </m:oMath>
                            </m:oMathPara>
                          </a14:m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4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34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79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4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Y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2</m:t>
                                        </m:r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–</m:t>
                                        </m:r>
                                      </m:sup>
                                    </m:sSup>
                                  </m:e>
                                </m:sPre>
                              </m:oMath>
                            </m:oMathPara>
                          </a14:m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4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a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b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4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M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c</m:t>
                                        </m:r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–</m:t>
                                        </m:r>
                                      </m:sup>
                                    </m:sSup>
                                  </m:e>
                                </m:sPre>
                              </m:oMath>
                            </m:oMathPara>
                          </a14:m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40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Z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en-US" sz="4000">
                                        <a:effectLst/>
                                        <a:latin typeface="Angsana New" panose="02020603050405020304" pitchFamily="18" charset="-34"/>
                                        <a:cs typeface="Angsana New" panose="02020603050405020304" pitchFamily="18" charset="-34"/>
                                      </a:rPr>
                                      <m:t>A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40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N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b</m:t>
                                        </m:r>
                                        <m:r>
                                          <m:rPr>
                                            <m:nor/>
                                          </m:rPr>
                                          <a:rPr lang="en-US" sz="4000">
                                            <a:effectLst/>
                                            <a:latin typeface="Angsana New" panose="02020603050405020304" pitchFamily="18" charset="-34"/>
                                            <a:cs typeface="Angsana New" panose="02020603050405020304" pitchFamily="18" charset="-34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</m:e>
                                </m:sPre>
                              </m:oMath>
                            </m:oMathPara>
                          </a14:m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</a:tr>
                  <a:tr h="104742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p</a:t>
                          </a:r>
                          <a:r>
                            <a:rPr lang="en-US" sz="4000" baseline="30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+</a:t>
                          </a:r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</a:tr>
                  <a:tr h="104742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n</a:t>
                          </a:r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104742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e</a:t>
                          </a:r>
                          <a:r>
                            <a:rPr lang="en-US" sz="4000" baseline="30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 –</a:t>
                          </a:r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31140" y="2361827"/>
              <a:ext cx="11556057" cy="4437663"/>
            </p:xfrm>
            <a:graphic>
              <a:graphicData uri="http://schemas.openxmlformats.org/drawingml/2006/table">
                <a:tbl>
                  <a:tblPr firstRow="1" firstCol="1" bandRow="1">
                    <a:tableStyleId>{69C7853C-536D-4A76-A0AE-DD22124D55A5}</a:tableStyleId>
                  </a:tblPr>
                  <a:tblGrid>
                    <a:gridCol w="2447079"/>
                    <a:gridCol w="1146100"/>
                    <a:gridCol w="1137554"/>
                    <a:gridCol w="1137554"/>
                    <a:gridCol w="1137554"/>
                    <a:gridCol w="1137554"/>
                    <a:gridCol w="1137554"/>
                    <a:gridCol w="1137554"/>
                    <a:gridCol w="1137554"/>
                  </a:tblGrid>
                  <a:tr h="1295400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4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ธาตุ</a:t>
                          </a:r>
                          <a:r>
                            <a:rPr lang="en-US" sz="4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/</a:t>
                          </a:r>
                          <a:r>
                            <a:rPr lang="th-TH" sz="4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ไอออน</a:t>
                          </a:r>
                          <a:endParaRPr lang="en-US" sz="4000" dirty="0">
                            <a:effectLst/>
                            <a:latin typeface="Angsana New" panose="02020603050405020304" pitchFamily="18" charset="-34"/>
                            <a:cs typeface="Angsana New" panose="02020603050405020304" pitchFamily="18" charset="-34"/>
                          </a:endParaRPr>
                        </a:p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500" dirty="0" smtClean="0">
                            <a:effectLst/>
                            <a:latin typeface="Angsana New" panose="02020603050405020304" pitchFamily="18" charset="-34"/>
                            <a:cs typeface="Angsana New" panose="02020603050405020304" pitchFamily="18" charset="-34"/>
                          </a:endParaRPr>
                        </a:p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4000" dirty="0" smtClean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อนุภาค</a:t>
                          </a:r>
                          <a:r>
                            <a:rPr lang="th-TH" sz="4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มูลฐาน</a:t>
                          </a:r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13757" t="-11737" r="-693651" b="-252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18817" t="-11737" r="-604839" b="-252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16578" t="-11737" r="-501604" b="-252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519355" t="-11737" r="-404301" b="-252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616043" t="-11737" r="-302139" b="-252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716043" t="-11737" r="-202139" b="-252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820430" t="-11737" r="-103226" b="-252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915508" t="-11737" r="-2674" b="-252113"/>
                          </a:stretch>
                        </a:blipFill>
                      </a:tcPr>
                    </a:tc>
                  </a:tr>
                  <a:tr h="104742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p</a:t>
                          </a:r>
                          <a:r>
                            <a:rPr lang="en-US" sz="4000" baseline="30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+</a:t>
                          </a:r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</a:tr>
                  <a:tr h="104742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n</a:t>
                          </a:r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104742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e</a:t>
                          </a:r>
                          <a:r>
                            <a:rPr lang="en-US" sz="4000" baseline="30000" dirty="0">
                              <a:solidFill>
                                <a:schemeClr val="tx1"/>
                              </a:solidFill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 –</a:t>
                          </a:r>
                          <a:endParaRPr lang="en-US" sz="4000" dirty="0">
                            <a:solidFill>
                              <a:schemeClr val="tx1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1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  <a:latin typeface="Angsana New" panose="02020603050405020304" pitchFamily="18" charset="-34"/>
                              <a:cs typeface="Angsana New" panose="02020603050405020304" pitchFamily="18" charset="-34"/>
                            </a:rPr>
                            <a:t> </a:t>
                          </a:r>
                          <a:endParaRPr lang="en-US" sz="2000" dirty="0">
                            <a:solidFill>
                              <a:srgbClr val="000000"/>
                            </a:solidFill>
                            <a:effectLst/>
                            <a:latin typeface="Angsana New" panose="02020603050405020304" pitchFamily="18" charset="-34"/>
                            <a:ea typeface="Times New Roman" panose="02020603050405020304" pitchFamily="18" charset="0"/>
                            <a:cs typeface="Angsana New" panose="02020603050405020304" pitchFamily="18" charset="-34"/>
                          </a:endParaRPr>
                        </a:p>
                      </a:txBody>
                      <a:tcPr marL="68580" marR="68580" marT="0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  <a:alpha val="4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cxnSp>
        <p:nvCxnSpPr>
          <p:cNvPr id="11" name="Straight Connector 7"/>
          <p:cNvCxnSpPr/>
          <p:nvPr/>
        </p:nvCxnSpPr>
        <p:spPr>
          <a:xfrm flipV="1">
            <a:off x="370268" y="2598937"/>
            <a:ext cx="2401507" cy="7157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6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411521"/>
            <a:ext cx="3277722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ตัวอย่างที่ </a:t>
              </a:r>
              <a:r>
                <a:rPr lang="en-US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5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7" name="Rectangle 1"/>
          <p:cNvSpPr/>
          <p:nvPr/>
        </p:nvSpPr>
        <p:spPr>
          <a:xfrm>
            <a:off x="3927855" y="565409"/>
            <a:ext cx="325281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4000" b="1" dirty="0" smtClean="0">
                <a:solidFill>
                  <a:srgbClr val="FF99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จงทำตารางให้สมบูรณ์</a:t>
            </a:r>
            <a:endParaRPr lang="en-US" sz="4000" dirty="0">
              <a:solidFill>
                <a:srgbClr val="FF99FF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p:graphicFrame>
        <p:nvGraphicFramePr>
          <p:cNvPr id="12" name="ตาราง 38"/>
          <p:cNvGraphicFramePr>
            <a:graphicFrameLocks noGrp="1"/>
          </p:cNvGraphicFramePr>
          <p:nvPr>
            <p:extLst/>
          </p:nvPr>
        </p:nvGraphicFramePr>
        <p:xfrm>
          <a:off x="398117" y="1843091"/>
          <a:ext cx="11160471" cy="4629149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1594353"/>
                <a:gridCol w="1594353"/>
                <a:gridCol w="1594353"/>
                <a:gridCol w="1594353"/>
                <a:gridCol w="1594353"/>
                <a:gridCol w="1594353"/>
                <a:gridCol w="1594353"/>
              </a:tblGrid>
              <a:tr h="13226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ธาตุ</a:t>
                      </a:r>
                      <a:endParaRPr lang="en-US" sz="3600" b="1" dirty="0"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เลขมวล</a:t>
                      </a:r>
                      <a:endParaRPr lang="en-US" sz="3600" b="1" dirty="0"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เลขอะตอม</a:t>
                      </a:r>
                      <a:endParaRPr lang="en-US" sz="3600" b="1" dirty="0"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จำนวน </a:t>
                      </a:r>
                      <a:endParaRPr lang="en-US" sz="3600" b="1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โปรตอน</a:t>
                      </a:r>
                      <a:endParaRPr lang="en-US" sz="3600" b="1"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จำนวน</a:t>
                      </a:r>
                      <a:endParaRPr lang="en-US" sz="3600" b="1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นิวตรอน</a:t>
                      </a:r>
                      <a:endParaRPr lang="en-US" sz="3600" b="1" dirty="0"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จำนวน </a:t>
                      </a:r>
                      <a:endParaRPr lang="en-US" sz="3600" b="1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อิเล็กตรอน</a:t>
                      </a:r>
                      <a:endParaRPr lang="en-US" sz="3600" b="1" dirty="0"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h-TH" sz="3600" b="1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สัญลักษณ์นิวเคลียร์</a:t>
                      </a:r>
                      <a:endParaRPr lang="en-US" sz="3600" b="1" dirty="0"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</a:schemeClr>
                    </a:solidFill>
                  </a:tcPr>
                </a:tc>
              </a:tr>
              <a:tr h="661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O</a:t>
                      </a:r>
                      <a:endParaRPr lang="en-US" sz="3600" b="1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16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661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 smtClean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P</a:t>
                      </a:r>
                      <a:r>
                        <a:rPr lang="th-TH" sz="3600" baseline="30000" dirty="0" smtClean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3-</a:t>
                      </a:r>
                      <a:endParaRPr lang="en-US" sz="3600" b="1" baseline="300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31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 smtClean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  <a:r>
                        <a:rPr lang="th-TH" sz="3600" dirty="0" smtClean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661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K</a:t>
                      </a:r>
                      <a:endParaRPr lang="en-US" sz="3600" b="1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20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19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661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Ne</a:t>
                      </a:r>
                      <a:endParaRPr lang="en-US" sz="3600" b="1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20</a:t>
                      </a: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</a:t>
                      </a: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661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 dirty="0" err="1" smtClean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Rb</a:t>
                      </a:r>
                      <a:r>
                        <a:rPr lang="th-TH" sz="3600" baseline="30000" dirty="0" smtClean="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+</a:t>
                      </a:r>
                      <a:endParaRPr lang="en-US" sz="3600" b="1" baseline="300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85</a:t>
                      </a: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3600">
                          <a:solidFill>
                            <a:sysClr val="windowText" lastClr="00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37</a:t>
                      </a: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endParaRPr lang="en-US" sz="3600" dirty="0">
                        <a:solidFill>
                          <a:sysClr val="windowText" lastClr="000000"/>
                        </a:solidFill>
                        <a:latin typeface="Angsana New" panose="02020603050405020304" pitchFamily="18" charset="-34"/>
                        <a:ea typeface="Times New Roman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87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411521"/>
            <a:ext cx="2834810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ไอโซโทป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604837" y="1806268"/>
            <a:ext cx="109823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ไอโซโทป  </a:t>
            </a:r>
            <a:r>
              <a:rPr lang="en-US" sz="3600" b="1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(Isotope)  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หมายถึง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อะตอมของธาตุชนิดเดียวกันที่มีโปรตอนเท่ากัน 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หรืออิเล็กตรอนเท่ากัน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แต่มีเลขมวลและจำนวนนิวตรอนต่างกัน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หรือมีมวลต่างกัน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เช่น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ไอโซโทปของธาตุไฮโดรเจนมี 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3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ไอโซโทป  ดังนี้</a:t>
            </a:r>
            <a:endParaRPr lang="en-US" sz="3600" dirty="0"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p:pic>
        <p:nvPicPr>
          <p:cNvPr id="12" name="Picture 7" descr="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292" y="3847344"/>
            <a:ext cx="7999413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6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411521"/>
            <a:ext cx="2834810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ไอโซโทป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604837" y="1720540"/>
            <a:ext cx="10982325" cy="504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solidFill>
                  <a:srgbClr val="66FF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ปัจจุบันมีการใช้ไอโซโทปเพื่อประโยชน์ในทางด้านต่าง ๆ มากขึ้น  </a:t>
            </a:r>
            <a:r>
              <a:rPr lang="th-TH" sz="4000" b="1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เช่น</a:t>
            </a:r>
            <a:endParaRPr lang="en-US" sz="4000" b="1" dirty="0"/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ใช้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C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– 12 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 เป็น</a:t>
            </a: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มาตรฐานเปรียบเทียบในการหามวลอะตอมของธาตุต่าง </a:t>
            </a:r>
            <a:endParaRPr lang="en-US" sz="3800" dirty="0"/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ใช้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C</a:t>
            </a: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–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14 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บอก</a:t>
            </a: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อายุของวัตถุโบราณ  และใช้ศึกษากลไกของการเกิดปฏิกิริยา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เคมี</a:t>
            </a:r>
          </a:p>
          <a:p>
            <a:pPr marL="571500" lvl="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ใช้ </a:t>
            </a:r>
            <a:r>
              <a:rPr lang="en-US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Na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–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24 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ใน</a:t>
            </a: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การแพทย์เพื่อตรวจวงจรของ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โลหิต</a:t>
            </a:r>
          </a:p>
          <a:p>
            <a:pPr marL="57150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ใช้ </a:t>
            </a:r>
            <a:r>
              <a:rPr lang="en-US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C</a:t>
            </a:r>
            <a:r>
              <a:rPr lang="en-US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o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–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60  </a:t>
            </a: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สำหรับเป็นแหล่งกำเนิดรังสีแกมาเพื่อประโยชน์ทางการแพทย์ คือใช้รักษา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โรคมะเร็ง</a:t>
            </a:r>
          </a:p>
          <a:p>
            <a:pPr marL="571500" lvl="0" indent="-571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ใช้ </a:t>
            </a:r>
            <a:r>
              <a:rPr lang="en-US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I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– </a:t>
            </a:r>
            <a:r>
              <a:rPr lang="en-US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131   </a:t>
            </a:r>
            <a:r>
              <a:rPr lang="th-TH" sz="38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สำหรับตรวจอาการผิดปกติของต่อมไทรอยด์  เป็น</a:t>
            </a:r>
            <a:r>
              <a:rPr lang="th-TH" sz="38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ต้น</a:t>
            </a:r>
            <a:endParaRPr lang="th-TH" sz="3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68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411521"/>
            <a:ext cx="2834810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ไอโซโทน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604837" y="1720540"/>
            <a:ext cx="1098232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th-TH" sz="4000" b="1" dirty="0">
                <a:solidFill>
                  <a:srgbClr val="66FF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ไอโซโทน  </a:t>
            </a:r>
            <a:r>
              <a:rPr lang="en-US" sz="4000" b="1" dirty="0">
                <a:solidFill>
                  <a:srgbClr val="66FFFF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(Isotone)  </a:t>
            </a:r>
            <a:r>
              <a:rPr lang="th-TH" sz="4000" b="1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หมายถึง</a:t>
            </a:r>
            <a:r>
              <a:rPr lang="th-TH" sz="40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 ธาตุต่างชนิดกันที่มีจำนวนนิวตรอนเท่ากัน  แต่มีเลขมวล และเลขอะตอมไม่เท่ากัน  </a:t>
            </a:r>
            <a:r>
              <a:rPr lang="th-TH" sz="4000" dirty="0" smtClean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เช่น    </a:t>
            </a:r>
            <a:r>
              <a:rPr lang="en-US" sz="4000" dirty="0" smtClean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 O         F   </a:t>
            </a:r>
            <a:r>
              <a:rPr lang="th-TH" sz="40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เป็นไอโซโทนกัน </a:t>
            </a:r>
            <a:r>
              <a:rPr lang="th-TH" sz="4000" dirty="0" smtClean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มี</a:t>
            </a:r>
            <a:r>
              <a:rPr lang="th-TH" sz="40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นิวตรอนเท่ากันคือ   </a:t>
            </a:r>
            <a:r>
              <a:rPr lang="en-US" sz="4000" dirty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n  =  </a:t>
            </a:r>
            <a:r>
              <a:rPr lang="en-US" sz="4000" dirty="0" smtClean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10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th-TH" sz="4000" b="1" dirty="0" smtClean="0"/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th-TH" sz="40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ไอ</a:t>
            </a:r>
            <a:r>
              <a:rPr lang="th-TH" sz="40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โซบาร์ </a:t>
            </a:r>
            <a:r>
              <a:rPr lang="en-US" sz="40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(Isobar) </a:t>
            </a:r>
            <a:r>
              <a:rPr lang="th-TH" sz="4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หมายถึง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 ธาตุต่างชนิดกันที่มีเลขมวลเท่ากัน แต่มีมวลอะตอมและจำนวนนิวตรอนไม่เท่ากัน  เช่น </a:t>
            </a:r>
            <a:r>
              <a:rPr lang="en-US" sz="4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P         Si  </a:t>
            </a: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มีเลขมวลเท่ากันคือ  </a:t>
            </a:r>
            <a:r>
              <a:rPr lang="en-US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30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000" dirty="0" smtClean="0"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    </a:t>
            </a:r>
            <a:endParaRPr lang="th-TH" sz="6000" dirty="0">
              <a:latin typeface="Arial" panose="020B0604020202020204" pitchFamily="34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7208210" y="2328039"/>
            <a:ext cx="1592894" cy="71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3600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18         19</a:t>
            </a:r>
            <a:endParaRPr lang="en-US" dirty="0" smtClean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3600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  8           9</a:t>
            </a:r>
            <a:endParaRPr lang="en-US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7165350" y="4814064"/>
            <a:ext cx="1592894" cy="71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50000"/>
              </a:lnSpc>
              <a:spcAft>
                <a:spcPts val="0"/>
              </a:spcAft>
            </a:pPr>
            <a:r>
              <a:rPr lang="en-US" sz="3600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30         30</a:t>
            </a:r>
            <a:endParaRPr lang="en-US" dirty="0" smtClean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3600" dirty="0" smtClean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BrowalliaUPC" panose="020B0604020202020204" pitchFamily="34" charset="-34"/>
              </a:rPr>
              <a:t>15         14</a:t>
            </a:r>
            <a:endParaRPr lang="en-US" dirty="0">
              <a:effectLst/>
              <a:latin typeface="BrowalliaUPC" panose="020B0604020202020204" pitchFamily="34" charset="-34"/>
              <a:ea typeface="Times New Roman" panose="02020603050405020304" pitchFamily="18" charset="0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5309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411521"/>
            <a:ext cx="3277722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ตัวอย่างที่ </a:t>
              </a:r>
              <a:r>
                <a:rPr lang="en-US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1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604837" y="1806268"/>
            <a:ext cx="109823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40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จงเลือกธาตุที่เป็นไอโซโทป   ไอโซบาร์  และไอโซโทน  จากธาตุที่กำหนดให้ต่อไปนี้</a:t>
            </a:r>
            <a:endParaRPr lang="en-US" sz="4000" b="1" dirty="0"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498" y="2473641"/>
            <a:ext cx="7881940" cy="76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2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168629"/>
            <a:ext cx="4106396" cy="2123658"/>
            <a:chOff x="322729" y="411521"/>
            <a:chExt cx="5150224" cy="2123658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แบบฝึกหัดที่ </a:t>
              </a:r>
              <a:r>
                <a:rPr lang="en-US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1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322729" y="1276625"/>
            <a:ext cx="1167877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42913" algn="l"/>
              </a:tabLst>
            </a:pP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1.	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จงหาจำนวนของอิเล็กตรอนที่มีมวลรวม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กรัม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442913" algn="l"/>
              </a:tabLst>
            </a:pP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2.	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จงหามวลของอิเล็กตรอนจำนวน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12.04 x 10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23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อิเล็กตรอน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442913" algn="l"/>
              </a:tabLst>
            </a:pP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3.	ถ้าโมเลกุลของน้ำ ประกอบด้วยไฮโดรเจน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2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อะตอมและออกซิเจน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1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อะตอม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เขียนสูตร	แสดง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ได้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เป็น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H</a:t>
            </a:r>
            <a:r>
              <a:rPr lang="en-US" sz="3600" baseline="-25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O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เมื่อไฮโดรเจนคือโป</a:t>
            </a:r>
            <a:r>
              <a:rPr lang="th-TH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รเทียม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จงเขียนสูตรของน้ำ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โดย  แทน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อะตอม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ของ	ไฮโดรเจน</a:t>
            </a:r>
            <a:r>
              <a:rPr lang="th-TH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ด้วยดิวทิ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เรียม</a:t>
            </a:r>
            <a:r>
              <a:rPr lang="th-TH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และท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ริเทียม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442913" algn="l"/>
              </a:tabLst>
            </a:pP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4.	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จง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เขียนสัญลักษณ์นิวเคลียร์ของไอโซโทปต่างๆของธาตุ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X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ซึ่งมี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9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อิเล็กตรอน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และ	</a:t>
            </a:r>
          </a:p>
          <a:p>
            <a:pPr>
              <a:tabLst>
                <a:tab pos="442913" algn="l"/>
              </a:tabLst>
            </a:pP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	มี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นิวตรอน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9 ,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10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และ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11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ตามลำดับ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tabLst>
                <a:tab pos="442913" algn="l"/>
              </a:tabLst>
            </a:pP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5.	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ไอโซโทปของธาตุชนิดหนึ่งมีประจุในนิวเคลียสเป็น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3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เท่าของประจุใน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นิวเคลียสของ	ไฮโดรเจน  และ มี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เลขมวลเป็น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7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เท่าของมวลไฮโดรเจน ไอโซโทปนี้จะมีอนุภาคมูล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ฐาน	อย่าง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ละเท่าใด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7746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ตัวอักษรวิ่ง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437</Words>
  <Application>Microsoft Office PowerPoint</Application>
  <PresentationFormat>แบบจอกว้าง</PresentationFormat>
  <Paragraphs>125</Paragraphs>
  <Slides>11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21" baseType="lpstr">
      <vt:lpstr>Angsana New</vt:lpstr>
      <vt:lpstr>Arial</vt:lpstr>
      <vt:lpstr>BrowalliaUPC</vt:lpstr>
      <vt:lpstr>Calibri</vt:lpstr>
      <vt:lpstr>Calibri Light</vt:lpstr>
      <vt:lpstr>Cambria Math</vt:lpstr>
      <vt:lpstr>Cordia New</vt:lpstr>
      <vt:lpstr>Times New Roman</vt:lpstr>
      <vt:lpstr>Wingdings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</dc:creator>
  <cp:lastModifiedBy>PUI2</cp:lastModifiedBy>
  <cp:revision>109</cp:revision>
  <dcterms:created xsi:type="dcterms:W3CDTF">2016-08-06T16:10:10Z</dcterms:created>
  <dcterms:modified xsi:type="dcterms:W3CDTF">2017-06-08T03:18:46Z</dcterms:modified>
</cp:coreProperties>
</file>