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6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2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1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1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2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1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72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1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1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84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46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1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25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73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12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8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B5BE335-6B39-4B3B-88CC-85D575750086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C839181-2173-43A1-8D60-EA4AE7EA3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609D65-0E7A-415C-BCDB-86680430AEDA}"/>
              </a:ext>
            </a:extLst>
          </p:cNvPr>
          <p:cNvSpPr/>
          <p:nvPr/>
        </p:nvSpPr>
        <p:spPr>
          <a:xfrm>
            <a:off x="1672353" y="615219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F1A44A-8026-4176-9385-85BE3CF5134A}"/>
              </a:ext>
            </a:extLst>
          </p:cNvPr>
          <p:cNvSpPr/>
          <p:nvPr/>
        </p:nvSpPr>
        <p:spPr>
          <a:xfrm>
            <a:off x="4576192" y="1728543"/>
            <a:ext cx="30396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หน่วยวัด 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5">
            <a:extLst>
              <a:ext uri="{FF2B5EF4-FFF2-40B4-BE49-F238E27FC236}">
                <a16:creationId xmlns:a16="http://schemas.microsoft.com/office/drawing/2014/main" id="{F8AE4F92-2C1D-4BA2-902E-FA69D751D655}"/>
              </a:ext>
            </a:extLst>
          </p:cNvPr>
          <p:cNvSpPr/>
          <p:nvPr/>
        </p:nvSpPr>
        <p:spPr>
          <a:xfrm>
            <a:off x="3349827" y="4558981"/>
            <a:ext cx="51283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กลุ่มสาระการเรียนรู้วิทยาศาสตร์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2E74FED6-7276-41BA-8123-9C0B777570AE}"/>
              </a:ext>
            </a:extLst>
          </p:cNvPr>
          <p:cNvSpPr/>
          <p:nvPr/>
        </p:nvSpPr>
        <p:spPr>
          <a:xfrm>
            <a:off x="3530164" y="5226029"/>
            <a:ext cx="47676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ผู้สอน นางสาวฐานมาศ สุดสงวน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4AA12-B9DE-40B1-925D-9EB567767876}"/>
              </a:ext>
            </a:extLst>
          </p:cNvPr>
          <p:cNvSpPr/>
          <p:nvPr/>
        </p:nvSpPr>
        <p:spPr>
          <a:xfrm>
            <a:off x="3916489" y="2786173"/>
            <a:ext cx="39950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วิชาเคมี </a:t>
            </a:r>
          </a:p>
          <a:p>
            <a:pPr algn="ctr"/>
            <a:r>
              <a:rPr lang="th-TH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ชั้นมัธยมศึกษาปีที่ 4</a:t>
            </a:r>
            <a:endParaRPr lang="en-US" sz="5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DCDE10-7499-4B98-B71E-58B390270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85" y="4427745"/>
            <a:ext cx="2571336" cy="2198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936BDC-E459-4056-A53E-D9C3CAB43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30" y="4392486"/>
            <a:ext cx="2219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18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7E6CFC-1245-41C5-A101-BBE77A648DAB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85AB0-96BA-433C-8CA9-D1B78E0B3D09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2299DC-AAFC-42B0-910F-AAF2C0ED4A41}"/>
              </a:ext>
            </a:extLst>
          </p:cNvPr>
          <p:cNvSpPr/>
          <p:nvPr/>
        </p:nvSpPr>
        <p:spPr>
          <a:xfrm>
            <a:off x="1437406" y="2882203"/>
            <a:ext cx="99569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การระบุหน่วยของการวัดปริมาณต่าง ๆ ในชีวิตประจำวัน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ความยาว มวล อุณหภูมิ อาจแตกต่างกันในแต่ละประเทศ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การระบุน้ำหนักเป็นกิโลกรัม ปอนด์ หรือ การระบุส่วนสูงเป็น เซนติเมตร ฟุต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ซึ่งทำให้ไม่สะดวกในการเปรียบเทียบหรือสื่อสารให้เข้าใจตรงกัน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บางกรณี อาจนำไปสู่ความเข้าใจผิดที่ทำให้เกิดความเสียหายได้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เพื่อให้การสื่อสารข้อมูลจากการวัดเป็น ที่เข้าใจตรงกัน จึงมีการตกลงร่วมกันให้มีหน่วยมาตรฐานสากลขึ้น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E1CE96-EEDA-4E00-8E7C-101BB891D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594" y="2186608"/>
            <a:ext cx="1064085" cy="194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758303-4DF7-4C6D-A114-B33C46F8A56B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58342C-6DF4-465E-9212-34FAD596B4DA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6AEF96-4CA5-44B6-8C04-14A151BCB268}"/>
              </a:ext>
            </a:extLst>
          </p:cNvPr>
          <p:cNvSpPr/>
          <p:nvPr/>
        </p:nvSpPr>
        <p:spPr>
          <a:xfrm>
            <a:off x="520920" y="2789150"/>
            <a:ext cx="274305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หน่วยในระบบเอสไอ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5B7BAE-4228-4468-92D8-D84342D1FCAB}"/>
              </a:ext>
            </a:extLst>
          </p:cNvPr>
          <p:cNvSpPr/>
          <p:nvPr/>
        </p:nvSpPr>
        <p:spPr>
          <a:xfrm>
            <a:off x="825720" y="3712480"/>
            <a:ext cx="108626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ในปี พ.ศ. 2503 ที่ประชุมนานาชาติว่าด้วยการ ชั่งและการวัด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The General conference on Weights and Measures) </a:t>
            </a:r>
          </a:p>
          <a:p>
            <a:pPr marL="457200" indent="-457200">
              <a:buFontTx/>
              <a:buChar char="-"/>
            </a:pP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ได้ตกลงให้มีหน่วยวัดสากลขึ้น เรียกว่า 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ระบบหน่วยวัด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ระหว่างประเทศ หรือ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เรียกย่อ ๆ ว่า 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หน่วยเอสไอ (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SI units)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F454A1-00A6-4139-94E2-E4F6D7C8B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8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E257F9-6191-4A73-8532-67C57439D6CE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6E4ED-962D-4167-84E9-F0485A551756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C0B140-7F1C-4F5C-B2FC-65F9984BE825}"/>
              </a:ext>
            </a:extLst>
          </p:cNvPr>
          <p:cNvSpPr/>
          <p:nvPr/>
        </p:nvSpPr>
        <p:spPr>
          <a:xfrm>
            <a:off x="520920" y="2789150"/>
            <a:ext cx="274305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หน่วยในระบบเอสไอ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A1B041-3B94-46F6-B0B7-CD43549E8E46}"/>
              </a:ext>
            </a:extLst>
          </p:cNvPr>
          <p:cNvSpPr/>
          <p:nvPr/>
        </p:nvSpPr>
        <p:spPr>
          <a:xfrm>
            <a:off x="1205947" y="3684923"/>
            <a:ext cx="9422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ซึ่งเป็นหน่วยที่ดัดแปลงจาก หน่วยในระบบ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เมทริกซ์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โดยหน่วยเอสไอแบ่งเป็น หน่วย พื้นฐาน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SI base units)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 7 หน่วย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ซึ่งเป็นหน่วยที่ไม่ขึ้นต่อกัน และสามารถนำไปใช้ในการกำหนดหน่วยอื่น ๆ ได้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และหน่วยเอสไออนุพันธ์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Derived SI units)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ซึ่งเป็นหน่วยอื่น ๆ  ที่มีความสัมพันธ์กันทางคณิตศาสตร์ของหน่วยเอสไอพื้นฐาน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C5A73B-74BE-48B0-A70E-361D00A03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0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03A687-BB85-4175-8035-EAF23C07F92F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D1FD2F-C9C0-44E8-8207-95E90EB88112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6657D5-0442-4D9A-8358-0361EF3B05E1}"/>
              </a:ext>
            </a:extLst>
          </p:cNvPr>
          <p:cNvSpPr/>
          <p:nvPr/>
        </p:nvSpPr>
        <p:spPr>
          <a:xfrm>
            <a:off x="520920" y="2789150"/>
            <a:ext cx="274305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หน่วยในระบบเอสไอ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31F297-8CB0-4EC5-A58D-FD5E242F6335}"/>
              </a:ext>
            </a:extLst>
          </p:cNvPr>
          <p:cNvSpPr/>
          <p:nvPr/>
        </p:nvSpPr>
        <p:spPr>
          <a:xfrm>
            <a:off x="5861053" y="6039466"/>
            <a:ext cx="36984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 หน่วยเอสไอพื้นฐาน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68B7980-C220-4F96-A28B-B47C663E59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8998"/>
              </p:ext>
            </p:extLst>
          </p:nvPr>
        </p:nvGraphicFramePr>
        <p:xfrm>
          <a:off x="3356743" y="2524106"/>
          <a:ext cx="8657889" cy="3515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5345">
                  <a:extLst>
                    <a:ext uri="{9D8B030D-6E8A-4147-A177-3AD203B41FA5}">
                      <a16:colId xmlns:a16="http://schemas.microsoft.com/office/drawing/2014/main" val="1139462098"/>
                    </a:ext>
                  </a:extLst>
                </a:gridCol>
                <a:gridCol w="2886272">
                  <a:extLst>
                    <a:ext uri="{9D8B030D-6E8A-4147-A177-3AD203B41FA5}">
                      <a16:colId xmlns:a16="http://schemas.microsoft.com/office/drawing/2014/main" val="359912794"/>
                    </a:ext>
                  </a:extLst>
                </a:gridCol>
                <a:gridCol w="2886272">
                  <a:extLst>
                    <a:ext uri="{9D8B030D-6E8A-4147-A177-3AD203B41FA5}">
                      <a16:colId xmlns:a16="http://schemas.microsoft.com/office/drawing/2014/main" val="630678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ชื่อหน่วย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สัญลักษณ์ของหน่วย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153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มวล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กิโลกรัม (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kilogram)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kg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181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ความยาว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เมตร (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meter)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9419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เวลา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วินาที (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second)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526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อุณหภูมิ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เคลวิน (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kelvin)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701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ปริมาณของสาร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โมล (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mole)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mol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5032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กระแสไฟฟ้า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แอมแปร์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(ampere)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401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ความเข้มแห่งการส่องสว่าง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แคนเดลลา (</a:t>
                      </a: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candela)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cd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3025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64A00E9-AF0D-4DDC-801B-ABB7A4C4E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12" y="3669509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62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29076B-2527-44CB-ADAC-EA0322EC9041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A6DD02-EC44-4F70-88F5-BCA0FB18F8F6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04953-60F9-4651-A426-728D4B6DB56D}"/>
              </a:ext>
            </a:extLst>
          </p:cNvPr>
          <p:cNvSpPr/>
          <p:nvPr/>
        </p:nvSpPr>
        <p:spPr>
          <a:xfrm>
            <a:off x="5568128" y="6211092"/>
            <a:ext cx="3602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 ตัวอย่างหน่วยเอสไออนุพันธ์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474AA0-CBE4-4853-A0A1-306713757B64}"/>
              </a:ext>
            </a:extLst>
          </p:cNvPr>
          <p:cNvSpPr/>
          <p:nvPr/>
        </p:nvSpPr>
        <p:spPr>
          <a:xfrm>
            <a:off x="520920" y="2789150"/>
            <a:ext cx="274305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หน่วยในระบบเอสไอ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C88307B-9D9A-4FD8-B36A-8954D4A34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96617"/>
              </p:ext>
            </p:extLst>
          </p:nvPr>
        </p:nvGraphicFramePr>
        <p:xfrm>
          <a:off x="3561694" y="3395437"/>
          <a:ext cx="7857594" cy="2670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9201">
                  <a:extLst>
                    <a:ext uri="{9D8B030D-6E8A-4147-A177-3AD203B41FA5}">
                      <a16:colId xmlns:a16="http://schemas.microsoft.com/office/drawing/2014/main" val="333262114"/>
                    </a:ext>
                  </a:extLst>
                </a:gridCol>
                <a:gridCol w="3220827">
                  <a:extLst>
                    <a:ext uri="{9D8B030D-6E8A-4147-A177-3AD203B41FA5}">
                      <a16:colId xmlns:a16="http://schemas.microsoft.com/office/drawing/2014/main" val="2634888830"/>
                    </a:ext>
                  </a:extLst>
                </a:gridCol>
                <a:gridCol w="2447566">
                  <a:extLst>
                    <a:ext uri="{9D8B030D-6E8A-4147-A177-3AD203B41FA5}">
                      <a16:colId xmlns:a16="http://schemas.microsoft.com/office/drawing/2014/main" val="18798844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ชื่อหน่วย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สัญลักษณ์ของหน่วย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5499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ปริมาตร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ลูกบาศก์เมตร (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cubic meter</a:t>
                      </a: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</a:t>
                      </a:r>
                      <a:r>
                        <a:rPr lang="en-US" sz="2800" b="1" baseline="30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0456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ความเข้มข้น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โมล</a:t>
                      </a: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ต่อลูกบาศก์เมตร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mol per cubic meter</a:t>
                      </a: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Mol/m</a:t>
                      </a:r>
                      <a:r>
                        <a:rPr lang="en-US" sz="2800" b="1" baseline="30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9919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ความหนาแน่น</a:t>
                      </a:r>
                      <a:endParaRPr lang="en-US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กิโลกรัมต่อลูกบาศก์เมตร (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kilogram per cubic meter)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Kg/m</a:t>
                      </a:r>
                      <a:r>
                        <a:rPr lang="en-US" sz="28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261994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2CF1B08-312F-4832-AFC6-4B40A57A8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1" y="3517970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2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EA0D2E-B0B7-47A1-865F-B948A7AA5415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AAE97D-7751-4954-AF26-04AC2298A494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D4D3E4-1B9C-47BF-B679-88C165887456}"/>
              </a:ext>
            </a:extLst>
          </p:cNvPr>
          <p:cNvSpPr/>
          <p:nvPr/>
        </p:nvSpPr>
        <p:spPr>
          <a:xfrm>
            <a:off x="520920" y="2789150"/>
            <a:ext cx="298190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หน่วยนอกระบบเอสไอ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7F830F-15BC-4A25-AAD6-5B03CDAC0F2A}"/>
              </a:ext>
            </a:extLst>
          </p:cNvPr>
          <p:cNvSpPr/>
          <p:nvPr/>
        </p:nvSpPr>
        <p:spPr>
          <a:xfrm>
            <a:off x="1847151" y="3961895"/>
            <a:ext cx="9152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นอกจากหน่วยในระบบเอสไอแล้ว ในทางเคมียังมีหน่วยอื่นที่ได้รับ การยอมรับและมีการใช้กันอย่างแพร่หลาย ตัวอย่างดังตาราง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75CF67-0A59-46A4-A190-DAF607358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C8E803-75A4-437A-852C-B838B9B0EEC6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BF2B48-44BF-4066-9175-90BB72268A7D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52CCE-5C77-4DD3-9857-9621CB7BBECF}"/>
              </a:ext>
            </a:extLst>
          </p:cNvPr>
          <p:cNvSpPr/>
          <p:nvPr/>
        </p:nvSpPr>
        <p:spPr>
          <a:xfrm>
            <a:off x="520920" y="2789150"/>
            <a:ext cx="298190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หน่วยนอกระบบเอสไอ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D7658F6-BA85-4473-8BBF-9E2D4CFB3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50521"/>
              </p:ext>
            </p:extLst>
          </p:nvPr>
        </p:nvGraphicFramePr>
        <p:xfrm>
          <a:off x="3595591" y="1958873"/>
          <a:ext cx="7761523" cy="4575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9759">
                  <a:extLst>
                    <a:ext uri="{9D8B030D-6E8A-4147-A177-3AD203B41FA5}">
                      <a16:colId xmlns:a16="http://schemas.microsoft.com/office/drawing/2014/main" val="435098795"/>
                    </a:ext>
                  </a:extLst>
                </a:gridCol>
                <a:gridCol w="1940588">
                  <a:extLst>
                    <a:ext uri="{9D8B030D-6E8A-4147-A177-3AD203B41FA5}">
                      <a16:colId xmlns:a16="http://schemas.microsoft.com/office/drawing/2014/main" val="3027519803"/>
                    </a:ext>
                  </a:extLst>
                </a:gridCol>
                <a:gridCol w="1940588">
                  <a:extLst>
                    <a:ext uri="{9D8B030D-6E8A-4147-A177-3AD203B41FA5}">
                      <a16:colId xmlns:a16="http://schemas.microsoft.com/office/drawing/2014/main" val="1335694446"/>
                    </a:ext>
                  </a:extLst>
                </a:gridCol>
                <a:gridCol w="1940588">
                  <a:extLst>
                    <a:ext uri="{9D8B030D-6E8A-4147-A177-3AD203B41FA5}">
                      <a16:colId xmlns:a16="http://schemas.microsoft.com/office/drawing/2014/main" val="3829067082"/>
                    </a:ext>
                  </a:extLst>
                </a:gridCol>
              </a:tblGrid>
              <a:tr h="3931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ชื่อหน่วย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สัญลักษณ์ของหน่วย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ค่าที่เทียบกับหน่วยไอเอสพื้นฐาน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3401836339"/>
                  </a:ext>
                </a:extLst>
              </a:tr>
              <a:tr h="1782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ปริมาตร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ลิตร(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liter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หรือ 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1L = 10</a:t>
                      </a:r>
                      <a:r>
                        <a:rPr lang="en-US" sz="1800" baseline="30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 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</a:t>
                      </a:r>
                      <a:r>
                        <a:rPr lang="en-US" sz="1800" baseline="30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2696959476"/>
                  </a:ext>
                </a:extLst>
              </a:tr>
              <a:tr h="178242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มวล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กรัม(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gram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g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1g = 10</a:t>
                      </a:r>
                      <a:r>
                        <a:rPr lang="en-US" sz="1800" baseline="30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 kg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2172857024"/>
                  </a:ext>
                </a:extLst>
              </a:tr>
              <a:tr h="1782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ดอลตัน(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dalton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Da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Da = 1.66 x 10</a:t>
                      </a:r>
                      <a:r>
                        <a:rPr lang="en-US" sz="1800" baseline="300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-27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kg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2200691102"/>
                  </a:ext>
                </a:extLst>
              </a:tr>
              <a:tr h="5347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หน่วยมวลอะตอม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unified atomic mass unit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u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1u = 1 Da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4063887594"/>
                  </a:ext>
                </a:extLst>
              </a:tr>
              <a:tr h="178242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ความดัน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บาร์(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bar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bar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1bar = 10</a:t>
                      </a:r>
                      <a:r>
                        <a:rPr lang="en-US" sz="1800" baseline="300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 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Pa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1692540534"/>
                  </a:ext>
                </a:extLst>
              </a:tr>
              <a:tr h="5347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มิลลิเมตรปรอท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millimeter of mercury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mmHg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mmHg = 133.32 Pa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1954361153"/>
                  </a:ext>
                </a:extLst>
              </a:tr>
              <a:tr h="5347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บรรยากาศ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atmospheric pressure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atm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atm = 1.013 x 10</a:t>
                      </a:r>
                      <a:r>
                        <a:rPr lang="en-US" sz="1800" baseline="300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 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Pa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( 1 atm ~</a:t>
                      </a: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bar)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1143791765"/>
                  </a:ext>
                </a:extLst>
              </a:tr>
              <a:tr h="1782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ความยาว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อังสตรอม 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angstrom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A = 10</a:t>
                      </a:r>
                      <a:r>
                        <a:rPr lang="en-US" sz="1800" baseline="300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-10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m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2718273119"/>
                  </a:ext>
                </a:extLst>
              </a:tr>
              <a:tr h="1712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พลังงาน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แคลอรี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(calorie)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cal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 cal = 4.2 J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3938918061"/>
                  </a:ext>
                </a:extLst>
              </a:tr>
              <a:tr h="3564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อุณหภูมิ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องศาเซลเซียส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degree celsius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° C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° C = K - 273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46849" marR="46849" marT="0" marB="0"/>
                </a:tc>
                <a:extLst>
                  <a:ext uri="{0D108BD9-81ED-4DB2-BD59-A6C34878D82A}">
                    <a16:rowId xmlns:a16="http://schemas.microsoft.com/office/drawing/2014/main" val="169801730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78F8C45-7387-4FAD-AD2A-F6FA39F6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1" y="3712480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1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EDA28B-F431-4E8D-B6E6-BCAF95CBABDB}"/>
              </a:ext>
            </a:extLst>
          </p:cNvPr>
          <p:cNvSpPr/>
          <p:nvPr/>
        </p:nvSpPr>
        <p:spPr>
          <a:xfrm>
            <a:off x="428156" y="2038385"/>
            <a:ext cx="42627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ตรวจสอบความเข้าใจ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3E34E-2172-4BD6-9D94-8430B8AA8DF2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E3DEE-C7D2-4BCC-9169-43D9A78C4ECA}"/>
              </a:ext>
            </a:extLst>
          </p:cNvPr>
          <p:cNvSpPr/>
          <p:nvPr/>
        </p:nvSpPr>
        <p:spPr>
          <a:xfrm>
            <a:off x="636104" y="3026323"/>
            <a:ext cx="103234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ลวดแมกนีเซียมหนา 0.1 มิลลิเมตร สามารถเขียนแสดงความหนาให้อยู่ในรูป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สัญก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รณ์        วิทยาศาสตร์ในหน่วยเอสไอได้เป็นเท่าใด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1E04B7-4271-49A7-BFF4-0CBD3D234BE8}"/>
              </a:ext>
            </a:extLst>
          </p:cNvPr>
          <p:cNvSpPr/>
          <p:nvPr/>
        </p:nvSpPr>
        <p:spPr>
          <a:xfrm>
            <a:off x="848139" y="4185479"/>
            <a:ext cx="11131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AE82F6-6693-4D26-BBCC-52B1BFB34A8D}"/>
              </a:ext>
            </a:extLst>
          </p:cNvPr>
          <p:cNvSpPr/>
          <p:nvPr/>
        </p:nvSpPr>
        <p:spPr>
          <a:xfrm>
            <a:off x="3502166" y="4313583"/>
            <a:ext cx="47177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0.1 mm 	=	0.1 x 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</a:t>
            </a:r>
            <a:r>
              <a:rPr lang="en-US" sz="3200" b="1" baseline="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-3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m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=   1  x 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</a:t>
            </a:r>
            <a:r>
              <a:rPr lang="en-US" sz="3200" b="1" baseline="30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-4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792AA2-0738-40B3-BE47-8B240626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C0804F-D12A-4CED-B6EB-D91921099A1C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5801C4-061D-4A4F-B816-F42E658655F8}"/>
              </a:ext>
            </a:extLst>
          </p:cNvPr>
          <p:cNvSpPr/>
          <p:nvPr/>
        </p:nvSpPr>
        <p:spPr>
          <a:xfrm>
            <a:off x="428156" y="2038385"/>
            <a:ext cx="42627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ตรวจสอบความเข้าใจ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76A031-558C-4FD5-AFCF-F92DBD3D7DD3}"/>
              </a:ext>
            </a:extLst>
          </p:cNvPr>
          <p:cNvSpPr/>
          <p:nvPr/>
        </p:nvSpPr>
        <p:spPr>
          <a:xfrm>
            <a:off x="530087" y="2961715"/>
            <a:ext cx="111318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ปริมาตรน้ำที่ได้จากปิ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เปตต์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10.00 ลูกบาศก์เซนติเมตร สามารถเขียนแสดงปริมาตรให้อยู่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ในรูป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สัญก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รณ์วิทยาศาสตร์ในหน่วยเอสไอได้เป็นเท่าใด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66EF07-8615-427E-B38E-9AF97B3CACFE}"/>
              </a:ext>
            </a:extLst>
          </p:cNvPr>
          <p:cNvSpPr/>
          <p:nvPr/>
        </p:nvSpPr>
        <p:spPr>
          <a:xfrm>
            <a:off x="3123234" y="4060804"/>
            <a:ext cx="74848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cm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=	1 cm  x   1 cm  x  1 cm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=  0.01 m  x  0.01 m x  0.01 m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=  1  x 10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-6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m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10.00 cm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	=   10.00  x 10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-6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m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=  1.000 x 10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-5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m</a:t>
            </a:r>
            <a:r>
              <a:rPr lang="en-US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E3373-646F-46CE-86E0-570565583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7257" y="3615702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0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FA2178-C4EE-4A84-A78C-851497A641F1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86C852-9DD5-4C79-BBA9-9CCF27EEA212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0F61D7-15D2-4C73-9149-66FAF33B7712}"/>
              </a:ext>
            </a:extLst>
          </p:cNvPr>
          <p:cNvSpPr/>
          <p:nvPr/>
        </p:nvSpPr>
        <p:spPr>
          <a:xfrm>
            <a:off x="642730" y="2882203"/>
            <a:ext cx="11121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ในทางวิทยาศาสตร์การคำนวณเกี่ยวกับปริมาณต่าง ๆ อาจจำเป็นต้องมีการเปลี่ยนหน่วย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ให้อยู่ในหน่วยที่เหมาะสมโดยไม่ทำให้ค่าของปริมาณเปลี่ยนแปลง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ในทางเคมีนิยมระบุพลังงาน ในหน่วยแคลอรี ในขณะที่หน่วยเอสไอของพลังงานคือ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จูล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นักเคมีจึงจำเป็นต้องเปลี่ยนหน่วย พลังงานระหว่างแคลอรีและ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จูล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เพื่อให้เหมาะสมกับการใช้งาน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indent="-457200">
              <a:buFontTx/>
              <a:buChar char="-"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การเปลี่ยนหน่วยทำได้หลายวิธี ใน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ที่นี้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จะใช้วิธีการเทียบหน่วย ซึ่งต้องใช้แฟก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684079-A830-46CB-866E-D7DD976DB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516" y="1241599"/>
            <a:ext cx="785506" cy="14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4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1E93C0-BD5E-4875-8E51-A9E1F8606496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43128-6EB3-45BA-A90F-610EFF54C9D8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F6B682-4F3E-408A-808D-705303160C96}"/>
              </a:ext>
            </a:extLst>
          </p:cNvPr>
          <p:cNvSpPr/>
          <p:nvPr/>
        </p:nvSpPr>
        <p:spPr>
          <a:xfrm>
            <a:off x="554560" y="2886117"/>
            <a:ext cx="278473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9FC690-84B2-4C7C-BC03-C76724A4E3A4}"/>
              </a:ext>
            </a:extLst>
          </p:cNvPr>
          <p:cNvSpPr/>
          <p:nvPr/>
        </p:nvSpPr>
        <p:spPr>
          <a:xfrm>
            <a:off x="1205948" y="3663386"/>
            <a:ext cx="97801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conversion factors)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เป็นอัตราส่วนระหว่างหน่วยที่แตก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ต่างกัน 2 หน่วย ที่มีปริมาณเท่ากัน ตัวอย่างการหาแฟก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อร์เปลี่ยนหน่วยเป็นดังนี้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06612F-6B26-4736-8C60-5D98B7CFA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22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9A4CCB-A1A8-4698-9902-B614380589C1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1B633-1593-48A0-AD60-3D352C4E21C3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E9F62-60CD-4EAB-A1D3-1DAE7E51B437}"/>
              </a:ext>
            </a:extLst>
          </p:cNvPr>
          <p:cNvSpPr/>
          <p:nvPr/>
        </p:nvSpPr>
        <p:spPr>
          <a:xfrm>
            <a:off x="554560" y="2886117"/>
            <a:ext cx="278473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27E87-67F6-46EA-AC8D-F8EF5095DECA}"/>
              </a:ext>
            </a:extLst>
          </p:cNvPr>
          <p:cNvSpPr/>
          <p:nvPr/>
        </p:nvSpPr>
        <p:spPr>
          <a:xfrm>
            <a:off x="3591315" y="2219619"/>
            <a:ext cx="7154523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จากความสัมพันธ์พลังงาน   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= 4.2 J   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เมื่อใช้ 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หารทั้งสองข้างจะได้เป็น</a:t>
            </a:r>
          </a:p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</a:t>
            </a:r>
            <a:r>
              <a:rPr lang="es-E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cal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	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1	=	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	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หรือถ้าใช้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 	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หารทั้งสองข้างจะได้เป็น</a:t>
            </a:r>
          </a:p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=	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4.2 J		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= 	1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4.2 J</a:t>
            </a:r>
          </a:p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แฟก</a:t>
            </a:r>
            <a:r>
              <a:rPr lang="th-TH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อร์เปลี่ยนหน่วยเขียนได้เป็น 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     4.2 J         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93F978-A1A6-475A-BD16-EA6BD8616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2784" y="3178504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91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94864E-F58A-4D19-B54A-12ABC230A3AF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83511E-20D9-4907-BEA2-319DFE5324AD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FFC91F-C363-494E-B6E9-01DF3C904CBE}"/>
              </a:ext>
            </a:extLst>
          </p:cNvPr>
          <p:cNvSpPr/>
          <p:nvPr/>
        </p:nvSpPr>
        <p:spPr>
          <a:xfrm>
            <a:off x="554560" y="2886117"/>
            <a:ext cx="278473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520684-127D-4A80-B620-50F3CDC97169}"/>
              </a:ext>
            </a:extLst>
          </p:cNvPr>
          <p:cNvSpPr/>
          <p:nvPr/>
        </p:nvSpPr>
        <p:spPr>
          <a:xfrm>
            <a:off x="1437406" y="3470892"/>
            <a:ext cx="98331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ในทางคณิตศาสตร์เมื่อคูณปริมาณด้วย “1” จะทำให้ค่าของปริมาณเดิมไม่เปลี่ยนแปลง และ แฟก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             และ              ก็มีค่าเท่ากับ 1 ดังนั้นจึงสามารถนำแต่ละแฟก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 เปลี่ยนหน่วยไปใช้ในการเปลี่ยนหน่วยของปริมาณที่วัดจากหน่วยหนึ่งไปเป็นหน่วยอื่นโดยปริมาณ ไม่เปลี่ยนแปลง สำหรับตัวอย่างแฟก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อร์เปลี่ยนหน่วยนี้ ใช้เปลี่ยนหน่วย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จูล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ให้เป็นแคลอรีหรือ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แคลอรีให้เป็น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จูล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ตามลำดับ เช่น พลังงาน 20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สามารถเปลี่ยนเป็นหน่วย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จูล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ได้ดังนี้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พลังงาน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= 	20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x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      1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=	84 J</a:t>
            </a:r>
            <a:endParaRPr lang="th-T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F0952-E954-40D5-99BF-6D564478F165}"/>
              </a:ext>
            </a:extLst>
          </p:cNvPr>
          <p:cNvSpPr txBox="1"/>
          <p:nvPr/>
        </p:nvSpPr>
        <p:spPr>
          <a:xfrm>
            <a:off x="3935896" y="3812017"/>
            <a:ext cx="577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D99B37-46BA-4849-8728-B23BF8BA02CA}"/>
              </a:ext>
            </a:extLst>
          </p:cNvPr>
          <p:cNvSpPr txBox="1"/>
          <p:nvPr/>
        </p:nvSpPr>
        <p:spPr>
          <a:xfrm>
            <a:off x="5378995" y="3791996"/>
            <a:ext cx="577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4.2 J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cal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375C9C-CF94-444C-A71B-7DA738137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539" y="4840613"/>
            <a:ext cx="1017571" cy="185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30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60EB9B-DBF2-467C-9BBE-0D52ADE9A5EB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A27D0-4630-4C6F-9547-21E159A142BD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E0F1E-CF86-46B7-ABBB-AFD2AC963E3E}"/>
              </a:ext>
            </a:extLst>
          </p:cNvPr>
          <p:cNvSpPr/>
          <p:nvPr/>
        </p:nvSpPr>
        <p:spPr>
          <a:xfrm>
            <a:off x="540388" y="2868951"/>
            <a:ext cx="255390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วิธีการเทียบหน่วย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59D01F-89CE-4AA4-A1A7-E910662FB4AB}"/>
              </a:ext>
            </a:extLst>
          </p:cNvPr>
          <p:cNvSpPr/>
          <p:nvPr/>
        </p:nvSpPr>
        <p:spPr>
          <a:xfrm>
            <a:off x="1643269" y="3605501"/>
            <a:ext cx="97270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วิธีการเทียบหน่วย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factor label method)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ทำได้โดยการคูณปริมาณในหน่วยเริ่มต้นด้วย แฟก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อร์เปลี่ยนหน่วยที่มีหน่วยที่ต้องการอยู่ด้านบน ตามสมการ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ปริมาณและหน่วยที่ต้องการ  =   ปริมาณและหน่วยเริ่มต้น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  </a:t>
            </a:r>
            <a:r>
              <a:rPr lang="th-TH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หน่วยที่ต้องการ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							หน่วยเริ่มต้น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4D360C-DD11-44E9-9C00-6D7FD12E4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731" y="4259183"/>
            <a:ext cx="1129133" cy="206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17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981A45-4A81-4A76-9D99-02DE39DE1B93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1290B9-DE7E-48B5-B94B-291D994825CC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592F04-23B6-4133-9BF4-D7329EE1EFD1}"/>
              </a:ext>
            </a:extLst>
          </p:cNvPr>
          <p:cNvSpPr/>
          <p:nvPr/>
        </p:nvSpPr>
        <p:spPr>
          <a:xfrm>
            <a:off x="540388" y="2868951"/>
            <a:ext cx="255390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วิธีการเทียบหน่วย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48CD84-BC03-4BA5-9028-D19D0EFE3825}"/>
              </a:ext>
            </a:extLst>
          </p:cNvPr>
          <p:cNvSpPr/>
          <p:nvPr/>
        </p:nvSpPr>
        <p:spPr>
          <a:xfrm>
            <a:off x="1139688" y="3579500"/>
            <a:ext cx="96873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 1.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สารละลายกรด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ดรคลอริกมวล 20 กรัม ความหนาแน่น 1.18 กรัมต่อลูกบาศก์เซนติเมตร มีปริมาตรเท่าใด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วิธีทํา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	ปริมาตรของกรด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20 g solution x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cm³ solution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						  1.18 g solution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		= 16.95 cm³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คําตอบ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ต้องมีเลขนัยสำคัญ 2 ตัว ดังนั้น สารละลายกรด</a:t>
            </a:r>
            <a:r>
              <a:rPr lang="th-T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ไฮโ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ดรคลอริกมีปริมาตร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17 ลูกบาศก์ เซนติเมตร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103EB8-F74D-4B24-8B30-E4565C63C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824" y="4150503"/>
            <a:ext cx="1282976" cy="234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5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9D84D6-4159-4C2F-8C16-2113565E743A}"/>
              </a:ext>
            </a:extLst>
          </p:cNvPr>
          <p:cNvSpPr/>
          <p:nvPr/>
        </p:nvSpPr>
        <p:spPr>
          <a:xfrm>
            <a:off x="308886" y="1841188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E4855-EFE1-414F-B4F1-B75BD9B1A4F8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97D63C-8CDB-4C5B-BFF0-8EEF1E28BFAA}"/>
              </a:ext>
            </a:extLst>
          </p:cNvPr>
          <p:cNvSpPr/>
          <p:nvPr/>
        </p:nvSpPr>
        <p:spPr>
          <a:xfrm>
            <a:off x="809597" y="2356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251F67-E629-4A81-8E80-B0080AEB8860}"/>
              </a:ext>
            </a:extLst>
          </p:cNvPr>
          <p:cNvSpPr/>
          <p:nvPr/>
        </p:nvSpPr>
        <p:spPr>
          <a:xfrm>
            <a:off x="465269" y="3063485"/>
            <a:ext cx="9051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 จงแสดงวิธีการเปลี่ยนหน่วยไปเป็นหน่วยใหม่ที่ต้องการในแต่ละข้อต่อไปนี้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1A70F1-CB2F-4958-8FF9-4A0B8A8C90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4" t="30908" r="18490" b="23272"/>
          <a:stretch/>
        </p:blipFill>
        <p:spPr>
          <a:xfrm>
            <a:off x="2121061" y="3525150"/>
            <a:ext cx="7949878" cy="31407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BB77C-1FB0-4E59-B5CD-55A104EB1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67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F7BE5E-C7E1-48A2-8DA1-7365AB0C8BE7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13482D-8454-4697-84D7-F3627792E95C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2B7EAD-74D3-449A-83DC-E11F2E7F14AB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A3AE2C1-CCE4-4A16-BD0E-E612543B9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00313"/>
              </p:ext>
            </p:extLst>
          </p:nvPr>
        </p:nvGraphicFramePr>
        <p:xfrm>
          <a:off x="636104" y="3031435"/>
          <a:ext cx="7275445" cy="753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2007">
                  <a:extLst>
                    <a:ext uri="{9D8B030D-6E8A-4147-A177-3AD203B41FA5}">
                      <a16:colId xmlns:a16="http://schemas.microsoft.com/office/drawing/2014/main" val="1126897178"/>
                    </a:ext>
                  </a:extLst>
                </a:gridCol>
                <a:gridCol w="3827598">
                  <a:extLst>
                    <a:ext uri="{9D8B030D-6E8A-4147-A177-3AD203B41FA5}">
                      <a16:colId xmlns:a16="http://schemas.microsoft.com/office/drawing/2014/main" val="3875150413"/>
                    </a:ext>
                  </a:extLst>
                </a:gridCol>
                <a:gridCol w="2425840">
                  <a:extLst>
                    <a:ext uri="{9D8B030D-6E8A-4147-A177-3AD203B41FA5}">
                      <a16:colId xmlns:a16="http://schemas.microsoft.com/office/drawing/2014/main" val="1182219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ปริมาณและหน่วยเริ่มต้น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หน่วยใหม่ที่ต้องการ</a:t>
                      </a:r>
                      <a:endParaRPr lang="en-US" sz="1600" b="1" u="non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67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</a:t>
                      </a:r>
                      <a:endParaRPr lang="en-US" sz="1600" b="1" u="non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59.2 cm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dm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7846130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F7733C6-AB46-4CCE-A325-87CF400D86A7}"/>
              </a:ext>
            </a:extLst>
          </p:cNvPr>
          <p:cNvSpPr/>
          <p:nvPr/>
        </p:nvSpPr>
        <p:spPr>
          <a:xfrm>
            <a:off x="2774888" y="4130628"/>
            <a:ext cx="58522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1.1 	59.2 cm		=	59.2 cm	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m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x 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 dm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   100 cm         1 m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=   5.92  dm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59.2 cm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เท่ากับ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5.92 dm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4B30D-6EEE-4878-B4BE-A3CC2460D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1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6E324A-C34B-42DE-BD45-38946852C82E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7C1C3-C0D5-460D-8278-74DE96172F25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595AAF-EF3F-41C5-90EE-3A7EB96E0F7A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BDA392-F2C7-4F28-9CFB-16D6D5CA1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294216"/>
              </p:ext>
            </p:extLst>
          </p:nvPr>
        </p:nvGraphicFramePr>
        <p:xfrm>
          <a:off x="636104" y="3031435"/>
          <a:ext cx="7275445" cy="753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2007">
                  <a:extLst>
                    <a:ext uri="{9D8B030D-6E8A-4147-A177-3AD203B41FA5}">
                      <a16:colId xmlns:a16="http://schemas.microsoft.com/office/drawing/2014/main" val="1126897178"/>
                    </a:ext>
                  </a:extLst>
                </a:gridCol>
                <a:gridCol w="3827598">
                  <a:extLst>
                    <a:ext uri="{9D8B030D-6E8A-4147-A177-3AD203B41FA5}">
                      <a16:colId xmlns:a16="http://schemas.microsoft.com/office/drawing/2014/main" val="3875150413"/>
                    </a:ext>
                  </a:extLst>
                </a:gridCol>
                <a:gridCol w="2425840">
                  <a:extLst>
                    <a:ext uri="{9D8B030D-6E8A-4147-A177-3AD203B41FA5}">
                      <a16:colId xmlns:a16="http://schemas.microsoft.com/office/drawing/2014/main" val="1182219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ปริมาณและหน่วยเริ่มต้น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หน่วยใหม่ที่ต้องการ</a:t>
                      </a:r>
                      <a:endParaRPr lang="en-US" sz="1600" b="1" u="non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67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 kg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mg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784613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3607C79-0AA4-48F8-8123-82ACDD1C1D25}"/>
              </a:ext>
            </a:extLst>
          </p:cNvPr>
          <p:cNvSpPr/>
          <p:nvPr/>
        </p:nvSpPr>
        <p:spPr>
          <a:xfrm>
            <a:off x="2774888" y="4130628"/>
            <a:ext cx="58522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1.2 	1.8 kg		=	1.8 kg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1000 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1000 mg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   1 kg            1 g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=   1.8 x 10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mg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1.8 kg 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เท่ากับ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1.8 x 10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mg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CFE735-251F-4D23-AD86-177CDCDC5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651A9E-20B1-4F92-818A-138645D63901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3C1019-7AF7-463B-82D6-37B733D3A222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260BE-5BBF-4169-8BCE-54F9B643AAAA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739343-E804-4FC0-84D0-5FC498C71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546387"/>
              </p:ext>
            </p:extLst>
          </p:nvPr>
        </p:nvGraphicFramePr>
        <p:xfrm>
          <a:off x="636104" y="3031435"/>
          <a:ext cx="7275445" cy="753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2007">
                  <a:extLst>
                    <a:ext uri="{9D8B030D-6E8A-4147-A177-3AD203B41FA5}">
                      <a16:colId xmlns:a16="http://schemas.microsoft.com/office/drawing/2014/main" val="1126897178"/>
                    </a:ext>
                  </a:extLst>
                </a:gridCol>
                <a:gridCol w="3827598">
                  <a:extLst>
                    <a:ext uri="{9D8B030D-6E8A-4147-A177-3AD203B41FA5}">
                      <a16:colId xmlns:a16="http://schemas.microsoft.com/office/drawing/2014/main" val="3875150413"/>
                    </a:ext>
                  </a:extLst>
                </a:gridCol>
                <a:gridCol w="2425840">
                  <a:extLst>
                    <a:ext uri="{9D8B030D-6E8A-4147-A177-3AD203B41FA5}">
                      <a16:colId xmlns:a16="http://schemas.microsoft.com/office/drawing/2014/main" val="1182219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ปริมาณและหน่วยเริ่มต้น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หน่วยใหม่ที่ต้องการ</a:t>
                      </a:r>
                      <a:endParaRPr lang="en-US" sz="1600" b="1" u="non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67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</a:t>
                      </a:r>
                      <a:endParaRPr lang="en-US" sz="24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2,800 ml</a:t>
                      </a:r>
                      <a:endParaRPr lang="en-US" sz="24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d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m</a:t>
                      </a:r>
                      <a:r>
                        <a:rPr lang="en-US" sz="2400" b="1" kern="1200" baseline="300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</a:t>
                      </a:r>
                      <a:endParaRPr lang="en-US" sz="24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784613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22CCF54-3573-4F2F-903C-C5672F317D14}"/>
              </a:ext>
            </a:extLst>
          </p:cNvPr>
          <p:cNvSpPr/>
          <p:nvPr/>
        </p:nvSpPr>
        <p:spPr>
          <a:xfrm>
            <a:off x="2009928" y="4030459"/>
            <a:ext cx="91092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1.3 	2,800 ml		=	2,800 ml 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 			          1000 ml       1 L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=   2.8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ดังนั้น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2,800 mL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อาจตอบได้เป็น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2.8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2.80 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2.800 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   </a:t>
            </a:r>
            <a:endParaRPr lang="th-TH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เนื่องจากเลขศูนย์อาจมีค่าเป็นศูนย์จริง ๆ จากการวัด หรือเป็นตัวเลขที่ใช้แสดงให้เห็นว่าค่าดังกล่าวอยู่ในหลักพัน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2882E8-67B6-46E1-B8B0-D478F86EF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9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F947EA-B1C6-4CE5-BD11-84C0640F3947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5ADBC3-CC04-4471-AFE1-8751755BA16C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6C48E7-42C6-4289-A03B-E460BEB5FD7C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5B8C230-2414-4C8F-9EB5-7EF2E1437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238591"/>
              </p:ext>
            </p:extLst>
          </p:nvPr>
        </p:nvGraphicFramePr>
        <p:xfrm>
          <a:off x="636104" y="3031435"/>
          <a:ext cx="7275445" cy="753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2007">
                  <a:extLst>
                    <a:ext uri="{9D8B030D-6E8A-4147-A177-3AD203B41FA5}">
                      <a16:colId xmlns:a16="http://schemas.microsoft.com/office/drawing/2014/main" val="1126897178"/>
                    </a:ext>
                  </a:extLst>
                </a:gridCol>
                <a:gridCol w="3827598">
                  <a:extLst>
                    <a:ext uri="{9D8B030D-6E8A-4147-A177-3AD203B41FA5}">
                      <a16:colId xmlns:a16="http://schemas.microsoft.com/office/drawing/2014/main" val="3875150413"/>
                    </a:ext>
                  </a:extLst>
                </a:gridCol>
                <a:gridCol w="2425840">
                  <a:extLst>
                    <a:ext uri="{9D8B030D-6E8A-4147-A177-3AD203B41FA5}">
                      <a16:colId xmlns:a16="http://schemas.microsoft.com/office/drawing/2014/main" val="1182219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ข้อที่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ปริมาณและหน่วยเริ่มต้น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u="non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หน่วยใหม่ที่ต้องการ</a:t>
                      </a:r>
                      <a:endParaRPr lang="en-US" sz="1600" b="1" u="non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67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3.2 g/mL </a:t>
                      </a:r>
                      <a:endParaRPr lang="en-US" sz="16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Kg/d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m</a:t>
                      </a:r>
                      <a:r>
                        <a:rPr lang="en-US" sz="2400" b="1" kern="1200" baseline="300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</a:t>
                      </a:r>
                      <a:endParaRPr lang="en-US" sz="2400" b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784613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0690C0B-BF81-4F11-A089-E378640E18FD}"/>
              </a:ext>
            </a:extLst>
          </p:cNvPr>
          <p:cNvSpPr/>
          <p:nvPr/>
        </p:nvSpPr>
        <p:spPr>
          <a:xfrm>
            <a:off x="2673642" y="4245722"/>
            <a:ext cx="76110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1.4 	3.2 g/mL 	=	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3.2 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kg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x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1000mL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x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1L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1 mL    1000g         1L           1 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=   3.2 kg/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ดังนั้น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3.2 g/mL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เท่ากับ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3.2 kg/ dm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0DFCE5-B450-4765-B4C4-5B16B1635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077" y="2170426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4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EE97FB-DAF9-4DC4-9CCC-BA90A0C54A6A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CE0774-B88E-4B64-9B06-479BC928E5E4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C602C8-6F23-4084-848B-DC716C87E939}"/>
              </a:ext>
            </a:extLst>
          </p:cNvPr>
          <p:cNvSpPr/>
          <p:nvPr/>
        </p:nvSpPr>
        <p:spPr>
          <a:xfrm>
            <a:off x="583095" y="2967335"/>
            <a:ext cx="110788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 </a:t>
            </a:r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น้ำบริสุทธิ์ปริมาตร 50.0 ลูกบาศก์เซนติเมตร  ที่อุณหภูมิ 20.5 องศาเซลเซียสมีมวลเท่าใด เมื่อความหนาแน่นของน้ำที่อุณหภูมิ 20.5 องศาเซลเซียส เท่ากับ 0.998099 กรัมต่อลูกบาศก์เซนติเมตร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F50F2-5EF7-4CD4-A420-65E53A274E94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8C0FB1-49B7-4061-9F3C-81A3315879D6}"/>
              </a:ext>
            </a:extLst>
          </p:cNvPr>
          <p:cNvSpPr/>
          <p:nvPr/>
        </p:nvSpPr>
        <p:spPr>
          <a:xfrm>
            <a:off x="2446657" y="4165312"/>
            <a:ext cx="69888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มวลของน้ำ	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	50 cm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x 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0.998099 g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		1 cm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=  49.90495 g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คำตอบต้องมีเลขนัยสำคัญ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 ดังนั้น น้ำมีมวล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49.9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3E0658-E4B2-4AF9-9555-10E3951CC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700" y="3594170"/>
            <a:ext cx="1474656" cy="2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1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2ECE4C-0DA1-4F8B-B42A-AB1C169CE33B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0D958C-5F02-42AE-A460-9FCAE17A53D4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3271-E79C-4966-8D99-E17DCAF49890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0D2AC-4C53-4A28-BC81-61678A0FBB14}"/>
              </a:ext>
            </a:extLst>
          </p:cNvPr>
          <p:cNvSpPr/>
          <p:nvPr/>
        </p:nvSpPr>
        <p:spPr>
          <a:xfrm>
            <a:off x="583095" y="2967335"/>
            <a:ext cx="110788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 </a:t>
            </a:r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สารละลายกรดซัลฟิวริกเข้มข้นร้อยละ 24 โดยมวล มีความหนาแน่น 1.2 กรัมต่อลูกบาศก์เซนติเมตร ถ้าสารละลายกรดซัลฟิวริก 200 ลูกบาศก์เซนติเมตร จะมีกรดซัลฟิวริกกี่กรัม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35B732-9120-4B7A-9EF8-1679BEBDDBC0}"/>
              </a:ext>
            </a:extLst>
          </p:cNvPr>
          <p:cNvSpPr/>
          <p:nvPr/>
        </p:nvSpPr>
        <p:spPr>
          <a:xfrm>
            <a:off x="1842053" y="4186967"/>
            <a:ext cx="8878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ปริมาณกรดซัลฟิวริก	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	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24 g acid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x 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1.2 g solution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x   200 cm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solution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	100 g solution  1 cm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solution</a:t>
            </a:r>
            <a:endParaRPr lang="th-T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	=  57.6 g acid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คำตอบต้องมีเลขนัยสำคัญ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 ดังนั้น มีกรดซัลฟิวริก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58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กรัม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C41189-78E5-4700-A8DB-1FC135131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075" y="4006573"/>
            <a:ext cx="1405154" cy="256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8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A0A8C6-59D2-4081-800C-44E184546E66}"/>
              </a:ext>
            </a:extLst>
          </p:cNvPr>
          <p:cNvSpPr/>
          <p:nvPr/>
        </p:nvSpPr>
        <p:spPr>
          <a:xfrm>
            <a:off x="428156" y="1958873"/>
            <a:ext cx="20185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1188C-504F-485D-A196-5D121D045451}"/>
              </a:ext>
            </a:extLst>
          </p:cNvPr>
          <p:cNvSpPr/>
          <p:nvPr/>
        </p:nvSpPr>
        <p:spPr>
          <a:xfrm>
            <a:off x="1437406" y="646908"/>
            <a:ext cx="884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ความปลอดภัยและทักษะในปฏิบัติการเคมี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144F9F-F372-4010-AA6F-F5A0DF454C24}"/>
              </a:ext>
            </a:extLst>
          </p:cNvPr>
          <p:cNvSpPr/>
          <p:nvPr/>
        </p:nvSpPr>
        <p:spPr>
          <a:xfrm>
            <a:off x="530087" y="3044042"/>
            <a:ext cx="108800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Ex.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ถ้าทองเหลือง 12 กรัม ต้องใช้ทองแดง 9.0 กรัม มีต้นทุนราคาของทองแดงกิโลกรัมละ 200 บาท หาก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ต้องการทองเหลือง 300 กรัม ต้องซื้อทองแดงกี่บาท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DB4F28-71DB-4F7F-A79D-C81CB3B8C112}"/>
              </a:ext>
            </a:extLst>
          </p:cNvPr>
          <p:cNvSpPr/>
          <p:nvPr/>
        </p:nvSpPr>
        <p:spPr>
          <a:xfrm>
            <a:off x="5182929" y="2200438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แบบฝึกหัด</a:t>
            </a: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1C2E63-1FAC-4A6E-B1A0-0432CED4802F}"/>
              </a:ext>
            </a:extLst>
          </p:cNvPr>
          <p:cNvSpPr/>
          <p:nvPr/>
        </p:nvSpPr>
        <p:spPr>
          <a:xfrm>
            <a:off x="2072887" y="4172478"/>
            <a:ext cx="88789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ต้องซื้อทองแดง	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=	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9.0</a:t>
            </a:r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g Cu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x 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 Kg Cu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x   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200 Baht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x  300 g brass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     12 g brass      1,000 g Cu       1 Kg   Cu</a:t>
            </a:r>
            <a:endParaRPr lang="th-T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				=    45  Baht 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คำตอบต้องมีเลขนัยสำคัญ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 ดังนั้น ต้องซื้อทองแดง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45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FDFAEE-C59C-4EDE-B60C-29E1CB501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45" y="4530007"/>
            <a:ext cx="1038891" cy="18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20E37F-1FC8-4AF8-8F97-7DB1CE2D7C3D}"/>
              </a:ext>
            </a:extLst>
          </p:cNvPr>
          <p:cNvSpPr/>
          <p:nvPr/>
        </p:nvSpPr>
        <p:spPr>
          <a:xfrm>
            <a:off x="4078510" y="704395"/>
            <a:ext cx="439575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C74060-6B97-4752-B8F5-C3F70EF2DF3F}"/>
              </a:ext>
            </a:extLst>
          </p:cNvPr>
          <p:cNvSpPr/>
          <p:nvPr/>
        </p:nvSpPr>
        <p:spPr>
          <a:xfrm>
            <a:off x="410817" y="2231189"/>
            <a:ext cx="11569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เติมเครื่องหมาย 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หน้าข้อความที่ถูกต้อง และเครื่องหมาย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หน้าข้อความที่ไม่ถูกต้อง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88E7C4-0AA9-4B16-AFE0-0FD0E729794E}"/>
              </a:ext>
            </a:extLst>
          </p:cNvPr>
          <p:cNvSpPr/>
          <p:nvPr/>
        </p:nvSpPr>
        <p:spPr>
          <a:xfrm>
            <a:off x="662608" y="3106617"/>
            <a:ext cx="1086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 4.1 ข้างขวดน้ำดื่มยี่ห้อหนึ่งระบุว่าปริมาตรน้ำภายในขวดเท่ากับ 0.6 ลิตร หมายความว่าน้ำ		ดื่มในขวดนั้นมีน้ำปริมาตร 600 มิลลิลิตร 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 4. 2 ใช้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ปิเปตต์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แบบปริมาตรขนาด 10 ลูกบาศก์เซนติเมตร 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ปิเปตต์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ถ่ายลง    			ในบ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 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 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ในบ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เกอร์มีปริมาตรเท่ากับ 10.00 มิลลิลิตร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 4.3 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ในขวดกำหนดปริมาตรขนาด 250 มิลลิลิตร หมายความว่าเมื่อเท				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ออกมาใส่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เกอร์สามารถวัดปริมาตรได้เท่ากับ 250 มิลลิลิตร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C9E97-9C9D-4CD0-B246-17E0678C451A}"/>
              </a:ext>
            </a:extLst>
          </p:cNvPr>
          <p:cNvSpPr txBox="1"/>
          <p:nvPr/>
        </p:nvSpPr>
        <p:spPr>
          <a:xfrm>
            <a:off x="874643" y="2598785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2550CD-15D8-4A6A-B311-C2BF951A0FCE}"/>
              </a:ext>
            </a:extLst>
          </p:cNvPr>
          <p:cNvSpPr txBox="1"/>
          <p:nvPr/>
        </p:nvSpPr>
        <p:spPr>
          <a:xfrm>
            <a:off x="874643" y="3614448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B26B1-CB6B-4650-8D42-AEADB7A3916C}"/>
              </a:ext>
            </a:extLst>
          </p:cNvPr>
          <p:cNvSpPr txBox="1"/>
          <p:nvPr/>
        </p:nvSpPr>
        <p:spPr>
          <a:xfrm>
            <a:off x="874643" y="4627188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F8E61E-0672-4276-ABD2-914046A6B5FA}"/>
              </a:ext>
            </a:extLst>
          </p:cNvPr>
          <p:cNvSpPr/>
          <p:nvPr/>
        </p:nvSpPr>
        <p:spPr>
          <a:xfrm>
            <a:off x="1630017" y="6028759"/>
            <a:ext cx="8348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ในขวดกำหนดปริมาตรขนาด 250 มิลลิลิตร หมายความว่าปริมาตรสารละลาย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 </a:t>
            </a:r>
            <a:r>
              <a:rPr lang="th-TH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ที่บรรจุในขวดกำหนดปริมาตรเท่ากับ 250.00 มิลลิลิตร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AD1BB4-ADA8-468C-B0C5-7ABC1181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530" y="4532175"/>
            <a:ext cx="1037694" cy="189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1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E28CF0-035D-493C-929B-8729C9117671}"/>
              </a:ext>
            </a:extLst>
          </p:cNvPr>
          <p:cNvSpPr/>
          <p:nvPr/>
        </p:nvSpPr>
        <p:spPr>
          <a:xfrm>
            <a:off x="4078510" y="704395"/>
            <a:ext cx="439575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แบบฝ</a:t>
            </a:r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ึ</a:t>
            </a:r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กหัดท</a:t>
            </a:r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้</a:t>
            </a:r>
            <a:r>
              <a:rPr lang="en-US" sz="6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ายบท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2643AE-8ECA-49D8-9452-CE43A7575300}"/>
              </a:ext>
            </a:extLst>
          </p:cNvPr>
          <p:cNvSpPr/>
          <p:nvPr/>
        </p:nvSpPr>
        <p:spPr>
          <a:xfrm>
            <a:off x="410817" y="2231189"/>
            <a:ext cx="11569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เติมเครื่องหมาย 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หน้าข้อความที่ถูกต้อง และเครื่องหมาย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หน้าข้อความที่ไม่ถูกต้อง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3AEE6-8220-4485-B81E-DB82FE27A5A3}"/>
              </a:ext>
            </a:extLst>
          </p:cNvPr>
          <p:cNvSpPr/>
          <p:nvPr/>
        </p:nvSpPr>
        <p:spPr>
          <a:xfrm>
            <a:off x="1437860" y="3034861"/>
            <a:ext cx="110788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 4.4 ในการไขสารละลายออกจากบิวเรตต์จะอ่านเลขทศนิยมของปริมาตรของ    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สารละลายได้ 2 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ตําแหน่ง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เสมอ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…….  4.5 เมื่อตวงสารละลาย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โดยใช้กระบอกตวงให้มีปริมาตร 100.00 มิลลิลิตร </a:t>
            </a: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แล้วเทใส่ในบ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ีก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์ข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นาด 250  มิลลิลิตร จะสามารถอ่านปริมาตรของสารละลาย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endParaRPr lang="th-T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ได้เท่ากับ 100.00 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มิลลิลตร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CD7DB-3967-4A2A-A22E-A1A09777C4EE}"/>
              </a:ext>
            </a:extLst>
          </p:cNvPr>
          <p:cNvSpPr txBox="1"/>
          <p:nvPr/>
        </p:nvSpPr>
        <p:spPr>
          <a:xfrm>
            <a:off x="1630017" y="2554354"/>
            <a:ext cx="396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7A8EE2-5933-44FC-A93F-1B82E468AFB4}"/>
              </a:ext>
            </a:extLst>
          </p:cNvPr>
          <p:cNvSpPr txBox="1"/>
          <p:nvPr/>
        </p:nvSpPr>
        <p:spPr>
          <a:xfrm>
            <a:off x="1572309" y="3570017"/>
            <a:ext cx="453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DAC8A8-BEE0-4760-BB08-053353252C68}"/>
              </a:ext>
            </a:extLst>
          </p:cNvPr>
          <p:cNvSpPr/>
          <p:nvPr/>
        </p:nvSpPr>
        <p:spPr>
          <a:xfrm>
            <a:off x="1828148" y="5589406"/>
            <a:ext cx="8113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ตวงสารละลาย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โดยใช้กระบอกตวงให้มีปริมาตร 100.00  มิลลิลิตร แล้วเทสารละลาย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ใส่ในบ</a:t>
            </a:r>
            <a:r>
              <a:rPr lang="th-TH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ีก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เกอร</a:t>
            </a:r>
            <a:r>
              <a:rPr lang="th-TH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์ข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นาด 250 มิลลิลิตรจะสามารถอ่านปปริมาตรของสารละลาย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 </a:t>
            </a:r>
            <a:r>
              <a:rPr lang="th-TH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ได้เท่ากับ 100 มิลลิลิตร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6ABD5B-5B1A-4126-A222-C0F15DFEF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140" y="4585680"/>
            <a:ext cx="1052283" cy="192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6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826</TotalTime>
  <Words>1347</Words>
  <Application>Microsoft Office PowerPoint</Application>
  <PresentationFormat>Widescreen</PresentationFormat>
  <Paragraphs>295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TH SarabunPSK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124</cp:revision>
  <dcterms:created xsi:type="dcterms:W3CDTF">2020-04-22T10:14:10Z</dcterms:created>
  <dcterms:modified xsi:type="dcterms:W3CDTF">2020-04-24T05:08:09Z</dcterms:modified>
</cp:coreProperties>
</file>