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2" autoAdjust="0"/>
    <p:restoredTop sz="94660"/>
  </p:normalViewPr>
  <p:slideViewPr>
    <p:cSldViewPr snapToGrid="0">
      <p:cViewPr varScale="1">
        <p:scale>
          <a:sx n="51" d="100"/>
          <a:sy n="51" d="100"/>
        </p:scale>
        <p:origin x="96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30BE0-0FBB-4184-B606-ED5C64A272BC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3F9D82C9-8B64-48AA-B7B8-3DE76818A03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81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30BE0-0FBB-4184-B606-ED5C64A272BC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82C9-8B64-48AA-B7B8-3DE76818A0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195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30BE0-0FBB-4184-B606-ED5C64A272BC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82C9-8B64-48AA-B7B8-3DE76818A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79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30BE0-0FBB-4184-B606-ED5C64A272BC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82C9-8B64-48AA-B7B8-3DE76818A0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408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30BE0-0FBB-4184-B606-ED5C64A272BC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82C9-8B64-48AA-B7B8-3DE76818A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34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30BE0-0FBB-4184-B606-ED5C64A272BC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82C9-8B64-48AA-B7B8-3DE76818A0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743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30BE0-0FBB-4184-B606-ED5C64A272BC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82C9-8B64-48AA-B7B8-3DE76818A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960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30BE0-0FBB-4184-B606-ED5C64A272BC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82C9-8B64-48AA-B7B8-3DE76818A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471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30BE0-0FBB-4184-B606-ED5C64A272BC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82C9-8B64-48AA-B7B8-3DE76818A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9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30BE0-0FBB-4184-B606-ED5C64A272BC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82C9-8B64-48AA-B7B8-3DE76818A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5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30BE0-0FBB-4184-B606-ED5C64A272BC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82C9-8B64-48AA-B7B8-3DE76818A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39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0030BE0-0FBB-4184-B606-ED5C64A272BC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D82C9-8B64-48AA-B7B8-3DE76818A034}" type="slidenum">
              <a:rPr lang="en-US" smtClean="0"/>
              <a:t>‹#›</a:t>
            </a:fld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729077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4C34ABB5-2528-41B0-8B35-C255046FD4F1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59D00C18-9956-4B10-AF49-9F3C486A3A42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A180FE86-3FE8-4C25-B88C-2D8E171B5E3E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7C5AC513-8EE3-41EC-A64A-AA0CC35EEF57}"/>
              </a:ext>
            </a:extLst>
          </p:cNvPr>
          <p:cNvSpPr/>
          <p:nvPr/>
        </p:nvSpPr>
        <p:spPr>
          <a:xfrm>
            <a:off x="1187095" y="2852916"/>
            <a:ext cx="996581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ค่าที่ได้จากการวัดด้วยอุปกรณ์การวัดต่าง ๆ ประกอบด้วย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ตัวเลขและหน่วย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โดยค่าตัวเลขที่วัดได้จากอุปกรณ์แต่ละชนิดอาจมีความละเอียดไม่เท่ากัน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การบันทึกและรายงานค่าการอ่านต้องแสดงจำนวนหลักของตัวเลขที่สอดคล้องกับความละเอียดของอุปกรณ์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3885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EC2A11C8-5B3D-4E0B-B6EC-945FC50A6BBD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76E26105-52CF-48BE-90B4-9A0E267DC241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72C0F2E8-3730-4C66-94E5-252EA289661A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72932CF4-88DA-4DD9-9F93-049C2CB8AD35}"/>
              </a:ext>
            </a:extLst>
          </p:cNvPr>
          <p:cNvSpPr/>
          <p:nvPr/>
        </p:nvSpPr>
        <p:spPr>
          <a:xfrm>
            <a:off x="2689269" y="2581410"/>
            <a:ext cx="61205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อุณหภูมิที่อ่านได้จากเทอร์มอมิเตอร์ทั้งสอง มีค่าเท่าใด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CCA59049-E9BE-45DD-95DF-D6AFE49AAE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18" t="28878" r="51100" b="19177"/>
          <a:stretch/>
        </p:blipFill>
        <p:spPr>
          <a:xfrm>
            <a:off x="3403785" y="3138475"/>
            <a:ext cx="2692215" cy="3560618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E7538F94-FFB7-424E-8426-00F927F5CA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31" t="39420" r="28637" b="26502"/>
          <a:stretch/>
        </p:blipFill>
        <p:spPr>
          <a:xfrm>
            <a:off x="6440727" y="3978350"/>
            <a:ext cx="2369128" cy="2335978"/>
          </a:xfrm>
          <a:prstGeom prst="rect">
            <a:avLst/>
          </a:prstGeom>
        </p:spPr>
      </p:pic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2D372796-4A5C-4569-81E4-E59CF28D6128}"/>
              </a:ext>
            </a:extLst>
          </p:cNvPr>
          <p:cNvSpPr/>
          <p:nvPr/>
        </p:nvSpPr>
        <p:spPr>
          <a:xfrm>
            <a:off x="9117085" y="6169738"/>
            <a:ext cx="2178802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การวัดอุณหภูมิน้ำ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56039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AB183380-9467-43A0-82A5-A476C02A06AF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976DBE22-8346-4DF5-8799-FD44F16BDB2B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EF874207-220B-48C1-8ADD-14808644E7D8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CD1999C2-996C-4558-A4B2-6006E5A00A3A}"/>
              </a:ext>
            </a:extLst>
          </p:cNvPr>
          <p:cNvSpPr/>
          <p:nvPr/>
        </p:nvSpPr>
        <p:spPr>
          <a:xfrm>
            <a:off x="1187095" y="2703731"/>
            <a:ext cx="1000737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- 	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อุณหภูมิจากเทอร์มอมิเตอร์แบบดิจิทัลอ่านได้เท่ากับ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26.22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องศาเซลเซียส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อุณหภูมิจากเทอร์มอมิเตอร์ตำแหน่งของของเหลวอยู่ที่ขีดบอกอุณหภูมิ 26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การบันทึกและรายงานค่าต้อง</a:t>
            </a:r>
            <a:r>
              <a:rPr kumimoji="0" lang="th-TH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มีการประมาณค่าในตำแหน่งสุดท้าย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ด้วยเพื่อให้สอดคล้องกับความละเอียดของอุปกรณ์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ดังนั้นอาจบันทึกอุณหภูมิที่ได้เป็น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26.0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องศาเซลเซียส โดยตัวเลขทุกตัวถือว่ามีความสำคัญ และ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จำนวนหลักของตัวเลขทั้งหมด เรียกว่า เลขนัยสำคัญ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(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figure)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ดังนั้นค่าที่ได้จากการวัดอุณหภูมิด้วยเทอร์มอมิเตอร์แบบดิจิทัลและ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                       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เทอร์มอมิเตอร์มีเลขนัยสำคัญ 4 และ 3 ตัว ตามลำดับ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5951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13E08708-9CDC-41C8-858E-ECBF1C7D52A5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366C2C28-4033-45E3-BBFE-14BD29FCA6AC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DFEFE613-CB07-4CF1-ABAE-C91AFB522F19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75D0AB82-A61E-4C4A-BFFE-4F03BA10202E}"/>
              </a:ext>
            </a:extLst>
          </p:cNvPr>
          <p:cNvSpPr/>
          <p:nvPr/>
        </p:nvSpPr>
        <p:spPr>
          <a:xfrm>
            <a:off x="1735322" y="2529750"/>
            <a:ext cx="27174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การนับเลขนัยสำคัญ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B86C2BD6-14FA-4E12-89FF-F475D12FD179}"/>
              </a:ext>
            </a:extLst>
          </p:cNvPr>
          <p:cNvSpPr/>
          <p:nvPr/>
        </p:nvSpPr>
        <p:spPr>
          <a:xfrm>
            <a:off x="1735322" y="3285944"/>
            <a:ext cx="830330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1. ตัวเลขที่ไม่มีเลขศูนย์ทั้งหมดนับเป็นเลขนัยสำคัญ เช่น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	1.23 		มีเลขนัยสำคัญ 	3 ตัว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2. เลขศูนย์ที่อยู่ระหว่างตัวเลขอื่น นับเป็นเลขนัยสำคัญ เช่น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	6.02 		มีเลขนัยสำคัญ	 	3 ตัว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	72.05 		มีเลขนัยสำคัญ 	4 ตัว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0581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2838E10D-A80A-4B2E-B64F-1A73BB3D64E3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C68D631F-C5BD-4333-8DD3-7EB0B45245D2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5ED4549C-26FD-4A94-8014-DB48A25F6005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9A296D21-DD62-4937-A805-487E00222354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1ECA3A27-2CA3-4FF7-B190-22C929F011E3}"/>
              </a:ext>
            </a:extLst>
          </p:cNvPr>
          <p:cNvSpPr/>
          <p:nvPr/>
        </p:nvSpPr>
        <p:spPr>
          <a:xfrm>
            <a:off x="1735322" y="2529750"/>
            <a:ext cx="27174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การนับเลขนัยสำคัญ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CF88E870-FE27-4611-A419-C57CC08176CF}"/>
              </a:ext>
            </a:extLst>
          </p:cNvPr>
          <p:cNvSpPr/>
          <p:nvPr/>
        </p:nvSpPr>
        <p:spPr>
          <a:xfrm>
            <a:off x="1357743" y="3161486"/>
            <a:ext cx="94903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3. เลขศูนย์ที่อยู่หน้าตัวเลขอื่น ไม่นับเป็นเลขนัยสำคัญ เช่น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0.25 		มีเลขนัยสำคัญ 	2 	ตัว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0.025 		มีเลขนัยสำคัญ 	2 	ตัว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4. เลขศูนย์ที่อยู่หลังตัวเลขอื่นที่อยู่หลังทศนิยม นับเป็นเลขนัยสำคัญ เช่น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0.250 		มีเลขนัยสำคัญ 	3 	ตัว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0.0250	มีเลขนัยสำคัญ 	3 	ตัว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1367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73FF3C48-65F8-42F5-AB5F-A190AB6590C2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F36F8210-2C94-434B-BD85-21D124B558EC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675F4B8E-F46F-41F7-9203-F69C248DC7D8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93FE9E4B-1825-42D8-88BD-CF451F02875B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961A6414-36CC-4D37-8405-95C37C28C17C}"/>
              </a:ext>
            </a:extLst>
          </p:cNvPr>
          <p:cNvSpPr/>
          <p:nvPr/>
        </p:nvSpPr>
        <p:spPr>
          <a:xfrm>
            <a:off x="1735322" y="2529750"/>
            <a:ext cx="27174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การนับเลขนัยสำคัญ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1836D617-D3EA-4287-9751-4BC52DF2E804}"/>
              </a:ext>
            </a:extLst>
          </p:cNvPr>
          <p:cNvSpPr/>
          <p:nvPr/>
        </p:nvSpPr>
        <p:spPr>
          <a:xfrm>
            <a:off x="1226127" y="3287792"/>
            <a:ext cx="97397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5. เลขศูนย์ที่อยู่หลังเลขอื่นที่</a:t>
            </a:r>
            <a:r>
              <a:rPr kumimoji="0" lang="th-TH" sz="3600" b="1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ไม่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มีทศนิยม อาจนับหรือไม่นับเป็นเลขนัยสำคัญก็ได้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เช่น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		100 อาจมีเลขนัยสำคัญเป็น 1 2 หรือ 3 ตัวก็ได้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เนื่องจากเลขศูนย์ในบางกรณีอาจมีค่าเป็นศูนย์จริง ๆ จากการวัด หรือเป็นตัวเลขที่ใช้แสดงให้เห็นว่าค่าดังกล่าวอยู่ในหลักร้อย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00640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EDED5D50-5E6E-401D-AFBD-A4A11A131C4F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59283B7C-8930-4C26-ACBD-0F22E61D6563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7DA93707-F984-4ABD-A5D4-A69565BEEF92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F4A83794-B29F-4666-A8BD-3F61834C7005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BCC7A250-884C-424B-9013-0C2315ED47D5}"/>
              </a:ext>
            </a:extLst>
          </p:cNvPr>
          <p:cNvSpPr/>
          <p:nvPr/>
        </p:nvSpPr>
        <p:spPr>
          <a:xfrm>
            <a:off x="1735322" y="2529750"/>
            <a:ext cx="27174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การนับเลขนัยสำคัญ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FE70EB15-21B5-436A-8DEF-FB5F156AC539}"/>
              </a:ext>
            </a:extLst>
          </p:cNvPr>
          <p:cNvSpPr/>
          <p:nvPr/>
        </p:nvSpPr>
        <p:spPr>
          <a:xfrm>
            <a:off x="1187095" y="3176081"/>
            <a:ext cx="992428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6. ตัวเลขที่แม่นตรง (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exact number)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เป็นตัวเลขที่ทราบค่าแน่นอนมีเลขนัยสำคัญเป็นอนันต์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เช่น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ค่าคงที่ เช่น </a:t>
            </a: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TH SarabunPSK" panose="020B0500040200020003" pitchFamily="34" charset="-34"/>
              </a:rPr>
              <a:t>π = 3.142…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มีเลขนัยสำคัญเป็นอนันต์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ค่าจากการนับ เช่น ปิเปตต์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3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ครั้ง เลข 3 ถือว่ามีเลขนัยสำคัญเป็นอนันต์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ค่าจากการเทียบหน่วย เช่น 1 วัน มี 24 ชั่วโมง ทั้งเลข 1 และ 24 ถือว่ามีเลขนัยสำคัญเป็นอนันต์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62461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5A06009-AA59-453E-A27F-733CD10C6E49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D72C10F0-EBBB-47E6-A747-99A8CF539FF6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14B15B98-1528-4D91-9138-427361F42349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59A22980-4EC1-4D96-906F-CCC473A2E365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92C5C53D-E06C-4B14-8383-ACAD24256F3B}"/>
              </a:ext>
            </a:extLst>
          </p:cNvPr>
          <p:cNvSpPr/>
          <p:nvPr/>
        </p:nvSpPr>
        <p:spPr>
          <a:xfrm>
            <a:off x="1735322" y="2529750"/>
            <a:ext cx="27174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การนับเลขนัยสำคัญ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46349592-872B-4635-B1B1-E8F679C5F418}"/>
              </a:ext>
            </a:extLst>
          </p:cNvPr>
          <p:cNvSpPr/>
          <p:nvPr/>
        </p:nvSpPr>
        <p:spPr>
          <a:xfrm>
            <a:off x="1187095" y="3186766"/>
            <a:ext cx="99796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7. ข้อมูลที่มีค่าน้อย ๆ หรือมาก ๆ ให้เขียนในรูปของ</a:t>
            </a:r>
            <a:r>
              <a:rPr kumimoji="0" lang="th-TH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สัญก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รณ์วิทยาศาสตร์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โดยตัวเลขสัมประสิทธิ์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ทุกตัวนับเป็นเลขนัยสำคัญ เช่น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A25B739E-A04A-4175-8078-34371FFEF7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54" t="51516" r="38750" b="32112"/>
          <a:stretch/>
        </p:blipFill>
        <p:spPr>
          <a:xfrm>
            <a:off x="3094027" y="4247465"/>
            <a:ext cx="4973782" cy="112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85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8CD8CA35-6083-4793-9FF4-0A0308F0B8B6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CB4A55BE-4391-4A99-8604-B39DA4BBEFA1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F590DB11-029D-4AAC-A8F9-95BEC651332C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325FA62B-07C7-4BC6-A0E1-46EF5E02624F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BA139FF5-7543-4E15-B16F-6B2A4DF050C6}"/>
              </a:ext>
            </a:extLst>
          </p:cNvPr>
          <p:cNvSpPr/>
          <p:nvPr/>
        </p:nvSpPr>
        <p:spPr>
          <a:xfrm>
            <a:off x="1735322" y="2529750"/>
            <a:ext cx="27174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การนับเลขนัยสำคัญ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CDD1EE0E-EE68-4EDD-B74C-5B52D8D26554}"/>
              </a:ext>
            </a:extLst>
          </p:cNvPr>
          <p:cNvSpPr/>
          <p:nvPr/>
        </p:nvSpPr>
        <p:spPr>
          <a:xfrm>
            <a:off x="1078456" y="3176081"/>
            <a:ext cx="100350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ค่าตัวเลข 100 ในตัวอย่างข้อ 5 สามารถเขียนในรูปของ</a:t>
            </a:r>
            <a:r>
              <a:rPr kumimoji="0" lang="th-TH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สัญก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รณ์วิทยาศาสตร์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แล้วแสดงเลขนัย สำคัญได้อย่างชัดเจน เช่น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AF9DF7A9-6908-44DF-AA7E-1DF633FFBF3B}"/>
              </a:ext>
            </a:extLst>
          </p:cNvPr>
          <p:cNvSpPr/>
          <p:nvPr/>
        </p:nvSpPr>
        <p:spPr>
          <a:xfrm>
            <a:off x="3214254" y="4395788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 × 10² 		มีเลขนัยสำคัญ 	1	 ตัว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1.0 × 10² 	มีเลขนัยสำคัญ 	2 	ตัว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1.00 × 10² 	มีเลขนัยสำคัญ 	3 	ตัว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16009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4FC2321A-0F43-4D0E-A52F-A604835F6269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0FA88F34-FBA0-4FEA-85A6-6DEF3C9532F9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B99CD19E-63C5-459E-AB9D-2DD585F044EC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B464B6E5-6ED8-48E1-92E5-1FAABFECB874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ABC8C6F9-0B10-4F85-85F0-C20E7E72114F}"/>
              </a:ext>
            </a:extLst>
          </p:cNvPr>
          <p:cNvSpPr/>
          <p:nvPr/>
        </p:nvSpPr>
        <p:spPr>
          <a:xfrm>
            <a:off x="1735322" y="2529750"/>
            <a:ext cx="27174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การนับเลขนัยสำคัญ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51725E00-152E-401B-BABD-068E327CA520}"/>
              </a:ext>
            </a:extLst>
          </p:cNvPr>
          <p:cNvSpPr/>
          <p:nvPr/>
        </p:nvSpPr>
        <p:spPr>
          <a:xfrm>
            <a:off x="1464185" y="3231501"/>
            <a:ext cx="906087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การนำค่าตัวเลขที่ได้จากการวัดมาคำนวณ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จะต้องคำนึงถึงเลขนัยสำคัญของผลลัพธ์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โดยการคำนวณส่วนใหญ่เกี่ยวข้องกับตัวเลขที่ได้จากอุปกรณ์ที่แตกต่างกันทั้งหน่วยและความละเอียด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ดังนั้นต้องมีการตัดตัวเลขในผลลัพธ์ด้วยการปัดเศษ ดังต่อไปนี้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4713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F7C78B2E-30A0-454C-87E0-A56E851233FB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3763FF8E-D4CD-4D65-BF76-B0A037EE225F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AC4018FE-7D2A-41A8-9D1F-18B0FBD8C098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882748A3-B97E-49C7-90C6-6BEB0542A2BB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A1241D14-853B-4484-A039-96BC37128546}"/>
              </a:ext>
            </a:extLst>
          </p:cNvPr>
          <p:cNvSpPr/>
          <p:nvPr/>
        </p:nvSpPr>
        <p:spPr>
          <a:xfrm>
            <a:off x="1145530" y="2543605"/>
            <a:ext cx="19014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การปัดตัวเลข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7F2AA00D-79B0-4C66-9E44-DCE85BDAA406}"/>
              </a:ext>
            </a:extLst>
          </p:cNvPr>
          <p:cNvSpPr/>
          <p:nvPr/>
        </p:nvSpPr>
        <p:spPr>
          <a:xfrm>
            <a:off x="1120019" y="3249112"/>
            <a:ext cx="995196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การปัดตัวเลข (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rounding the number)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พิจารณาจากตัวเลขที่อยู่ถัดจากตำแหน่งที่ต้องการดังนี้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1. กรณีที่ตัวเลขถัดจากตำแหน่งที่ต้องการมีค่าน้อยกว่า 5 ให้ตัดตัวเลขที่อยู่ถัดไปทั้งหมด เช่น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5.7432 ถ้าต้องการเลขนัยสำคัญ 2 ตัว 	ปัดเป็น 5.7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ถ้าต้องการเลขนัยสำคัญ 3 ตัว 			ปัดเป็น 5.74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0275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3CAC3414-4780-42C9-B242-F139CA3BCE0B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9B951300-1883-448C-84FC-CE3DD0309635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A43C0583-B2EA-499F-8418-0D08A032DFA2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6DE2D5D2-C640-4E4B-ADEC-E51CDA6A05B9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19780DA1-60D6-439F-A906-87969A29A39C}"/>
              </a:ext>
            </a:extLst>
          </p:cNvPr>
          <p:cNvSpPr/>
          <p:nvPr/>
        </p:nvSpPr>
        <p:spPr>
          <a:xfrm>
            <a:off x="1145530" y="2543605"/>
            <a:ext cx="19014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การปัดตัวเลข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41FD7120-7F4E-4A65-8673-5FCD27877856}"/>
              </a:ext>
            </a:extLst>
          </p:cNvPr>
          <p:cNvSpPr/>
          <p:nvPr/>
        </p:nvSpPr>
        <p:spPr>
          <a:xfrm>
            <a:off x="1187095" y="3287792"/>
            <a:ext cx="101642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2. กรณีที่ตัวเลขถัดจากตำแหน่งที่ต้องการมีค่ามากกว่า 5 ให้เพิ่มค่าของตัวเลขตำแหน่งสุดท้าย ที่ต้องการอีก 1 เช่น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3.7892 ถ้าต้องการเลขนัยสำคัญ 2 ตัว 	ปัดเป็น 3.8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	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ถ้าต้องการเลขนัยสำคัญ 	3 ตัว 	ปัดเป็น 3.79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54726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E7BE4F62-120E-4872-A77F-1A2116D78E41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6B7A65AB-0B22-480C-99B3-018CD1F3888C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F30D1553-7976-4B17-84FB-70913B14EBD5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170EAF12-894D-4D6B-8E3C-F4666F88FAC9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45F4355A-5F2E-4A76-99C2-F0CDDFD1D778}"/>
              </a:ext>
            </a:extLst>
          </p:cNvPr>
          <p:cNvSpPr/>
          <p:nvPr/>
        </p:nvSpPr>
        <p:spPr>
          <a:xfrm>
            <a:off x="1145530" y="2543605"/>
            <a:ext cx="19014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การปัดตัวเลข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FE49809B-B26A-4A14-AD00-B0C4AC57ECA5}"/>
              </a:ext>
            </a:extLst>
          </p:cNvPr>
          <p:cNvSpPr/>
          <p:nvPr/>
        </p:nvSpPr>
        <p:spPr>
          <a:xfrm>
            <a:off x="1381065" y="3283751"/>
            <a:ext cx="997024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3. กรณีที่ตัวเลขถัดจาก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ตำแหน่งที่ต้องการมีค่าเท่ากับ 5 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และ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มีตัวเลขอื่นที่ไม่ใช่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0 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ต่อจากเลข 5 </a:t>
            </a: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ให้เพิ่มค่าของตัวเลขตำแหน่งสุดท้าย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ที่ต้องการอีก 1 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เช่น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2.1652 ถ้าต้องการเลขนัยสำคัญ 3 ตัว ปัดเป็น 2.17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กรณีที่ตัวเลขถัดจากตำแหน่งที่ต้องการมีค่าเท่ากับ 5 และมี 0 ต่อจากเลข 5 ให้พิจารณาโดยใช้หลักการในข้อ 4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7536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7A46325F-37E4-48FA-BF9A-8D33A4572AE6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7FE65C90-5B5E-49D1-A519-9BD14E5FBBCF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E92124AB-87CB-4E43-A7B3-DF492D79F55A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E6D53BD5-D6FD-4C9C-9FC1-16EDBEE382BA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EAEFEBEC-9A2E-40DF-8E87-B8B084D1B864}"/>
              </a:ext>
            </a:extLst>
          </p:cNvPr>
          <p:cNvSpPr/>
          <p:nvPr/>
        </p:nvSpPr>
        <p:spPr>
          <a:xfrm>
            <a:off x="1145530" y="2543605"/>
            <a:ext cx="19014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การปัดตัวเลข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D0CE5503-3E06-4AFC-B5C4-1DF7A5E2BA95}"/>
              </a:ext>
            </a:extLst>
          </p:cNvPr>
          <p:cNvSpPr/>
          <p:nvPr/>
        </p:nvSpPr>
        <p:spPr>
          <a:xfrm>
            <a:off x="1187095" y="3080479"/>
            <a:ext cx="1016421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4. กรณีที่ตัวเลขถัดจากตำแหน่งที่ต้องการมีค่าเท่ากับ 5 และไม่มีเลขอื่นต่อจากเลข 5 ต้องพิจารณาตัวเลขที่อยู่หน้าเลข 5 ดังนี้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4.1 หากตัวเลขที่อยู่หน้าเลข 5 เป็น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เลขคี่ 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ให้ตัวเลขดังกล่าวบวกค่า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เพิ่มอีก 1 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แล้วตัดตัวเลข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ตั้งแต่เลข 5 ไปทั้งหมด 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เช่น 0.635 ถ้าต้องการเลขนัยสำคัญ 2 ตัว ปัดเป็น 0.64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4.2 หากตัวเลขที่อยู่หน้าเลข 5 เป็น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เลขคู่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ให้ตัวเลขดังกล่าว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เป็นตัวเลขเดิม 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แล้วตัดตัวเลข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ตั้งแต่เลข 5 ไปทั้งหมด 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เช่น 0.645 ถ้าต้องการเลขนัยสำคัญ 2 ตัว ปัดเป็น 0.64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สำหรับการคำนวณหลายขั้นตอน การปัดตัวเลขของผลลัพธ์ให้</a:t>
            </a:r>
            <a:r>
              <a:rPr kumimoji="0" lang="th-TH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ทำใน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ขั้นตอนสุดท้ายของการ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คำนวณ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7341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43AB35FF-CA45-4433-94D2-8A96F7357B83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40C0C396-D8FA-42CE-A45C-54D8E2D72C7B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9F6F4FC7-DEF7-471D-86E6-06C07E82421C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A847AAB4-1E04-42F9-AC00-637C55FE73B5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F3816C06-E0BD-4A8A-B55E-A73DFF25568E}"/>
              </a:ext>
            </a:extLst>
          </p:cNvPr>
          <p:cNvSpPr/>
          <p:nvPr/>
        </p:nvSpPr>
        <p:spPr>
          <a:xfrm>
            <a:off x="1145530" y="2543605"/>
            <a:ext cx="26372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การบวกและการลบ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EB9D9907-70FF-4709-A6A8-89723FD8A4D1}"/>
              </a:ext>
            </a:extLst>
          </p:cNvPr>
          <p:cNvSpPr/>
          <p:nvPr/>
        </p:nvSpPr>
        <p:spPr>
          <a:xfrm>
            <a:off x="1145530" y="3163606"/>
            <a:ext cx="99009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ในการบวกและลบ ผลลัพธ์ที่ได้จะมีจำนวนตัวเลขที่อยู่หลังจุดทศนิยมเท่ากับข้อมูลที่มีจำนวนตัวเลขที่อยู่หลังจุดทศนิยมน้อยที่สุด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02D400BC-0CE4-4782-99CE-BCF476014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006176">
            <a:off x="7065448" y="2812341"/>
            <a:ext cx="4285859" cy="445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92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459C11C2-86D9-460F-9DD4-5836AA1587FF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C78F2EDB-0941-434C-8AA3-467FD9EC65F9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3EADDF3E-EB2A-433F-A480-88FD87BBC938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0984FD0F-90AA-4EBE-BA31-A51A505FD24E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E435DDF3-2859-4855-BE32-80B7AE116FBB}"/>
              </a:ext>
            </a:extLst>
          </p:cNvPr>
          <p:cNvSpPr/>
          <p:nvPr/>
        </p:nvSpPr>
        <p:spPr>
          <a:xfrm>
            <a:off x="1145530" y="2543605"/>
            <a:ext cx="26372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การบวกและการลบ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ACBAB3E3-13ED-4A97-974E-E7E68DFD175F}"/>
              </a:ext>
            </a:extLst>
          </p:cNvPr>
          <p:cNvSpPr/>
          <p:nvPr/>
        </p:nvSpPr>
        <p:spPr>
          <a:xfrm>
            <a:off x="1145530" y="3307884"/>
            <a:ext cx="985937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Ex.1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1.2 + 3.45 + 6.789 มีผลลัพธ์เท่าใด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วิธีทำ 1.2 + 3.45 + 6.789 = 11.439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ผลลัพธ์ที่ได้ต้องปัดเป็น 11.4 ซึ่งมีตัวเลขหลังจุดทศนิยม 1 ตำแหน่ง ตามจำนวนที่มีเลขหลังจุดทศนิยมน้อยที่สุด คือ 1.2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2D59ABA4-1CBD-42A4-80BD-509CC0580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89124" y="794859"/>
            <a:ext cx="3315781" cy="344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691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1F061AC7-43A7-4CDB-8295-9EC0D8EF4862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81AF606F-B278-4767-8554-D02EC162311F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EB24DCE5-1EE8-4601-B220-EE9C3F857BEA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A63A51FA-C055-4C62-93E5-3FC72FF52E75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A3E8D892-D662-4CE3-AD43-64FF7499188E}"/>
              </a:ext>
            </a:extLst>
          </p:cNvPr>
          <p:cNvSpPr/>
          <p:nvPr/>
        </p:nvSpPr>
        <p:spPr>
          <a:xfrm>
            <a:off x="1145530" y="2543605"/>
            <a:ext cx="26372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การบวกและการลบ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EEFAB209-F9B4-41C1-94CF-0970E83F5C2E}"/>
              </a:ext>
            </a:extLst>
          </p:cNvPr>
          <p:cNvSpPr/>
          <p:nvPr/>
        </p:nvSpPr>
        <p:spPr>
          <a:xfrm>
            <a:off x="1288511" y="3214476"/>
            <a:ext cx="100627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Ex.2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31.5 − 12.35 + 27.27 มีผลลัพธ์เท่าใด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วิธีทำ 31.5 − 12.35 + 27.27 = 46.42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ผลลัพธ์ที่ได้ต้องปัดเป็น 46.4 ซึ่งมีตัวเลขหลังจุดทศนิยม 1 ตำแหน่ง ตามจำนวนที่มีเลขหลังจุดทศนิยมน้อยที่สุด คือ 31.5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5FC2E70-3216-450B-9F70-E193D0924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7275" y="732426"/>
            <a:ext cx="428625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4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9BF30903-1142-4470-AD7A-446695E7525D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7D550C1B-1108-4CB2-A746-B9537032C1D3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52484089-4F4E-47FC-966E-29A23BE55B70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C3FC19B0-6E1B-45DB-838E-DEC1D6555BE7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02D04201-975A-4752-BB8B-90C2EA09BACC}"/>
              </a:ext>
            </a:extLst>
          </p:cNvPr>
          <p:cNvSpPr/>
          <p:nvPr/>
        </p:nvSpPr>
        <p:spPr>
          <a:xfrm>
            <a:off x="1145530" y="2543605"/>
            <a:ext cx="26372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การคูณและการหาร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87D35AB0-66FF-4927-BDEE-9D50589ACE32}"/>
              </a:ext>
            </a:extLst>
          </p:cNvPr>
          <p:cNvSpPr/>
          <p:nvPr/>
        </p:nvSpPr>
        <p:spPr>
          <a:xfrm>
            <a:off x="1145530" y="3214476"/>
            <a:ext cx="98593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ในการคูณและการหาร ผลลัพธ์ที่ได้จะมีจำนวนเลขนัยสำคัญเท่ากับข้อมูลที่มี               เลขนัยสำคัญน้อยที่สุด ดังตัวอย่าง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73C6C93A-EA04-4167-BEBC-0F9634AD3AD5}"/>
              </a:ext>
            </a:extLst>
          </p:cNvPr>
          <p:cNvSpPr/>
          <p:nvPr/>
        </p:nvSpPr>
        <p:spPr>
          <a:xfrm>
            <a:off x="1145531" y="4316234"/>
            <a:ext cx="985937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Ex.1 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2.279 × 6.51 มีผลลัพธ์เท่าใด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วิธีทำ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	2.279 × 6.51 = 14.83629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ผลลัพธ์ที่ได้ต้องปัดเป็น 14.8 ซึ่งมีเลขนัยสำคัญ 3 ตัว ตามจำนวนที่มีเลขนัยสำคัญน้อยที่สุดคือ 6.51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3AF31DA7-E485-42AD-9DC2-F0382BD9F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9612" y="590031"/>
            <a:ext cx="2637260" cy="274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9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A9D5444B-04FF-4663-974B-9C1D9C10018A}"/>
              </a:ext>
            </a:extLst>
          </p:cNvPr>
          <p:cNvSpPr/>
          <p:nvPr/>
        </p:nvSpPr>
        <p:spPr>
          <a:xfrm>
            <a:off x="1187095" y="3429000"/>
            <a:ext cx="107693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Ex.2 	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7.44 × 4.3 ÷ 2.48 มีผลลัพธ์เท่าใด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วิธีทำ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7.44 × 4.3 ÷ 2.48 = 12.9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ผลลัพธ์ที่ได้ต้องปัดเป็น 13 ซึ่งมีเลขนัยสำคัญ 2 ตัว ตามจำนวนที่มี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เลขนัยสำคัญน้อยที่สุด คือ 4.3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84918A6A-0C28-416C-B9A5-4C37F98AE181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10A70559-4891-4AD1-B6B8-8CBB90B2078E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55304558-639B-4049-80E1-7AFF064CD132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A089857B-ACDB-4406-BBB2-B78CCFA505DC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FA5D15EC-E437-4C49-B2F6-B58C5928D73A}"/>
              </a:ext>
            </a:extLst>
          </p:cNvPr>
          <p:cNvSpPr/>
          <p:nvPr/>
        </p:nvSpPr>
        <p:spPr>
          <a:xfrm>
            <a:off x="1145530" y="2543605"/>
            <a:ext cx="26372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การคูณและการหาร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AB0CEB37-046B-4E77-82EA-D5A75878C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09" b="89957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06351" y="474436"/>
            <a:ext cx="428625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51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B5682E9D-A4B3-41D6-AC5E-BCC1543D3F19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AA289721-F916-4E7A-9CCB-B7C697857F07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8185E57B-D36E-49A4-BC01-3B8543AFFAB2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40D393EF-88C9-41A3-99CC-77ECA76D88D4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CFFB31A0-CDAD-43B7-9C23-9FBB04B4D266}"/>
              </a:ext>
            </a:extLst>
          </p:cNvPr>
          <p:cNvSpPr/>
          <p:nvPr/>
        </p:nvSpPr>
        <p:spPr>
          <a:xfrm>
            <a:off x="1145530" y="2543605"/>
            <a:ext cx="54954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การคำนวณที่เกี่ยวข้องกับตัวเลขที่แม่นตรง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B5D988B3-1728-4C37-89F1-AA666B1691CA}"/>
              </a:ext>
            </a:extLst>
          </p:cNvPr>
          <p:cNvSpPr/>
          <p:nvPr/>
        </p:nvSpPr>
        <p:spPr>
          <a:xfrm>
            <a:off x="1187095" y="3214476"/>
            <a:ext cx="8326318" cy="31085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การคำนวณไม่ต้องพิจารณาเลขนัยสำคัญของตัวเลขที่แม่นตรง ดังตัวอย่าง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Ex.1 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ชั่งน้ำปริมาตร 10.0 มิลลิลิตร 3 ครั้ง ที่อุณหภูมิ 25 องศาเซลเซียส ได้มวลเป็น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10.01 	9.98  และ 10.02 กรัม มวลเฉลี่ยของน้ำเป็นเท่าใด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วิธีทำ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มวลเฉลี่ยของน้ำ	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=	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10.01 + 9.98 + 10.02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						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				=	10.0033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84514608-41D0-4EAE-B82B-B0FC03362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6544" y="3073453"/>
            <a:ext cx="3639585" cy="378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61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279957BA-826A-41CB-8A4A-50C0E0E6086A}"/>
              </a:ext>
            </a:extLst>
          </p:cNvPr>
          <p:cNvSpPr/>
          <p:nvPr/>
        </p:nvSpPr>
        <p:spPr>
          <a:xfrm>
            <a:off x="1187095" y="707886"/>
            <a:ext cx="326563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การวัดปริมาณสาร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5373416B-F82F-4D12-9B9C-58EF7B8B48C0}"/>
              </a:ext>
            </a:extLst>
          </p:cNvPr>
          <p:cNvSpPr/>
          <p:nvPr/>
        </p:nvSpPr>
        <p:spPr>
          <a:xfrm>
            <a:off x="5389419" y="0"/>
            <a:ext cx="59618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01843A1A-8E89-493B-ABB0-83DE77233DDF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00FED13B-9A12-48B0-B2C4-FFDE9D40833D}"/>
              </a:ext>
            </a:extLst>
          </p:cNvPr>
          <p:cNvSpPr/>
          <p:nvPr/>
        </p:nvSpPr>
        <p:spPr>
          <a:xfrm>
            <a:off x="1187095" y="1872734"/>
            <a:ext cx="4562467" cy="646331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เลขนัยสำคัญ (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significant figure</a:t>
            </a: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409D6646-12F2-467E-84ED-C96D48D57FA8}"/>
              </a:ext>
            </a:extLst>
          </p:cNvPr>
          <p:cNvSpPr/>
          <p:nvPr/>
        </p:nvSpPr>
        <p:spPr>
          <a:xfrm>
            <a:off x="1145530" y="3432391"/>
            <a:ext cx="101642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ในขั้นแรกเป็นการหาผลรวม ผลลัพธ์ที่ได้จะมีตัวเลขหลังจุดทศนิยม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 ตำแหน่ง ทำให้มีเลขนัยสำคัญ 4 ตัว เมื่อหารด้วย 3 ซึ่งเป็นตัวเลขที่แม่นตรงที่ไม่นำมาพิจารณาเลขนัยสำคัญ ดังนั้นผลลัพธ์ที่ได้จากการหารต้องปัดเศษเป็น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10.00 กรัม ซึ่งมีเลขนัยสำคัญ 4 ตัวดังนั้น มวลเฉลี่ยของน้ำ เท่ากับ 10.00 กรัม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FB584FB5-7E6C-45A7-A418-CEFBAB506ECB}"/>
              </a:ext>
            </a:extLst>
          </p:cNvPr>
          <p:cNvSpPr/>
          <p:nvPr/>
        </p:nvSpPr>
        <p:spPr>
          <a:xfrm>
            <a:off x="1145530" y="2543605"/>
            <a:ext cx="54954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การคำนวณที่เกี่ยวข้องกับตัวเลขที่แม่นตรง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7EA39D2D-559B-4B01-9319-1391EC303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686" y="1054099"/>
            <a:ext cx="1954243" cy="203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3231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มดิสัน">
  <a:themeElements>
    <a:clrScheme name="เมดิสัน">
      <a:dk1>
        <a:sysClr val="windowText" lastClr="000000"/>
      </a:dk1>
      <a:lt1>
        <a:sysClr val="window" lastClr="FFFFFF"/>
      </a:lt1>
      <a:dk2>
        <a:srgbClr val="1F282E"/>
      </a:dk2>
      <a:lt2>
        <a:srgbClr val="C2F5FC"/>
      </a:lt2>
      <a:accent1>
        <a:srgbClr val="4091F3"/>
      </a:accent1>
      <a:accent2>
        <a:srgbClr val="8BBCF1"/>
      </a:accent2>
      <a:accent3>
        <a:srgbClr val="CB6A6A"/>
      </a:accent3>
      <a:accent4>
        <a:srgbClr val="C567AF"/>
      </a:accent4>
      <a:accent5>
        <a:srgbClr val="A684F9"/>
      </a:accent5>
      <a:accent6>
        <a:srgbClr val="A9ACEE"/>
      </a:accent6>
      <a:hlink>
        <a:srgbClr val="6D9CC5"/>
      </a:hlink>
      <a:folHlink>
        <a:srgbClr val="6D82A0"/>
      </a:folHlink>
    </a:clrScheme>
    <a:fontScheme name="เมดิสัน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เมดิสัน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867</Words>
  <Application>Microsoft Office PowerPoint</Application>
  <PresentationFormat>แบบจอกว้าง</PresentationFormat>
  <Paragraphs>181</Paragraphs>
  <Slides>21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21</vt:i4>
      </vt:variant>
    </vt:vector>
  </HeadingPairs>
  <TitlesOfParts>
    <vt:vector size="29" baseType="lpstr">
      <vt:lpstr>Angsana New</vt:lpstr>
      <vt:lpstr>Arial</vt:lpstr>
      <vt:lpstr>Cordia New</vt:lpstr>
      <vt:lpstr>MS Shell Dlg 2</vt:lpstr>
      <vt:lpstr>TH SarabunPSK</vt:lpstr>
      <vt:lpstr>Wingdings</vt:lpstr>
      <vt:lpstr>Wingdings 3</vt:lpstr>
      <vt:lpstr>เมดิสัน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1</cp:revision>
  <dcterms:created xsi:type="dcterms:W3CDTF">2021-07-12T02:59:12Z</dcterms:created>
  <dcterms:modified xsi:type="dcterms:W3CDTF">2021-07-12T02:59:19Z</dcterms:modified>
</cp:coreProperties>
</file>