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8" r:id="rId10"/>
    <p:sldId id="263" r:id="rId11"/>
    <p:sldId id="264" r:id="rId12"/>
    <p:sldId id="269" r:id="rId13"/>
    <p:sldId id="270" r:id="rId14"/>
    <p:sldId id="271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6AA6-9AD0-4F9C-8D6F-F6A4E3F23F12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9525994F-405C-4CF7-8345-7DFEE70193C9}" type="slidenum">
              <a:rPr lang="en-US" smtClean="0"/>
              <a:t>‹#›</a:t>
            </a:fld>
            <a:endParaRPr 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3308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F7246AA6-9AD0-4F9C-8D6F-F6A4E3F23F12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5994F-405C-4CF7-8345-7DFEE70193C9}" type="slidenum">
              <a:rPr lang="en-US" smtClean="0"/>
              <a:t>‹#›</a:t>
            </a:fld>
            <a:endParaRPr lang="en-US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4619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6AA6-9AD0-4F9C-8D6F-F6A4E3F23F12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5994F-405C-4CF7-8345-7DFEE70193C9}" type="slidenum">
              <a:rPr lang="en-US" smtClean="0"/>
              <a:t>‹#›</a:t>
            </a:fld>
            <a:endParaRPr 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0065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6AA6-9AD0-4F9C-8D6F-F6A4E3F23F12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5994F-405C-4CF7-8345-7DFEE70193C9}" type="slidenum">
              <a:rPr lang="en-US" smtClean="0"/>
              <a:t>‹#›</a:t>
            </a:fld>
            <a:endParaRPr 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912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6AA6-9AD0-4F9C-8D6F-F6A4E3F23F12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5994F-405C-4CF7-8345-7DFEE70193C9}" type="slidenum">
              <a:rPr lang="en-US" smtClean="0"/>
              <a:t>‹#›</a:t>
            </a:fld>
            <a:endParaRPr lang="en-US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0969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6AA6-9AD0-4F9C-8D6F-F6A4E3F23F12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5994F-405C-4CF7-8345-7DFEE70193C9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693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6AA6-9AD0-4F9C-8D6F-F6A4E3F23F12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5994F-405C-4CF7-8345-7DFEE7019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160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6AA6-9AD0-4F9C-8D6F-F6A4E3F23F12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5994F-405C-4CF7-8345-7DFEE70193C9}" type="slidenum">
              <a:rPr lang="en-US" smtClean="0"/>
              <a:t>‹#›</a:t>
            </a:fld>
            <a:endParaRPr 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522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F7246AA6-9AD0-4F9C-8D6F-F6A4E3F23F12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9525994F-405C-4CF7-8345-7DFEE70193C9}" type="slidenum">
              <a:rPr lang="en-US" smtClean="0"/>
              <a:t>‹#›</a:t>
            </a:fld>
            <a:endParaRPr lang="en-US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9461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6AA6-9AD0-4F9C-8D6F-F6A4E3F23F12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5994F-405C-4CF7-8345-7DFEE70193C9}" type="slidenum">
              <a:rPr lang="en-US" smtClean="0"/>
              <a:t>‹#›</a:t>
            </a:fld>
            <a:endParaRPr lang="en-US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548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6AA6-9AD0-4F9C-8D6F-F6A4E3F23F12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5994F-405C-4CF7-8345-7DFEE70193C9}" type="slidenum">
              <a:rPr lang="en-US" smtClean="0"/>
              <a:t>‹#›</a:t>
            </a:fld>
            <a:endParaRPr lang="en-US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5885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46AA6-9AD0-4F9C-8D6F-F6A4E3F23F12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9525994F-405C-4CF7-8345-7DFEE7019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CED7C070-D342-44F6-9361-9A9623C2880F}"/>
              </a:ext>
            </a:extLst>
          </p:cNvPr>
          <p:cNvSpPr/>
          <p:nvPr/>
        </p:nvSpPr>
        <p:spPr>
          <a:xfrm>
            <a:off x="2742185" y="4332272"/>
            <a:ext cx="692689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กลุ่มสาระการเรียนรู้วิทยาศาสตร์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09E2B44B-9A9E-43F4-BCAA-C9117AE579E4}"/>
              </a:ext>
            </a:extLst>
          </p:cNvPr>
          <p:cNvSpPr/>
          <p:nvPr/>
        </p:nvSpPr>
        <p:spPr>
          <a:xfrm>
            <a:off x="2679668" y="5209389"/>
            <a:ext cx="705193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ผู้สอน นางสาวฐานมาศ สุดสงวน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62587C94-561B-42B4-9274-CA27751D8942}"/>
              </a:ext>
            </a:extLst>
          </p:cNvPr>
          <p:cNvSpPr/>
          <p:nvPr/>
        </p:nvSpPr>
        <p:spPr>
          <a:xfrm>
            <a:off x="1049969" y="251370"/>
            <a:ext cx="9715013" cy="11079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66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6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BA5A1689-037E-4377-9CB5-27FF937A4C6E}"/>
              </a:ext>
            </a:extLst>
          </p:cNvPr>
          <p:cNvSpPr/>
          <p:nvPr/>
        </p:nvSpPr>
        <p:spPr>
          <a:xfrm>
            <a:off x="3050134" y="1275246"/>
            <a:ext cx="6091732" cy="32316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7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วิชาเคมี </a:t>
            </a:r>
          </a:p>
          <a:p>
            <a:pPr algn="ctr"/>
            <a:r>
              <a:rPr lang="th-TH" sz="6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เรื่อง อุบัติเหตุจากสารเคมี</a:t>
            </a:r>
          </a:p>
          <a:p>
            <a:pPr algn="ctr"/>
            <a:r>
              <a:rPr lang="th-TH" sz="6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ชั้นมัธยมศึกษาปีที่ </a:t>
            </a:r>
            <a:r>
              <a:rPr lang="en-US" sz="6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  <a:endParaRPr lang="en-US" sz="6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BBE82C18-90BB-46C2-A3AB-2B87B4D9C1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74276" y="2383242"/>
            <a:ext cx="4202588" cy="412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021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DE84BFFB-C650-41CF-8965-B60B3E18B9AD}"/>
              </a:ext>
            </a:extLst>
          </p:cNvPr>
          <p:cNvSpPr/>
          <p:nvPr/>
        </p:nvSpPr>
        <p:spPr>
          <a:xfrm>
            <a:off x="6137565" y="-2771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4000" b="1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057A9478-C169-4A42-B88D-90ED478E16FA}"/>
              </a:ext>
            </a:extLst>
          </p:cNvPr>
          <p:cNvSpPr/>
          <p:nvPr/>
        </p:nvSpPr>
        <p:spPr>
          <a:xfrm>
            <a:off x="598106" y="995756"/>
            <a:ext cx="3573414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อุบัติเหตุจากสารเคมี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48F79D1E-FFFF-4265-A743-615E5466C4CC}"/>
              </a:ext>
            </a:extLst>
          </p:cNvPr>
          <p:cNvSpPr/>
          <p:nvPr/>
        </p:nvSpPr>
        <p:spPr>
          <a:xfrm>
            <a:off x="598106" y="1997839"/>
            <a:ext cx="1121982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Tx/>
              <a:buChar char="-"/>
            </a:pPr>
            <a:r>
              <a:rPr lang="th-TH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</a:t>
            </a: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ปฏิบัติการเคมีอาจเกิดอุบัติเหตุต่าง ๆ จากการใช้สารเคมีได้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pPr marL="571500" indent="-571500">
              <a:buFontTx/>
              <a:buChar char="-"/>
            </a:pP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ากผู้ทำปฏิบัติการมีความรู้ในการปฐมพยาบาลเบื้องต้นจะสามารถลดความรุนแรงและความเสียหายที่เกิดขึ้นได้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571500" indent="-571500">
              <a:buFontTx/>
              <a:buChar char="-"/>
            </a:pP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การปฐมพยาบาลเบื้องต้นจากอุบัติเหตุจากการใช้สารเคมี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91B06B5B-325A-408A-975D-863E93905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3455" y="4552384"/>
            <a:ext cx="3214254" cy="2147021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4605D4A3-001E-4071-B4F7-D1B5B485C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8873" y="4552384"/>
            <a:ext cx="3214254" cy="214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303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ABB601F2-05F8-49E1-9367-55E13902A10B}"/>
              </a:ext>
            </a:extLst>
          </p:cNvPr>
          <p:cNvSpPr/>
          <p:nvPr/>
        </p:nvSpPr>
        <p:spPr>
          <a:xfrm>
            <a:off x="598106" y="995756"/>
            <a:ext cx="3573414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อุบัติเหตุจากสารเคมี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434AD71C-28F5-41AD-A5AC-793C8BA21561}"/>
              </a:ext>
            </a:extLst>
          </p:cNvPr>
          <p:cNvSpPr/>
          <p:nvPr/>
        </p:nvSpPr>
        <p:spPr>
          <a:xfrm>
            <a:off x="6137565" y="-2771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4000" b="1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A04EF6BB-AFDD-4309-BEAF-E84AF6217DF6}"/>
              </a:ext>
            </a:extLst>
          </p:cNvPr>
          <p:cNvSpPr/>
          <p:nvPr/>
        </p:nvSpPr>
        <p:spPr>
          <a:xfrm>
            <a:off x="598106" y="1896028"/>
            <a:ext cx="6179897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การปฐมพยาบาลเมื่อร่างกายสัมผัสสารเคมี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644525AC-B1A5-4F09-A5F0-3527AE09E843}"/>
              </a:ext>
            </a:extLst>
          </p:cNvPr>
          <p:cNvSpPr/>
          <p:nvPr/>
        </p:nvSpPr>
        <p:spPr>
          <a:xfrm>
            <a:off x="686981" y="2822926"/>
            <a:ext cx="1090116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 ถอดเสื้อผ้าบริเวณที่เปื้อนสารเคมีออก และซับสารเคมีออกจากร่างกายให้มากที่สุด</a:t>
            </a:r>
          </a:p>
          <a:p>
            <a:pPr>
              <a:tabLst>
                <a:tab pos="1995488" algn="l"/>
              </a:tabLst>
            </a:pP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2. กรณีเป็นสารเคมีที่ละลายน้ำได้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กรดหรือเบส ให้ล้างบริเวณที่สัมผัสสารเคมีด้วยการเปิดน้ำไหลผ่านปริมาณมาก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7151162F-B29E-4220-8A4B-7616DF0B35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604" y="4081386"/>
            <a:ext cx="2057400" cy="263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409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F8F48545-9305-4E83-8D60-64C54EB517E8}"/>
              </a:ext>
            </a:extLst>
          </p:cNvPr>
          <p:cNvSpPr/>
          <p:nvPr/>
        </p:nvSpPr>
        <p:spPr>
          <a:xfrm>
            <a:off x="598106" y="995756"/>
            <a:ext cx="3573414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อุบัติเหตุจากสารเคมี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38AF789B-C036-467F-A779-4C8D8408481E}"/>
              </a:ext>
            </a:extLst>
          </p:cNvPr>
          <p:cNvSpPr/>
          <p:nvPr/>
        </p:nvSpPr>
        <p:spPr>
          <a:xfrm>
            <a:off x="6137565" y="-2771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4000" b="1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5BEA0F4C-7BCC-40A6-ABFF-23650BCA2A00}"/>
              </a:ext>
            </a:extLst>
          </p:cNvPr>
          <p:cNvSpPr/>
          <p:nvPr/>
        </p:nvSpPr>
        <p:spPr>
          <a:xfrm>
            <a:off x="598106" y="1896028"/>
            <a:ext cx="6179897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การปฐมพยาบาลเมื่อร่างกายสัมผัสสารเคมี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FDF723F6-E8FF-48C9-B2ED-7E169C9D3C3A}"/>
              </a:ext>
            </a:extLst>
          </p:cNvPr>
          <p:cNvSpPr/>
          <p:nvPr/>
        </p:nvSpPr>
        <p:spPr>
          <a:xfrm>
            <a:off x="803563" y="2942603"/>
            <a:ext cx="1008610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3. กรณีเป็นสารเคมีที่ไม่ละลายน้ำ ให้ล้างบริเวณที่สัมผัสสารเคมีด้วยน้ำสบู่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4. 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หากทราบว่าสารเคมีที่สัมผัสร่างกายคือสารใด ให้ปฏิบัติตามข้อกำหนดในเอกสารความปลอดภัยของสารเคมี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19361071-C6DD-4EFE-87D5-B26DA89B6E69}"/>
              </a:ext>
            </a:extLst>
          </p:cNvPr>
          <p:cNvSpPr/>
          <p:nvPr/>
        </p:nvSpPr>
        <p:spPr>
          <a:xfrm>
            <a:off x="1911928" y="4866341"/>
            <a:ext cx="84512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กรณีที่ร่างกายสัมผัสสารเคมีในปริมาณมากหรือมีความเข้มข้นสูง</a:t>
            </a:r>
          </a:p>
          <a:p>
            <a:pPr algn="ctr"/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ให้ปฐมพยาบาลเบื้องต้นแล้วนำส่งแพทย์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565B801C-09F9-434D-96F3-90A9F494A5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9479" y="1021890"/>
            <a:ext cx="3098456" cy="175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054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32C5ABD7-E503-40C1-8531-5D23686105C9}"/>
              </a:ext>
            </a:extLst>
          </p:cNvPr>
          <p:cNvSpPr/>
          <p:nvPr/>
        </p:nvSpPr>
        <p:spPr>
          <a:xfrm>
            <a:off x="598106" y="995756"/>
            <a:ext cx="3573414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อุบัติเหตุจากสารเคมี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2B091F20-3064-4DB8-8901-AADAED4F72CC}"/>
              </a:ext>
            </a:extLst>
          </p:cNvPr>
          <p:cNvSpPr/>
          <p:nvPr/>
        </p:nvSpPr>
        <p:spPr>
          <a:xfrm>
            <a:off x="6137565" y="-2771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4000" b="1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8074EA07-01FA-4449-A943-21B67DAAD782}"/>
              </a:ext>
            </a:extLst>
          </p:cNvPr>
          <p:cNvSpPr/>
          <p:nvPr/>
        </p:nvSpPr>
        <p:spPr>
          <a:xfrm>
            <a:off x="598106" y="1896028"/>
            <a:ext cx="5054589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การปฐมพยาบาลเมื่อสารเคมีเข้าตา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6729CE60-7BC1-4E81-BE8C-64E311FD45C9}"/>
              </a:ext>
            </a:extLst>
          </p:cNvPr>
          <p:cNvSpPr/>
          <p:nvPr/>
        </p:nvSpPr>
        <p:spPr>
          <a:xfrm>
            <a:off x="598106" y="3245462"/>
            <a:ext cx="1150134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ตะแคงศีรษะโดยให้ตาด้านที่สัมผัสสารเคมีอยู่ด้านล่าง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FontTx/>
              <a:buChar char="-"/>
            </a:pP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ล้างตาโดยการเปิดน้ำเบา ๆ ไหลผ่านดั้งจมูกให้น้ำไหลผ่านตาข้างที่โดนสารเคมี ดังรูป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FontTx/>
              <a:buChar char="-"/>
            </a:pP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พยายามลืมตาและกรอกตาในน้ำอย่างน้อย 10นาที หรือจนกว่าแน่ใจว่าชะล้างสารออกหมดแล้ว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FontTx/>
              <a:buChar char="-"/>
            </a:pP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ระวังไม่ให้น้ำเข้าตาอีกข้างหนึ่ง แล้วนำส่งแพทย์ทันที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782C3C9C-A440-429F-81F9-3563E0CF4D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65" t="49999" r="41135" b="6241"/>
          <a:stretch/>
        </p:blipFill>
        <p:spPr>
          <a:xfrm>
            <a:off x="7867024" y="874911"/>
            <a:ext cx="3962400" cy="299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435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8F3B2C42-E20E-43B0-9F12-93FE6BB0E7A9}"/>
              </a:ext>
            </a:extLst>
          </p:cNvPr>
          <p:cNvSpPr/>
          <p:nvPr/>
        </p:nvSpPr>
        <p:spPr>
          <a:xfrm>
            <a:off x="598106" y="995756"/>
            <a:ext cx="3573414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อุบัติเหตุจากสารเคมี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08BB3ADE-F533-4616-91DB-0A24F7C3CB17}"/>
              </a:ext>
            </a:extLst>
          </p:cNvPr>
          <p:cNvSpPr/>
          <p:nvPr/>
        </p:nvSpPr>
        <p:spPr>
          <a:xfrm>
            <a:off x="6137565" y="-2771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4000" b="1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533A31D3-8AFA-43C2-906E-2677502681B7}"/>
              </a:ext>
            </a:extLst>
          </p:cNvPr>
          <p:cNvSpPr/>
          <p:nvPr/>
        </p:nvSpPr>
        <p:spPr>
          <a:xfrm>
            <a:off x="598106" y="1896028"/>
            <a:ext cx="5032147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การปฐมพยาบาลเมื่อสูดดมแก๊สพิษ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19346C0C-BDCC-4162-A101-E5D5C25911F1}"/>
              </a:ext>
            </a:extLst>
          </p:cNvPr>
          <p:cNvSpPr/>
          <p:nvPr/>
        </p:nvSpPr>
        <p:spPr>
          <a:xfrm>
            <a:off x="598106" y="2839448"/>
            <a:ext cx="1081803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 เมื่อมีแก๊สพิษเกิดขึ้น ต้องรีบออกจากบริเวณนั้นและไปบริเวณที่มีอากาศถ่ายเทสะดวกทันที</a:t>
            </a:r>
          </a:p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2. หากมีผู้ที่สูดดมแก๊สพิษจนหมดสติหรือไม่สามารถช่วยเหลือตนเองได้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ต้องรีบเคลื่อนย้ายออกจากบริเวณนั้นทันที โดยที่ผู้ช่วยเหลือต้องสวมอุปกรณ์ป้องกันที่เหมาะสม เช่น หน้ากากป้องกันแก๊สพิษ ผ้าปิดปาก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CF1D6A71-88B8-4AED-81BD-DDAC1096E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2327" y="995756"/>
            <a:ext cx="1907598" cy="1907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210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7AD5FF14-D341-45A2-9C86-AA1B4C1EDF53}"/>
              </a:ext>
            </a:extLst>
          </p:cNvPr>
          <p:cNvSpPr/>
          <p:nvPr/>
        </p:nvSpPr>
        <p:spPr>
          <a:xfrm>
            <a:off x="598106" y="995756"/>
            <a:ext cx="3573414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อุบัติเหตุจากสารเคมี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7CCBDA23-8A45-4107-B69E-AC2F27F05738}"/>
              </a:ext>
            </a:extLst>
          </p:cNvPr>
          <p:cNvSpPr/>
          <p:nvPr/>
        </p:nvSpPr>
        <p:spPr>
          <a:xfrm>
            <a:off x="598106" y="1896028"/>
            <a:ext cx="5032147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การปฐมพยาบาลเมื่อสูดดมแก๊สพิษ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F5AAAA98-0429-4424-950B-9AE42E40BB00}"/>
              </a:ext>
            </a:extLst>
          </p:cNvPr>
          <p:cNvSpPr/>
          <p:nvPr/>
        </p:nvSpPr>
        <p:spPr>
          <a:xfrm>
            <a:off x="598106" y="2822926"/>
            <a:ext cx="1034698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3. ปลดเสื้อผ้าเพื่อให้ผู้ประสบอุบัติเหตุหายใจได้สะดวกขึ้น หากหมดสติให้จับนอนคว่ำและตะแคงหน้าไปด้านใดด้านหนึ่ง เพื่อป้องกันโคนลิ้นกีดขวางทางเดินหายใจ</a:t>
            </a:r>
          </a:p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4. สังเกตการเต้นของหัวใจและการหายใจ หากว่าหัวใจหยุดเต้นและหยุดหายใจให้นวดหัวใจและผายปอดโดยผู้ที่ผ่านการฝาก แต่ไม่ควรใช้วิธีเป่าปาก (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mouth to mouth) 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แล้วนำส่งแพทย์ทันที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7AEBEC4F-0CB8-44C6-9C0D-BFBA1C42BC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9201" y="995756"/>
            <a:ext cx="1842654" cy="1842654"/>
          </a:xfrm>
          <a:prstGeom prst="rect">
            <a:avLst/>
          </a:prstGeom>
        </p:spPr>
      </p:pic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4C2B3BFB-4987-4013-8D22-4DB4591D9C52}"/>
              </a:ext>
            </a:extLst>
          </p:cNvPr>
          <p:cNvSpPr/>
          <p:nvPr/>
        </p:nvSpPr>
        <p:spPr>
          <a:xfrm>
            <a:off x="6137565" y="-2771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4000" b="1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64618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31E7BBA3-55F1-492A-A1C3-8BC088B7CB3D}"/>
              </a:ext>
            </a:extLst>
          </p:cNvPr>
          <p:cNvSpPr/>
          <p:nvPr/>
        </p:nvSpPr>
        <p:spPr>
          <a:xfrm>
            <a:off x="6137565" y="-2771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4000" b="1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F71E69D0-FC8F-4EF2-A94A-75B24EA44163}"/>
              </a:ext>
            </a:extLst>
          </p:cNvPr>
          <p:cNvSpPr/>
          <p:nvPr/>
        </p:nvSpPr>
        <p:spPr>
          <a:xfrm>
            <a:off x="598106" y="995756"/>
            <a:ext cx="3573414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อุบัติเหตุจากสารเคมี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4A5722B1-AB01-47EA-AAC3-A1045813E55A}"/>
              </a:ext>
            </a:extLst>
          </p:cNvPr>
          <p:cNvSpPr/>
          <p:nvPr/>
        </p:nvSpPr>
        <p:spPr>
          <a:xfrm>
            <a:off x="598106" y="1896028"/>
            <a:ext cx="5431295" cy="70788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การปฐมพยาบาลเมื่อกลืนกินสารเคมี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5A17537B-85FC-4F1C-8016-6DDDE60BEBD1}"/>
              </a:ext>
            </a:extLst>
          </p:cNvPr>
          <p:cNvSpPr/>
          <p:nvPr/>
        </p:nvSpPr>
        <p:spPr>
          <a:xfrm>
            <a:off x="734291" y="3105835"/>
            <a:ext cx="97951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ต้องรีบนำส่งแพทย์ทันที พร้อมทั้งนำตัวอย่างสารหรือสลากไปด้วย เพื่อแจ้ง</a:t>
            </a:r>
          </a:p>
          <a:p>
            <a:pPr algn="ctr"/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ให้แพทย์ได้ช่วยเหลือ และให้การรักษาได้ถูกต้องทันที</a:t>
            </a:r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FE54C23F-58E9-4021-A5A2-2C6B3C4EB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1" y="4275613"/>
            <a:ext cx="3291320" cy="2439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168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F7B1F461-4E96-413B-8F66-57A43B641BA9}"/>
              </a:ext>
            </a:extLst>
          </p:cNvPr>
          <p:cNvSpPr/>
          <p:nvPr/>
        </p:nvSpPr>
        <p:spPr>
          <a:xfrm>
            <a:off x="6137565" y="-2771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4000" b="1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76C68E15-FBCA-4AA3-8FE8-D650974B7D4E}"/>
              </a:ext>
            </a:extLst>
          </p:cNvPr>
          <p:cNvSpPr/>
          <p:nvPr/>
        </p:nvSpPr>
        <p:spPr>
          <a:xfrm>
            <a:off x="598106" y="995756"/>
            <a:ext cx="3573414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อุบัติเหตุจากสารเคมี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02FCA9A6-58B5-45B2-8ECB-5151B593D994}"/>
              </a:ext>
            </a:extLst>
          </p:cNvPr>
          <p:cNvSpPr/>
          <p:nvPr/>
        </p:nvSpPr>
        <p:spPr>
          <a:xfrm>
            <a:off x="598106" y="1896028"/>
            <a:ext cx="5670142" cy="707886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การปฐมพยาบาลเมื่อถูกกระแสไฟฟ้าดูด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48899F1F-002F-4EE9-A923-79ED1D7178AC}"/>
              </a:ext>
            </a:extLst>
          </p:cNvPr>
          <p:cNvSpPr/>
          <p:nvPr/>
        </p:nvSpPr>
        <p:spPr>
          <a:xfrm>
            <a:off x="598106" y="2787546"/>
            <a:ext cx="1117825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-  	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รีบตัดกระแสไฟฟ้าทันทีโดยการถอดเต้าเสียบหรือยกสะพานไฟ หรือใช้ฉนวน</a:t>
            </a:r>
          </a:p>
          <a:p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ผลักหรือฉุดให้ผู้ที่ได้รับอันตรายออกจากแหล่งกระแสไฟฟ้า </a:t>
            </a:r>
            <a:endParaRPr lang="en-US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FontTx/>
              <a:buChar char="-"/>
            </a:pP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หรือเขี่ยสายไฟให้หลุดออกไปจากตัวผู้บาดเจ็บ </a:t>
            </a:r>
            <a:endParaRPr lang="en-US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FontTx/>
              <a:buChar char="-"/>
            </a:pP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ห้ามใช้มือเปล่าแตะตัวผู้ที่กำลังได้รับอันตรายจากกระแสไฟฟ้า </a:t>
            </a:r>
            <a:endParaRPr lang="en-US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FontTx/>
              <a:buChar char="-"/>
            </a:pP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นำผู้ถูกกระแสไฟฟ้าดูดออกจากแหล่งกระแสไฟฟ้าได้แล้วต้องทำการปฐมพยาบาลเบื้องต้นโดยการผายปอดหรือเป่าปากให้ปอดทำงานนวดหัวใจแล้วรีบนำส่งแพทย์ทันที</a:t>
            </a:r>
            <a:endParaRPr lang="en-US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CE5B29F5-0D29-4FFC-AD6A-AE28A9AD0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1975" y="995756"/>
            <a:ext cx="3121511" cy="175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873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60966D8A-6F1E-4707-A2A6-7D326BCCC312}"/>
              </a:ext>
            </a:extLst>
          </p:cNvPr>
          <p:cNvSpPr/>
          <p:nvPr/>
        </p:nvSpPr>
        <p:spPr>
          <a:xfrm>
            <a:off x="598106" y="995756"/>
            <a:ext cx="3573414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อุบัติเหตุจากสารเคมี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C5406487-C4CA-4247-A4B9-E7CFA09DE1BF}"/>
              </a:ext>
            </a:extLst>
          </p:cNvPr>
          <p:cNvSpPr/>
          <p:nvPr/>
        </p:nvSpPr>
        <p:spPr>
          <a:xfrm>
            <a:off x="6137565" y="-2771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4000" b="1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9713110D-3ABB-4B86-A87A-12108B18C788}"/>
              </a:ext>
            </a:extLst>
          </p:cNvPr>
          <p:cNvSpPr/>
          <p:nvPr/>
        </p:nvSpPr>
        <p:spPr>
          <a:xfrm>
            <a:off x="598106" y="1896028"/>
            <a:ext cx="5046574" cy="70788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การปฐมพยาบาลเมื่อโดนความร้อน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B046A3A7-B9D0-4B72-84C8-64A13C0E29A6}"/>
              </a:ext>
            </a:extLst>
          </p:cNvPr>
          <p:cNvSpPr/>
          <p:nvPr/>
        </p:nvSpPr>
        <p:spPr>
          <a:xfrm>
            <a:off x="598105" y="2967335"/>
            <a:ext cx="104993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แช่น้ำเย็นหรือปิดแผลด้วยผ้าชุบน้ำจนหายปวดแสบปวดร้อน แล้วทายาขี้ผึ้งสำหรับไฟไหม้และน้ำร้อนลวก หากเกิดบาดแผลใหญ่ให้นำส่งแพทย์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BADD9B54-8F56-4A78-968F-7C696E2429D1}"/>
              </a:ext>
            </a:extLst>
          </p:cNvPr>
          <p:cNvSpPr/>
          <p:nvPr/>
        </p:nvSpPr>
        <p:spPr>
          <a:xfrm>
            <a:off x="1495834" y="4822040"/>
            <a:ext cx="82976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กรณีที่สารเคมีเข้าปากให้ปฏิบัติตามคำแนะนำตามเอกสารความปลอดภัย</a:t>
            </a:r>
          </a:p>
          <a:p>
            <a:pPr algn="ctr"/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แล้วนำส่งแพทย์ทุกกรณี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0013488E-2220-46D8-ADAB-5A6F4CA8F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7226" y="1090184"/>
            <a:ext cx="3308820" cy="173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243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F241C62F-4E6B-4F1F-8B2E-BC42DDE01C71}"/>
              </a:ext>
            </a:extLst>
          </p:cNvPr>
          <p:cNvSpPr/>
          <p:nvPr/>
        </p:nvSpPr>
        <p:spPr>
          <a:xfrm>
            <a:off x="6137565" y="-2771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4000" b="1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DDCE7BBE-A72B-42FC-AADF-FAD61A97B5C9}"/>
              </a:ext>
            </a:extLst>
          </p:cNvPr>
          <p:cNvSpPr/>
          <p:nvPr/>
        </p:nvSpPr>
        <p:spPr>
          <a:xfrm>
            <a:off x="598106" y="995756"/>
            <a:ext cx="3573414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อุบัติเหตุจากสารเคมี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60323738-3F00-4B40-971A-0A6DD529B126}"/>
              </a:ext>
            </a:extLst>
          </p:cNvPr>
          <p:cNvSpPr/>
          <p:nvPr/>
        </p:nvSpPr>
        <p:spPr>
          <a:xfrm>
            <a:off x="598106" y="1969807"/>
            <a:ext cx="99452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ให้นักเรียนระบุวิธีปฐมพยาบาลเบื้องต้นที่เหมาะสม เมื่อเกิดอุบัติเหตุต่อไปนี้ในห้องปฏิบัติการ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715F855D-3F63-47E2-9862-0D05C67CD4F8}"/>
              </a:ext>
            </a:extLst>
          </p:cNvPr>
          <p:cNvSpPr/>
          <p:nvPr/>
        </p:nvSpPr>
        <p:spPr>
          <a:xfrm>
            <a:off x="598106" y="3116384"/>
            <a:ext cx="7370929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1.1 สารละลายกรดกระเด็นถูกผิวหนัง</a:t>
            </a:r>
          </a:p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1.2 สัมผัสกับเม็ดโซเดียมไฮดรอกไซด์</a:t>
            </a:r>
          </a:p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1.3 ไอน้ำร้อนจากอ่างน้ำร้อนสัมผัสร่างกาย</a:t>
            </a:r>
          </a:p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1.4 เศษแก้วจากหลอดทดลองที่แตกบาดมือ</a:t>
            </a:r>
          </a:p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1.5 เมื่อใช้มือสัมผัสโต๊ะในห้องปฏิบัติการ แล้วเกิดอาการแสบร้อน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FFE0F9DA-872A-46CC-9D97-FB4B9338B3F3}"/>
              </a:ext>
            </a:extLst>
          </p:cNvPr>
          <p:cNvSpPr/>
          <p:nvPr/>
        </p:nvSpPr>
        <p:spPr>
          <a:xfrm>
            <a:off x="4920724" y="1128839"/>
            <a:ext cx="19095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แบบฝึกหัด</a:t>
            </a:r>
            <a:endParaRPr lang="en-US" sz="4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21686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BA01C5AA-9B61-4867-9EC8-E8EDD1DB23AB}"/>
              </a:ext>
            </a:extLst>
          </p:cNvPr>
          <p:cNvSpPr/>
          <p:nvPr/>
        </p:nvSpPr>
        <p:spPr>
          <a:xfrm>
            <a:off x="6137565" y="-2771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4000" b="1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574F986A-D7F2-4D31-964C-CA8987C8F239}"/>
              </a:ext>
            </a:extLst>
          </p:cNvPr>
          <p:cNvSpPr/>
          <p:nvPr/>
        </p:nvSpPr>
        <p:spPr>
          <a:xfrm>
            <a:off x="4920724" y="1128839"/>
            <a:ext cx="19095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แบบฝึกหัด</a:t>
            </a:r>
            <a:endParaRPr lang="en-US" sz="4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E0447BAE-203B-4236-A698-AD1DA5616F6A}"/>
              </a:ext>
            </a:extLst>
          </p:cNvPr>
          <p:cNvSpPr/>
          <p:nvPr/>
        </p:nvSpPr>
        <p:spPr>
          <a:xfrm>
            <a:off x="598106" y="1969807"/>
            <a:ext cx="99452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ให้นักเรียนระบุวิธีปฐมพยาบาลเบื้องต้นที่เหมาะสม เมื่อเกิดอุบัติเหตุต่อไปนี้ในห้องปฏิบัติการ</a:t>
            </a:r>
          </a:p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1.1 สารละลายกรดกระเด็นถูกผิวหนัง</a:t>
            </a:r>
          </a:p>
          <a:p>
            <a:r>
              <a:rPr lang="th-TH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ถอดเสื้อผ้าบริเวณที่เปื้อนออก ซับสารละลายกรดออกจากร่างกาย ให้มากที่สุดแล้วล้างน้ำปริมาณมาก ๆ</a:t>
            </a:r>
          </a:p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1.2 สัมผัสกับเม็ดโซเดียมไฮดรอกไซด์</a:t>
            </a:r>
          </a:p>
          <a:p>
            <a:r>
              <a:rPr lang="th-TH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ล้างน้ำปริมาณมาก ๆ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37079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7F50618E-2735-4C64-9C71-80197934D7C9}"/>
              </a:ext>
            </a:extLst>
          </p:cNvPr>
          <p:cNvSpPr/>
          <p:nvPr/>
        </p:nvSpPr>
        <p:spPr>
          <a:xfrm>
            <a:off x="6137565" y="-2771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4000" b="1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5BE44A90-A2B8-4D10-9157-55E4391A3740}"/>
              </a:ext>
            </a:extLst>
          </p:cNvPr>
          <p:cNvSpPr/>
          <p:nvPr/>
        </p:nvSpPr>
        <p:spPr>
          <a:xfrm>
            <a:off x="4920724" y="1128839"/>
            <a:ext cx="19095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แบบฝึกหัด</a:t>
            </a:r>
            <a:endParaRPr lang="en-US" sz="4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F97A0359-97E2-4928-8925-E7694BCB0A5D}"/>
              </a:ext>
            </a:extLst>
          </p:cNvPr>
          <p:cNvSpPr/>
          <p:nvPr/>
        </p:nvSpPr>
        <p:spPr>
          <a:xfrm>
            <a:off x="598106" y="1969807"/>
            <a:ext cx="99452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ให้นักเรียนระบุวิธีปฐมพยาบาลเบื้องต้นที่เหมาะสม เมื่อเกิดอุบัติเหตุต่อไปนี้ในห้องปฏิบัติการ</a:t>
            </a:r>
          </a:p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1.3 ไอน้ำร้อนจากอ่างน้ำร้อนสัมผัสร่างกาย</a:t>
            </a:r>
          </a:p>
          <a:p>
            <a:r>
              <a:rPr lang="th-TH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แช่น้ำเย็นหรือปิดแผลด้วยผ้าชุบน้ำจนหายปวดแสบปวดร้อน แล้วทายาขี้ผึ้งสำหรับไฟไหม้และน้ำร้อนลวก</a:t>
            </a:r>
          </a:p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1.4 เศษแก้วจากหลอดทดลองที่แตกบาดมือ</a:t>
            </a:r>
          </a:p>
          <a:p>
            <a:r>
              <a:rPr lang="th-TH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ล้างด้วยน้ำเกลือล้างแผล แล้วใส่ยาใส่แผลและปิดพลาสเตอร์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22887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EFA2BFDB-90AE-47E5-B8AF-5504FCD674DC}"/>
              </a:ext>
            </a:extLst>
          </p:cNvPr>
          <p:cNvSpPr/>
          <p:nvPr/>
        </p:nvSpPr>
        <p:spPr>
          <a:xfrm>
            <a:off x="6137565" y="-2771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4000" b="1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A19DD8A9-41F2-4588-A5C7-E326EC24D9F6}"/>
              </a:ext>
            </a:extLst>
          </p:cNvPr>
          <p:cNvSpPr/>
          <p:nvPr/>
        </p:nvSpPr>
        <p:spPr>
          <a:xfrm>
            <a:off x="4920724" y="1128839"/>
            <a:ext cx="19095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แบบฝึกหัด</a:t>
            </a:r>
            <a:endParaRPr lang="en-US" sz="4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F0D6583C-F127-417A-BFF5-8B62467963B1}"/>
              </a:ext>
            </a:extLst>
          </p:cNvPr>
          <p:cNvSpPr/>
          <p:nvPr/>
        </p:nvSpPr>
        <p:spPr>
          <a:xfrm>
            <a:off x="598106" y="1969807"/>
            <a:ext cx="99452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ให้นักเรียนระบุวิธีปฐมพยาบาลเบื้องต้นที่เหมาะสม เมื่อเกิดอุบัติเหตุต่อไปนี้ในห้องปฏิบัติการ</a:t>
            </a:r>
          </a:p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1.5 เมื่อใช้มือสัมผัสโต๊ะในห้องปฏิบัติการ แล้วเกิดอาการแสบร้อน</a:t>
            </a:r>
          </a:p>
          <a:p>
            <a:r>
              <a:rPr lang="th-TH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ล้างน้ำปริมาณมาก ๆ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43365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แกลเลอรี">
  <a:themeElements>
    <a:clrScheme name="แกลเลอรี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แกลเลอรี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แกลเลอรี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168</TotalTime>
  <Words>965</Words>
  <Application>Microsoft Office PowerPoint</Application>
  <PresentationFormat>แบบจอกว้าง</PresentationFormat>
  <Paragraphs>87</Paragraphs>
  <Slides>14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TH SarabunPSK</vt:lpstr>
      <vt:lpstr>แกลเลอรี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Lenovo</dc:creator>
  <cp:lastModifiedBy>Lenovo</cp:lastModifiedBy>
  <cp:revision>66</cp:revision>
  <dcterms:created xsi:type="dcterms:W3CDTF">2020-04-17T14:19:37Z</dcterms:created>
  <dcterms:modified xsi:type="dcterms:W3CDTF">2020-04-19T10:37:53Z</dcterms:modified>
</cp:coreProperties>
</file>