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80" r:id="rId9"/>
    <p:sldId id="262" r:id="rId10"/>
    <p:sldId id="263" r:id="rId11"/>
    <p:sldId id="264" r:id="rId12"/>
    <p:sldId id="282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54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69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9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81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1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8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2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40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3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98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8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BCC9C94-424E-41D3-B8C2-37E10A6D46E4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10568418-3D04-4BA2-8463-EB8F2D75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251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6D204823-AD9B-44F2-A32F-F2CFD027092A}"/>
              </a:ext>
            </a:extLst>
          </p:cNvPr>
          <p:cNvSpPr/>
          <p:nvPr/>
        </p:nvSpPr>
        <p:spPr>
          <a:xfrm>
            <a:off x="3846987" y="2063689"/>
            <a:ext cx="4948099" cy="21236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6600" b="1" dirty="0">
                <a:ln w="9525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วิชาเคมี </a:t>
            </a:r>
          </a:p>
          <a:p>
            <a:pPr algn="ctr"/>
            <a:r>
              <a:rPr lang="th-TH" sz="6600" b="1" dirty="0">
                <a:ln w="9525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ชั้นมัธยมศึกษาปีที่ </a:t>
            </a:r>
            <a:r>
              <a:rPr lang="en-US" sz="6600" b="1" dirty="0">
                <a:ln w="9525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6DC41A30-FBE3-4AB4-A750-A072B1377316}"/>
              </a:ext>
            </a:extLst>
          </p:cNvPr>
          <p:cNvSpPr/>
          <p:nvPr/>
        </p:nvSpPr>
        <p:spPr>
          <a:xfrm>
            <a:off x="3126546" y="4644745"/>
            <a:ext cx="62504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กลุ่มสาระการเรียนรู้วิทยาศาสตร์</a:t>
            </a:r>
            <a:endParaRPr lang="en-US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A402073-787B-4549-9C7F-9032CF900146}"/>
              </a:ext>
            </a:extLst>
          </p:cNvPr>
          <p:cNvSpPr/>
          <p:nvPr/>
        </p:nvSpPr>
        <p:spPr>
          <a:xfrm>
            <a:off x="2754400" y="5427517"/>
            <a:ext cx="70519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 นางสาวฐานมาศ สุดสงวน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9B1B430C-3F16-4047-AA9D-F2BF2D729B1A}"/>
              </a:ext>
            </a:extLst>
          </p:cNvPr>
          <p:cNvSpPr/>
          <p:nvPr/>
        </p:nvSpPr>
        <p:spPr>
          <a:xfrm>
            <a:off x="805930" y="414820"/>
            <a:ext cx="10580140" cy="1200329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0670449F-A026-4198-97DA-EEFCD644E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47" y="4799960"/>
            <a:ext cx="2299855" cy="153623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34F4398-A833-447F-A934-D335983E1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8364" y="4789475"/>
            <a:ext cx="2268682" cy="151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3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A3DE489-AE25-4F1A-B688-7DF9D1A806A4}"/>
              </a:ext>
            </a:extLst>
          </p:cNvPr>
          <p:cNvSpPr/>
          <p:nvPr/>
        </p:nvSpPr>
        <p:spPr>
          <a:xfrm flipH="1">
            <a:off x="318557" y="483545"/>
            <a:ext cx="6511827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66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ตรวจสอบความรู้ก่อนเรียน</a:t>
            </a:r>
            <a:endParaRPr lang="en-US" sz="6600" b="1" dirty="0">
              <a:solidFill>
                <a:schemeClr val="bg1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08D4EE53-0A20-4F60-A99B-9B7EE46A0C9E}"/>
              </a:ext>
            </a:extLst>
          </p:cNvPr>
          <p:cNvSpPr/>
          <p:nvPr/>
        </p:nvSpPr>
        <p:spPr>
          <a:xfrm>
            <a:off x="360122" y="2424348"/>
            <a:ext cx="11540931" cy="4031873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……..1.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ถ้านักเรียนทำขวดบรรจุสารเคมีตกแตกและสารเคมีหกเปื้อนโต๊ะ นักเรียนต้องกันเพื่อน ๆ ออกจากบริเวณนั้นและแจ้งอาจารย์ผู้ดูแลการทดลอง</a:t>
            </a:r>
          </a:p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……..2.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วิธีจุดตะเกียงแอลกอฮอล์ทำโดยการเอียงตะเกียงต่อไฟจากตะเกียงแอลกอฮอล์อื่น</a:t>
            </a:r>
          </a:p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……..3.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สารละลายที่มีสมบัติเป็นกรดจะเปลี่ยนสีกระดาษลิตมัสจากแดงเป็นน้ำเงิน</a:t>
            </a:r>
          </a:p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……..4.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ควรสวมถุงมือ และใช้ผ้าปิดปาก ปิดจมูก เมื่อต้องใช้สารเคมีที่มีสัญลักษณ์ความเป็นอันตรายรูปหัวกะโหลกไขว้</a:t>
            </a:r>
          </a:p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……..5.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หลอดหยดเป็นอุปกรณ์ที่ใช้ในการถ่ายเทสารปริมาณน้อย ๆ</a:t>
            </a:r>
          </a:p>
          <a:p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……..6.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การตวงปริมาตรน้ำ สามารถใช้ถ้วยตวงของเหลวสำหรับทำขนมแทนการตวงด้วย</a:t>
            </a:r>
            <a:r>
              <a:rPr lang="th-TH" sz="3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เกอร์ได้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0ECD70C-B82A-4352-9AAF-8E87A3EAB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98" l="9961" r="9687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3026" y="-127582"/>
            <a:ext cx="3328680" cy="24965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184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578BF3C-97C2-4F37-9B90-D7AE49F52DA0}"/>
              </a:ext>
            </a:extLst>
          </p:cNvPr>
          <p:cNvSpPr/>
          <p:nvPr/>
        </p:nvSpPr>
        <p:spPr>
          <a:xfrm>
            <a:off x="353707" y="1448479"/>
            <a:ext cx="379142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จับคู่รูปอุปกรณ์กับชื่อให้ถูกต้อง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A722275-3129-4EBD-B712-6035816A8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50" b="23232"/>
          <a:stretch/>
        </p:blipFill>
        <p:spPr>
          <a:xfrm>
            <a:off x="4621737" y="445703"/>
            <a:ext cx="7390155" cy="6091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B5D2ECE-C892-4792-AFD1-3AD074A94B2B}"/>
              </a:ext>
            </a:extLst>
          </p:cNvPr>
          <p:cNvSpPr/>
          <p:nvPr/>
        </p:nvSpPr>
        <p:spPr>
          <a:xfrm>
            <a:off x="684717" y="2207158"/>
            <a:ext cx="3184821" cy="45243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2.1 </a:t>
            </a:r>
            <a:r>
              <a:rPr lang="th-TH" sz="3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2.2 กระบอกตวง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2.3 เทอร์มอมิเตอร์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2.4 กรวยกรอง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2.5 หลอดทดลอง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2.6 บิวเรตต์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2.7 ปิเปตต์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2.8 กระจกนาฬิกา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……. 2.9 ถ้วยระเหยสาร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65B1853E-1652-43E2-9D73-945FD365D277}"/>
              </a:ext>
            </a:extLst>
          </p:cNvPr>
          <p:cNvSpPr/>
          <p:nvPr/>
        </p:nvSpPr>
        <p:spPr>
          <a:xfrm flipH="1">
            <a:off x="96983" y="405469"/>
            <a:ext cx="4360288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ตรวจสอบความรู้ก่อนเรียน</a:t>
            </a:r>
            <a:endParaRPr lang="en-US" sz="4400" b="1" dirty="0">
              <a:solidFill>
                <a:schemeClr val="bg1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A908931B-E452-4307-A432-1F42F247A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75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15940">
            <a:off x="2957929" y="4476425"/>
            <a:ext cx="2207565" cy="22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1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95E0C02-A6A7-41D3-B1D2-8790A0C43BD9}"/>
              </a:ext>
            </a:extLst>
          </p:cNvPr>
          <p:cNvSpPr/>
          <p:nvPr/>
        </p:nvSpPr>
        <p:spPr>
          <a:xfrm>
            <a:off x="349260" y="2014394"/>
            <a:ext cx="56220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จากรูปต่อไปนี้อุปกรณ์ใดใช้ในการวัดปริมาณสาร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7291C36-2EC1-4468-847B-D8FB7942B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77" b="2423"/>
          <a:stretch/>
        </p:blipFill>
        <p:spPr>
          <a:xfrm>
            <a:off x="6220689" y="459570"/>
            <a:ext cx="5622052" cy="59968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6ECAF6A-6830-45AA-9BB6-AFB4BCE60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60" y="2951018"/>
            <a:ext cx="5622052" cy="3505408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FFEAC8E-206A-45ED-B381-236C65970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709" y="200890"/>
            <a:ext cx="2923310" cy="146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2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8A92FD6-A9D7-497F-9E9C-35D00D12625F}"/>
              </a:ext>
            </a:extLst>
          </p:cNvPr>
          <p:cNvSpPr/>
          <p:nvPr/>
        </p:nvSpPr>
        <p:spPr>
          <a:xfrm>
            <a:off x="371280" y="570406"/>
            <a:ext cx="827502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DC51402-5584-4B83-945B-89497399639F}"/>
              </a:ext>
            </a:extLst>
          </p:cNvPr>
          <p:cNvSpPr/>
          <p:nvPr/>
        </p:nvSpPr>
        <p:spPr>
          <a:xfrm>
            <a:off x="1744681" y="2524128"/>
            <a:ext cx="101702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 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ผู้ทําปฏิบัติการต้อง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ตระหนักถึงความปลอดภัย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ของตนเอง ผู้อื่น  </a:t>
            </a:r>
          </a:p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และสิ่งแวดล้อม </a:t>
            </a:r>
          </a:p>
          <a:p>
            <a:pPr marL="457200" indent="-457200">
              <a:buFontTx/>
              <a:buChar char="-"/>
            </a:pP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ผู้ทําปฏิบัติการควร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ทราบเกี่ยวกับประเภทของสารเคมี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</a:t>
            </a:r>
          </a:p>
          <a:p>
            <a:pPr marL="457200" indent="-457200">
              <a:buFontTx/>
              <a:buChar char="-"/>
            </a:pPr>
            <a:r>
              <a:rPr lang="th-TH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ข้อควรปฏิบัติ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ในการปฏิบัติการเคมี </a:t>
            </a:r>
          </a:p>
          <a:p>
            <a:pPr marL="457200" indent="-457200">
              <a:buFontTx/>
              <a:buChar char="-"/>
            </a:pPr>
            <a:r>
              <a:rPr lang="th-TH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การกําจัดสารเคมี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ที่ใช้แล้วหลังเสร็จสิ้นปฏิบัติการ เพื่อให้สามารถทำปฏิบัติการเคมีได้อย่างปลอดภัย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30AA82C-57B4-49FC-BD54-95F487A75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8" b="94658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91542">
            <a:off x="7673030" y="-2436972"/>
            <a:ext cx="5159729" cy="5366118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96AEE1E-3D21-47C5-BDD6-E96A283069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62082" y="3363270"/>
            <a:ext cx="3865782" cy="402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8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FAE9075B-E115-4772-A3A8-BB1BDDD4A857}"/>
              </a:ext>
            </a:extLst>
          </p:cNvPr>
          <p:cNvSpPr/>
          <p:nvPr/>
        </p:nvSpPr>
        <p:spPr>
          <a:xfrm>
            <a:off x="1122699" y="1448445"/>
            <a:ext cx="346921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1.1.1 ประเภทของสารเคมี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CA7DB9C-4274-41E8-801F-0B5414642E43}"/>
              </a:ext>
            </a:extLst>
          </p:cNvPr>
          <p:cNvSpPr/>
          <p:nvPr/>
        </p:nvSpPr>
        <p:spPr>
          <a:xfrm>
            <a:off x="783732" y="2094776"/>
            <a:ext cx="1062453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สารเคมีมีหลายประเภท แต่ละประเภทมีสมบัติแตกต่างกัน สารเคมีจึงจำเป็นต้องมีฉลากที่มีข้อมูลเกี่ยวกับความเป็นอันตรายของสารเคมีเพื่อความปลอดภัยในการจัดเก็บ การนําไปใช้ และการกําจัด โดยฉลากของสารเคมีที่ใช้ในห้องปฏิบัติการควรมีข้อมูล ดังนี้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1. ชื่อผลิตภัณฑ์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2. รูปสัญลักษณ์ แสดงความเป็นอันตรายของสารเคมี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3. คำเตือน ข้อมูลความเป็นอันตราย และข้อควรระวัง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4. ข้อมูลของบริษัทผู้ผลิตสารเคมี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BB336962-5C8A-43F6-BED5-4AF25FA830B3}"/>
              </a:ext>
            </a:extLst>
          </p:cNvPr>
          <p:cNvSpPr/>
          <p:nvPr/>
        </p:nvSpPr>
        <p:spPr>
          <a:xfrm>
            <a:off x="246589" y="355707"/>
            <a:ext cx="827502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DA99119-5265-4C4B-AC0F-19A925013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315" y="3834947"/>
            <a:ext cx="2053157" cy="302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3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F412C94-8BC1-4624-9E38-64B137238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836" y="615607"/>
            <a:ext cx="9698182" cy="6042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A74C060-331E-4A93-B1A4-C2EECA483C8A}"/>
              </a:ext>
            </a:extLst>
          </p:cNvPr>
          <p:cNvSpPr/>
          <p:nvPr/>
        </p:nvSpPr>
        <p:spPr>
          <a:xfrm>
            <a:off x="177317" y="95411"/>
            <a:ext cx="618470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</p:spTree>
    <p:extLst>
      <p:ext uri="{BB962C8B-B14F-4D97-AF65-F5344CB8AC3E}">
        <p14:creationId xmlns:p14="http://schemas.microsoft.com/office/powerpoint/2010/main" val="259226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6721065-82A4-4344-9312-ED6ED48AD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804" y="1434210"/>
            <a:ext cx="8091055" cy="50569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3DE0DBF4-CA50-4A7B-B956-B2CFAD9117B1}"/>
              </a:ext>
            </a:extLst>
          </p:cNvPr>
          <p:cNvSpPr/>
          <p:nvPr/>
        </p:nvSpPr>
        <p:spPr>
          <a:xfrm>
            <a:off x="315862" y="366880"/>
            <a:ext cx="618470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</p:spTree>
    <p:extLst>
      <p:ext uri="{BB962C8B-B14F-4D97-AF65-F5344CB8AC3E}">
        <p14:creationId xmlns:p14="http://schemas.microsoft.com/office/powerpoint/2010/main" val="226197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5529E3D7-7C96-4E75-9D9E-68CB2855D361}"/>
              </a:ext>
            </a:extLst>
          </p:cNvPr>
          <p:cNvSpPr/>
          <p:nvPr/>
        </p:nvSpPr>
        <p:spPr>
          <a:xfrm>
            <a:off x="1736163" y="1643936"/>
            <a:ext cx="3065263" cy="7694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ตัวอย่างของฉลาก 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82C2CCC-097E-4ECB-A33F-3932EBDB95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45" t="41622" r="35908" b="14691"/>
          <a:stretch/>
        </p:blipFill>
        <p:spPr>
          <a:xfrm>
            <a:off x="177317" y="2566446"/>
            <a:ext cx="6182956" cy="322810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C538F0C-CCAE-4052-8831-E036F687B4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99" t="40814" r="25228" b="14720"/>
          <a:stretch/>
        </p:blipFill>
        <p:spPr>
          <a:xfrm>
            <a:off x="6598105" y="3283526"/>
            <a:ext cx="5507425" cy="3048000"/>
          </a:xfrm>
          <a:prstGeom prst="rect">
            <a:avLst/>
          </a:prstGeom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19B0D6F4-2079-4786-AD89-A9F6BCAEB978}"/>
              </a:ext>
            </a:extLst>
          </p:cNvPr>
          <p:cNvSpPr/>
          <p:nvPr/>
        </p:nvSpPr>
        <p:spPr>
          <a:xfrm>
            <a:off x="6473410" y="1284432"/>
            <a:ext cx="56803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1. ชื่อผลิตภัณฑ์</a:t>
            </a:r>
          </a:p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2. รูปสัญลักษณ์ แสดงความเป็นอันตรายของสารเคมี</a:t>
            </a:r>
          </a:p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3. คำเตือน ข้อมูลความเป็นอันตราย และข้อควรระวัง</a:t>
            </a:r>
          </a:p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4. ข้อมูลของบริษัทผู้ผลิตสารเคมี</a:t>
            </a: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1C260D5F-6807-4AF2-860C-701630D12D88}"/>
              </a:ext>
            </a:extLst>
          </p:cNvPr>
          <p:cNvSpPr/>
          <p:nvPr/>
        </p:nvSpPr>
        <p:spPr>
          <a:xfrm>
            <a:off x="1226995" y="6100693"/>
            <a:ext cx="436690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ตัวอย่างฉลากของกรด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ดรคลอริกและแอมโมเนีย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0BC70C89-E6C4-4DE4-99B0-5112417766EE}"/>
              </a:ext>
            </a:extLst>
          </p:cNvPr>
          <p:cNvSpPr/>
          <p:nvPr/>
        </p:nvSpPr>
        <p:spPr>
          <a:xfrm>
            <a:off x="177317" y="355559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</p:spTree>
    <p:extLst>
      <p:ext uri="{BB962C8B-B14F-4D97-AF65-F5344CB8AC3E}">
        <p14:creationId xmlns:p14="http://schemas.microsoft.com/office/powerpoint/2010/main" val="359251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ACF437B-47D0-4F9E-9A26-1320D2D0F82D}"/>
              </a:ext>
            </a:extLst>
          </p:cNvPr>
          <p:cNvSpPr/>
          <p:nvPr/>
        </p:nvSpPr>
        <p:spPr>
          <a:xfrm>
            <a:off x="990601" y="2149364"/>
            <a:ext cx="1021079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ฉลากบรรจุภัณฑ์มีสัญลักษณ์แสดงความเป็นอันตรายที่สื่อความหมายได้ชัดเจนเพื่อให้ผู้ใช้สังเกตได้ง่าย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FB688A7-81F2-4674-BD4A-068971F28C38}"/>
              </a:ext>
            </a:extLst>
          </p:cNvPr>
          <p:cNvSpPr/>
          <p:nvPr/>
        </p:nvSpPr>
        <p:spPr>
          <a:xfrm>
            <a:off x="990601" y="3640119"/>
            <a:ext cx="10210798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สัญลักษณ์แสดงความเป็นอันตราย 2 ระบบ ที่มีการใช้กันอย่างแพร่หลาย</a:t>
            </a:r>
          </a:p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Globally Harmonized System of Classification and Labelling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of Chemicals (GHS) 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ซึ่งเป็นระบบที่ใช้สากล</a:t>
            </a:r>
          </a:p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National Fire Protection Association Hazard Identification System (NFPA) 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เป็นระบบที่ใช้ในสหรัฐอเมริกา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AEA357B9-5BB5-4D49-A148-810BED88DFAB}"/>
              </a:ext>
            </a:extLst>
          </p:cNvPr>
          <p:cNvSpPr/>
          <p:nvPr/>
        </p:nvSpPr>
        <p:spPr>
          <a:xfrm>
            <a:off x="246589" y="507959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63C8563A-E836-49B4-853E-D910AFA07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85" y="112438"/>
            <a:ext cx="2036926" cy="203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9464D03-D4A5-4127-B977-E03C77C59E19}"/>
              </a:ext>
            </a:extLst>
          </p:cNvPr>
          <p:cNvSpPr/>
          <p:nvPr/>
        </p:nvSpPr>
        <p:spPr>
          <a:xfrm>
            <a:off x="702307" y="1928151"/>
            <a:ext cx="100944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ในระบบ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GHS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จะแสดงสัญลักษณ์ในสี่เหลี่ยมกรอบสีแดง พื้นสีขาว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ลักษณะดังรูป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75D1282-1688-4B3C-AC35-EE063C251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2" t="42219" r="28750" b="26251"/>
          <a:stretch/>
        </p:blipFill>
        <p:spPr>
          <a:xfrm>
            <a:off x="1739277" y="3429000"/>
            <a:ext cx="8713446" cy="26600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A2F08D7E-D6F6-443C-A86C-B90DA37FDAD0}"/>
              </a:ext>
            </a:extLst>
          </p:cNvPr>
          <p:cNvSpPr/>
          <p:nvPr/>
        </p:nvSpPr>
        <p:spPr>
          <a:xfrm>
            <a:off x="246589" y="507959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BC1581B6-A36D-47CB-920F-9D1258F8B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733" y="60483"/>
            <a:ext cx="1967678" cy="172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9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A69BD63-FA84-46A2-8CB4-C2D9D32D7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769" y="0"/>
            <a:ext cx="4689231" cy="6858000"/>
          </a:xfrm>
          <a:prstGeom prst="rect">
            <a:avLst/>
          </a:prstGeom>
        </p:spPr>
      </p:pic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BAACA5F-EE80-439C-B140-133104543A07}"/>
              </a:ext>
            </a:extLst>
          </p:cNvPr>
          <p:cNvSpPr/>
          <p:nvPr/>
        </p:nvSpPr>
        <p:spPr>
          <a:xfrm>
            <a:off x="285778" y="2301652"/>
            <a:ext cx="678262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C909581-51FB-4559-8A5D-2CA2075B8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50" y="3429000"/>
            <a:ext cx="38100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3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C75E650B-D402-4801-AAAC-9A02A23EEA3B}"/>
              </a:ext>
            </a:extLst>
          </p:cNvPr>
          <p:cNvSpPr/>
          <p:nvPr/>
        </p:nvSpPr>
        <p:spPr>
          <a:xfrm>
            <a:off x="365219" y="273856"/>
            <a:ext cx="5522994" cy="1200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NFPA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ใช้สีแทนความเป็นอันตราย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ในด้านต่าง ๆ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951AE3CC-5A60-4CA1-9642-C70F4831CBA0}"/>
              </a:ext>
            </a:extLst>
          </p:cNvPr>
          <p:cNvSpPr/>
          <p:nvPr/>
        </p:nvSpPr>
        <p:spPr>
          <a:xfrm>
            <a:off x="365219" y="1474185"/>
            <a:ext cx="5522994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สีแดง		แทน 	ความไวไฟ</a:t>
            </a:r>
          </a:p>
          <a:p>
            <a:r>
              <a:rPr lang="th-TH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สีน้ำเงิน	แทน	ความเป็นอันตรายต่อ			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สุขภาพ</a:t>
            </a:r>
          </a:p>
          <a:p>
            <a: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สีเหลือง	แทน	ความว่องไวในการ			</a:t>
            </a: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เกิดปฏิกิริยาเคมี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ใส่ ตัวเลข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0 – 4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เพื่อระบุระดับความเป็นอันตรายจากน้อยไปหามาก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ช่องสีขาว	ใส่อักษรหรือสัญลักษณ์ที่แสดงสมบัติที่เป็นอันตรายด้านอื่น ๆ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E46325B-6CF5-4D52-B29E-3480B1E0E6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0" t="20440" r="3495" b="5050"/>
          <a:stretch/>
        </p:blipFill>
        <p:spPr>
          <a:xfrm>
            <a:off x="6567055" y="305502"/>
            <a:ext cx="5259726" cy="5645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D7DE258C-D33B-4BC8-99CE-6021E0632FBF}"/>
              </a:ext>
            </a:extLst>
          </p:cNvPr>
          <p:cNvSpPr/>
          <p:nvPr/>
        </p:nvSpPr>
        <p:spPr>
          <a:xfrm>
            <a:off x="5781984" y="6072457"/>
            <a:ext cx="6829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สัญลักษณ์ความเป็นอันตรายในระบบ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NFPA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ของโซเดียมไฮดรอกไซด์</a:t>
            </a:r>
          </a:p>
        </p:txBody>
      </p:sp>
    </p:spTree>
    <p:extLst>
      <p:ext uri="{BB962C8B-B14F-4D97-AF65-F5344CB8AC3E}">
        <p14:creationId xmlns:p14="http://schemas.microsoft.com/office/powerpoint/2010/main" val="134079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544F450-5AA4-4E50-BE6D-17D1926CF85A}"/>
              </a:ext>
            </a:extLst>
          </p:cNvPr>
          <p:cNvSpPr/>
          <p:nvPr/>
        </p:nvSpPr>
        <p:spPr>
          <a:xfrm>
            <a:off x="339436" y="1079612"/>
            <a:ext cx="11513127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Ex.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จากสัญลักษณ์ความเป็นอันตรายในระบบ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NFPA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ของกรด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ดรคลอริกและแอมโมเนีย 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สารเคมีใดเป็นอันตรายมากกว่ากันในด้านความไวไฟ ความเป็นอันตรายต่อสุขภาพ และความว่องไวในการเกิดปฏิกิริยาเคมี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562957A-E896-4F20-8F71-8632E7B66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95" t="23183" r="33068" b="42219"/>
          <a:stretch/>
        </p:blipFill>
        <p:spPr>
          <a:xfrm>
            <a:off x="2576644" y="3120820"/>
            <a:ext cx="7221592" cy="3219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C90FB6A3-F0E6-4DDE-9303-7042C68EACF8}"/>
              </a:ext>
            </a:extLst>
          </p:cNvPr>
          <p:cNvSpPr/>
          <p:nvPr/>
        </p:nvSpPr>
        <p:spPr>
          <a:xfrm>
            <a:off x="322018" y="167725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</p:spTree>
    <p:extLst>
      <p:ext uri="{BB962C8B-B14F-4D97-AF65-F5344CB8AC3E}">
        <p14:creationId xmlns:p14="http://schemas.microsoft.com/office/powerpoint/2010/main" val="4372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AE785866-02AE-4178-8F3D-551756AAAEA3}"/>
              </a:ext>
            </a:extLst>
          </p:cNvPr>
          <p:cNvSpPr/>
          <p:nvPr/>
        </p:nvSpPr>
        <p:spPr>
          <a:xfrm>
            <a:off x="414054" y="1939114"/>
            <a:ext cx="1166552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นอกจากฉลากและสัญลักษณ์แสดงความเป็นอันตรายต่าง ๆ ที่ปรากฏบนบรรจุภัณฑ์ของสารเคมีแล้ว </a:t>
            </a:r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สารเคมีทุกชนิดยังต้องมีเอกสารความปลอดภัย </a:t>
            </a:r>
          </a:p>
          <a:p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safety data sheet, SDS)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ซึ่งมีข้อมูลเกี่ยวกับความปลอดภัยในการใช้สารเคมีอย่างละเอียด เช่น สมบัติและองค์ประกอบของสารเคมี ความเป็นอันตราย </a:t>
            </a: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การปฐมพยาบาลเบื้องต้น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C0156F3-FB04-4B32-90A0-ACBE560F5616}"/>
              </a:ext>
            </a:extLst>
          </p:cNvPr>
          <p:cNvSpPr/>
          <p:nvPr/>
        </p:nvSpPr>
        <p:spPr>
          <a:xfrm>
            <a:off x="246589" y="507959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801B206-1BE2-4AE3-AF20-3FADA1652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930" y="4432032"/>
            <a:ext cx="3716708" cy="223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1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CFC16DE-66FD-4EA6-884C-633092BA6C40}"/>
              </a:ext>
            </a:extLst>
          </p:cNvPr>
          <p:cNvSpPr/>
          <p:nvPr/>
        </p:nvSpPr>
        <p:spPr>
          <a:xfrm>
            <a:off x="5892716" y="1317116"/>
            <a:ext cx="542328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ข้อควรปฏิบัติการทำปฏิบัติการเคมี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71ABD46-FC45-4A09-B5F7-40C7FCF0616B}"/>
              </a:ext>
            </a:extLst>
          </p:cNvPr>
          <p:cNvSpPr/>
          <p:nvPr/>
        </p:nvSpPr>
        <p:spPr>
          <a:xfrm>
            <a:off x="1118159" y="2169221"/>
            <a:ext cx="10197837" cy="4585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ก่อนทำปฏิบัติการ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ศึกษาขั้นตอนหรือวิธีการทำปฏิบัติการให้เข้าใจ วางแผนการทดลอง 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หากมีข้อสงสัยต้องสอบถามครูผู้สอนก่อนที่จะทำการทดลอง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ศึกษาข้อมูลของสารเคมีที่ใช้ในการทดลอง เทคนิคการใช้เครื่องมือ 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วัสดุอุปกรณ์ตลอดจนวิธีการทดลองที่ถูกต้องและปลอดภัย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แต่งกายให้เหมาะสม เช่น สวมกางเกงหรือกระโปรงยาว สวมรองเท้ามิดชิด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ส้นเตี้ย คนที่มีผมยาวควรรวบผมให้เรียบร้อย หลีกเลี่ยงการสวมใส่เครื่องประดับและคอนแทคเลนส์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 </a:t>
            </a:r>
          </a:p>
        </p:txBody>
      </p:sp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024328A9-6C00-4003-B567-D93979225707}"/>
              </a:ext>
            </a:extLst>
          </p:cNvPr>
          <p:cNvSpPr/>
          <p:nvPr/>
        </p:nvSpPr>
        <p:spPr>
          <a:xfrm>
            <a:off x="220463" y="403456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05B6F3E9-235B-4A25-A2EC-D7CE896FD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91" b="89957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71616">
            <a:off x="-391556" y="869375"/>
            <a:ext cx="2535120" cy="263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7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451848E-3C83-4DCA-86BD-DF0B875176D9}"/>
              </a:ext>
            </a:extLst>
          </p:cNvPr>
          <p:cNvSpPr/>
          <p:nvPr/>
        </p:nvSpPr>
        <p:spPr>
          <a:xfrm>
            <a:off x="880921" y="1514936"/>
            <a:ext cx="294183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10D05F93-E046-497A-ABDC-4F2A6AC52C45}"/>
              </a:ext>
            </a:extLst>
          </p:cNvPr>
          <p:cNvSpPr/>
          <p:nvPr/>
        </p:nvSpPr>
        <p:spPr>
          <a:xfrm>
            <a:off x="779130" y="2437945"/>
            <a:ext cx="31918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ข้อปฏิบัติโดยทั่วไป</a:t>
            </a:r>
            <a:endParaRPr lang="en-US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F5C3DA42-1F82-44A5-8D72-3C16A4DB4417}"/>
              </a:ext>
            </a:extLst>
          </p:cNvPr>
          <p:cNvSpPr/>
          <p:nvPr/>
        </p:nvSpPr>
        <p:spPr>
          <a:xfrm>
            <a:off x="779130" y="3145831"/>
            <a:ext cx="74418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สวมแว่นตานิรภัย สวมเสื้อคลุมปฏิบัติการที่ติดกระดุมทุกเม็ด ควรสวมถุงมือเมื่อต้องใช้สารกัดกร่อนหรือสารที่มีอันตราย ควรสวมผ้าปิดปากเมื่อต้องใช้สารเคมีที่มีไอระเหย และทำปฏิบัติการในที่ซึ่งมีอากาศถ่ายเทหรือในตู้ดูดควัน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ดังรูป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5A69C01-7217-4B94-BA2F-0FC6BACDDF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10" t="47084" r="51023" b="13705"/>
          <a:stretch/>
        </p:blipFill>
        <p:spPr>
          <a:xfrm>
            <a:off x="8828808" y="1401679"/>
            <a:ext cx="2892138" cy="4095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7A131CDE-6221-4CA8-8088-DA57EEBE2DD6}"/>
              </a:ext>
            </a:extLst>
          </p:cNvPr>
          <p:cNvSpPr/>
          <p:nvPr/>
        </p:nvSpPr>
        <p:spPr>
          <a:xfrm>
            <a:off x="6096000" y="5689772"/>
            <a:ext cx="5973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การแต่งกายเพื่อทำปฏิบัติการที่ใช้สารกัดกร่อน สารที่มีอันตราย หรือสารที่มีไอระเหย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E056406F-C126-40E5-B6E8-C588170BAE10}"/>
              </a:ext>
            </a:extLst>
          </p:cNvPr>
          <p:cNvSpPr/>
          <p:nvPr/>
        </p:nvSpPr>
        <p:spPr>
          <a:xfrm>
            <a:off x="220463" y="403456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</p:spTree>
    <p:extLst>
      <p:ext uri="{BB962C8B-B14F-4D97-AF65-F5344CB8AC3E}">
        <p14:creationId xmlns:p14="http://schemas.microsoft.com/office/powerpoint/2010/main" val="79459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0ECD396D-FF79-4CCB-BC47-527C229AFA9E}"/>
              </a:ext>
            </a:extLst>
          </p:cNvPr>
          <p:cNvSpPr/>
          <p:nvPr/>
        </p:nvSpPr>
        <p:spPr>
          <a:xfrm>
            <a:off x="779130" y="3051287"/>
            <a:ext cx="109312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1.2 ห้ามรับประทานอาหารและเครื่องดื่ม หรือทำกิจกรรมอื่น ๆ ที่ไม่เกี่ยวข้องกับ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1.3 ไม่ทำการทดลองในห้องปฏิบัติการตามลำพังเพียงคนเดียว เพราะเมื่อเกิดอุบัติเหตุขึ้น จะไม่มีใครทราบและไม่อาจช่วยได้ทันท่วงที หากเกิดอุบัติเหตุในห้องปฏิบัติการ ต้องแจงให้ครูผู้สอนทราบทันทีทุกครั้ง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1.4 ไม่เล่นและไม่รบกวนผู้อื่นในขณะที่ทำปฏิบัติการ</a:t>
            </a: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A4D4D3D9-8897-489B-B6C3-3B36FF3937DD}"/>
              </a:ext>
            </a:extLst>
          </p:cNvPr>
          <p:cNvSpPr/>
          <p:nvPr/>
        </p:nvSpPr>
        <p:spPr>
          <a:xfrm>
            <a:off x="390280" y="390393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264FA126-DFF3-4F71-8CB0-8BBCC26ADAF6}"/>
              </a:ext>
            </a:extLst>
          </p:cNvPr>
          <p:cNvSpPr/>
          <p:nvPr/>
        </p:nvSpPr>
        <p:spPr>
          <a:xfrm>
            <a:off x="880921" y="1514936"/>
            <a:ext cx="294183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7E081CB-FF9F-4F92-9A6F-E7CF284C2BCB}"/>
              </a:ext>
            </a:extLst>
          </p:cNvPr>
          <p:cNvSpPr/>
          <p:nvPr/>
        </p:nvSpPr>
        <p:spPr>
          <a:xfrm>
            <a:off x="779130" y="2437945"/>
            <a:ext cx="3852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ข้อปฏิบัติโดยทั่วไป(ต่อ)</a:t>
            </a:r>
            <a:endParaRPr lang="en-US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AA4A84D-AD98-4CBD-891B-FFE7A39A5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09453" flipH="1">
            <a:off x="8161823" y="-304397"/>
            <a:ext cx="3464524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5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7865BFBA-C6C7-49B7-BF27-FDED948985C9}"/>
              </a:ext>
            </a:extLst>
          </p:cNvPr>
          <p:cNvSpPr/>
          <p:nvPr/>
        </p:nvSpPr>
        <p:spPr>
          <a:xfrm>
            <a:off x="836953" y="2497289"/>
            <a:ext cx="113550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1.5 ปฏิบัติตามขั้นตอนและวิธีการอย่างเคร่งครัด ไม่ทำการทดลองใด ๆ ที่นอกเหนือ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จากที่ได้รับมอบหมาย และไม่เคลื่อนย้ายสารเคมี เครื่องมือ และอุปกรณ์ส่วนกลางที่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ต้องใช้ร่วมกัน นอกจากได้รับอนุญาตจากครูผู้สอนเท่านั้น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1.6 ไม่ปล่อยให้อุปกรณ์ให้ความร้อน เช่น ตะเกียงแอลกอฮอล์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เตาแผ่นให้ความร้อน(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hot plate)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ทำงานโดยไม่มีคนดูแล และหลังจากใช้งานเสร็จแล้วให้ดับตะเกียงแอลกอฮอล์หรือปิดเครื่องและถอดปลั๊กไฟออกทันที แล้วปล่อยไว้ให้เย็นก่อนการจัดเก็บ เมื่อใช้เตาแผ่นให้ความร้อนต้องระวังไม่ให้สายไฟพาดบนอุปกรณ์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8E5FD03E-3D42-4777-B41F-3EC477906C36}"/>
              </a:ext>
            </a:extLst>
          </p:cNvPr>
          <p:cNvSpPr/>
          <p:nvPr/>
        </p:nvSpPr>
        <p:spPr>
          <a:xfrm>
            <a:off x="390280" y="390393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1098586-73D3-4C2C-ABFE-4E109B63F72C}"/>
              </a:ext>
            </a:extLst>
          </p:cNvPr>
          <p:cNvSpPr/>
          <p:nvPr/>
        </p:nvSpPr>
        <p:spPr>
          <a:xfrm>
            <a:off x="880921" y="1514936"/>
            <a:ext cx="294183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1E4F39E0-3862-48F9-9B46-28E685023D84}"/>
              </a:ext>
            </a:extLst>
          </p:cNvPr>
          <p:cNvSpPr/>
          <p:nvPr/>
        </p:nvSpPr>
        <p:spPr>
          <a:xfrm>
            <a:off x="3915284" y="1745614"/>
            <a:ext cx="38523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ข้อปฏิบัติโดยทั่วไป(ต่อ)</a:t>
            </a:r>
            <a:endParaRPr lang="en-US" sz="40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06AED2B-A340-4ABC-B3E3-7F8BBA964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" b="984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38537" flipH="1">
            <a:off x="8893314" y="52251"/>
            <a:ext cx="2600053" cy="26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4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BA4DF322-B64D-4884-A359-2B41B8C7CE7E}"/>
              </a:ext>
            </a:extLst>
          </p:cNvPr>
          <p:cNvSpPr/>
          <p:nvPr/>
        </p:nvSpPr>
        <p:spPr>
          <a:xfrm>
            <a:off x="755148" y="2205999"/>
            <a:ext cx="3837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2) ข้อปฏิบัติในการใช้สารเคมี</a:t>
            </a:r>
            <a:endParaRPr lang="en-US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0DCBA28-ABAF-409C-AA98-43E8F021B7FC}"/>
              </a:ext>
            </a:extLst>
          </p:cNvPr>
          <p:cNvSpPr/>
          <p:nvPr/>
        </p:nvSpPr>
        <p:spPr>
          <a:xfrm>
            <a:off x="729022" y="2810610"/>
            <a:ext cx="101830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2.1 อ่านชื่อสารเคมีบนฉลากให้แน่ใจก่อนนำสารเคมีไปใช้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2.2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การเคลื่อนย้าย การแบ่ง และการถ่ายเทสารเคมีต้องทำด้วยความระมัดระวัง โดยเฉพาะ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อย่างยิ่งสารอันตราย และควรใช้อุปกรณ์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ช้อนตักสารและ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เกอร์ที่แห้งและสะอาด การเทของเหลวจากขวดบรรจุสารให้เทด้านตรงข้ามฉลาก เพื่อป้องกันความเสียหายของฉลากเนื่องจากการสัมผัสสารเคมี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2.3 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ปฏิกิริยาของสารในหลอดทดลอง ต้องหันปากหลอดทดลองออกจากตัวเอง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และผู้อื่นเสมอ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6A726B0F-FD64-489A-9BC6-BE7C6A62B968}"/>
              </a:ext>
            </a:extLst>
          </p:cNvPr>
          <p:cNvSpPr/>
          <p:nvPr/>
        </p:nvSpPr>
        <p:spPr>
          <a:xfrm>
            <a:off x="390280" y="390393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2A892974-3A09-493F-B05E-CA5621434D50}"/>
              </a:ext>
            </a:extLst>
          </p:cNvPr>
          <p:cNvSpPr/>
          <p:nvPr/>
        </p:nvSpPr>
        <p:spPr>
          <a:xfrm>
            <a:off x="880921" y="1410432"/>
            <a:ext cx="294183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D8A13FC-62A1-4D12-88C7-9F5E9A12C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0" b="9625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8165" y="117566"/>
            <a:ext cx="2910840" cy="291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2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91D88C6F-EBCE-485F-AD84-6A7256C1E416}"/>
              </a:ext>
            </a:extLst>
          </p:cNvPr>
          <p:cNvSpPr/>
          <p:nvPr/>
        </p:nvSpPr>
        <p:spPr>
          <a:xfrm>
            <a:off x="390280" y="2564949"/>
            <a:ext cx="1149691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2.4 ห้ามชิมหรือสูดดมสารเคมีโดยตรง ถ้าจำเป็นต้องทดสอบกลิ่นให้ใช้มือโบกให้ไอของสารเข้าจมูกเพียงเล็กน้อย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2.5 การเจือจางกรด ห้ามเทน้ำลงกรดแต่ให้เทกรดลงน้ำ เพื่อให้น้ำปริมาณมากช่วยถ่ายเทความร้อนที่เกิดจากการละลาย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2.6 ไม่เทสารเคมีที่เหลือจากการเทหรือตักออกจากขวดสารเคมีแล้วกลับเข้าขวดอย่างเด็ดขาด ให้เทใส่ภาชนะทิ้งสารที่จัดเตรียมไว้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2.7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เมื่อสารเคมีหกในปริมาณเล็กน้อยให้กวาดหรือเช็ด แล้วทิ้งลงในภาชนะสำหรับทิ้งสารที่เตรียมไว้ในห้องปฏิบัติการ หากหกในปริมาณมากให้แจ้งครูผู้สอน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2B9143D3-C241-43A7-BA6B-7A56D14829E2}"/>
              </a:ext>
            </a:extLst>
          </p:cNvPr>
          <p:cNvSpPr/>
          <p:nvPr/>
        </p:nvSpPr>
        <p:spPr>
          <a:xfrm>
            <a:off x="411740" y="1266093"/>
            <a:ext cx="294183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ขณะทำปฏิบัติการ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E7459928-A026-4358-BF3B-079866DB7B44}"/>
              </a:ext>
            </a:extLst>
          </p:cNvPr>
          <p:cNvSpPr/>
          <p:nvPr/>
        </p:nvSpPr>
        <p:spPr>
          <a:xfrm>
            <a:off x="390280" y="298952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23E6E959-56B2-489B-83A8-F396FF8ABA6E}"/>
              </a:ext>
            </a:extLst>
          </p:cNvPr>
          <p:cNvSpPr/>
          <p:nvPr/>
        </p:nvSpPr>
        <p:spPr>
          <a:xfrm>
            <a:off x="341440" y="2074723"/>
            <a:ext cx="3837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2) ข้อปฏิบัติในการใช้สารเคมี</a:t>
            </a:r>
            <a:endParaRPr lang="en-US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EAC7AA5D-51EB-4884-BBB9-78C822483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7060" y="119199"/>
            <a:ext cx="2743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4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440CE07-8215-4ABA-8ECD-10E8FA8FC733}"/>
              </a:ext>
            </a:extLst>
          </p:cNvPr>
          <p:cNvSpPr/>
          <p:nvPr/>
        </p:nvSpPr>
        <p:spPr>
          <a:xfrm>
            <a:off x="877946" y="2031863"/>
            <a:ext cx="2840842" cy="76944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หลังทำปฏิบัติการ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5B93770-F209-426B-89A4-645E0D8D107C}"/>
              </a:ext>
            </a:extLst>
          </p:cNvPr>
          <p:cNvSpPr/>
          <p:nvPr/>
        </p:nvSpPr>
        <p:spPr>
          <a:xfrm>
            <a:off x="760381" y="3196943"/>
            <a:ext cx="103952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1) ทำความสะอาดอุปกรณ์เครื่องแก้ว และวางหรือเก็บในบริเวณที่จัดเตรียมไว้ให้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รวมทั้งทำความสะอาดโต๊ะทำปฏิบัติการ</a:t>
            </a: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2) ก่อนออกจากห้องปฏิบัติการให้ถอดอุปกรณ์ป้องกันอันตราย เช่น เสื้อคลุมปฏิบัติการ แว่นตานิรภัย ถุงมือ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C551500-288E-4F12-938E-80E41BE84E14}"/>
              </a:ext>
            </a:extLst>
          </p:cNvPr>
          <p:cNvSpPr/>
          <p:nvPr/>
        </p:nvSpPr>
        <p:spPr>
          <a:xfrm>
            <a:off x="390280" y="587548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562B8BC-AC61-4B4B-857A-EC448F461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96" b="96795" l="667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9938" y="-138234"/>
            <a:ext cx="3606382" cy="375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5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C267A5C-EE4F-4B5F-9D72-954D34DE6582}"/>
              </a:ext>
            </a:extLst>
          </p:cNvPr>
          <p:cNvSpPr/>
          <p:nvPr/>
        </p:nvSpPr>
        <p:spPr>
          <a:xfrm>
            <a:off x="1298208" y="1241320"/>
            <a:ext cx="2582758" cy="70788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การกำจัดสารเคมี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D27702B7-9336-4A0D-912A-A631DB09698F}"/>
              </a:ext>
            </a:extLst>
          </p:cNvPr>
          <p:cNvSpPr/>
          <p:nvPr/>
        </p:nvSpPr>
        <p:spPr>
          <a:xfrm>
            <a:off x="811544" y="1980168"/>
            <a:ext cx="108274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สารเคมีที่ใช้แล้วหรือเหลือใช้จาก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 จำเป็นต้องมีการกำจัดอย่างถูกวิธี เพื่อให้เกิดความปลอดภัยต่อสิ่งแวดล้อมและสิ่งมีชีวิต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การกำจัดสารเคมีแต่ละประเภท สามารถปฏิบัติได้ดังนี้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1) สารเคมีที่เป็นของเหลวไม่อันตรายที่ละลายน้ำได้และมี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pH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เป็นกลาง ปริมาณไม่เกิน 1 ลิตร สามารถเทลงอ่างน้ำและเปิดน้ำตามมาก ๆ ได้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2)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สารละลายเข้มข้นบางชนิด เช่น กรด</a:t>
            </a:r>
            <a:r>
              <a:rPr lang="th-TH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 โซเดียมไฮดรอกไซด์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ไม่ควรทิ้งลงอ่างน้ำ หรือท่อน้ำทันที ควรเจือจางก่อนเทลงอ่างน้ำ ถ้ามีปริมาณมากต้องทำให้เป็นกลางก่อน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B0763429-808C-4EC2-8136-60CBB3887AD2}"/>
              </a:ext>
            </a:extLst>
          </p:cNvPr>
          <p:cNvSpPr/>
          <p:nvPr/>
        </p:nvSpPr>
        <p:spPr>
          <a:xfrm>
            <a:off x="207400" y="290761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CF84E92-1BE5-4373-9246-F5F089055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583" y="30962"/>
            <a:ext cx="2030423" cy="19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6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4AC5F37B-5BC3-4747-A5BE-A40F4848ED79}"/>
              </a:ext>
            </a:extLst>
          </p:cNvPr>
          <p:cNvSpPr/>
          <p:nvPr/>
        </p:nvSpPr>
        <p:spPr>
          <a:xfrm>
            <a:off x="1151178" y="2251988"/>
            <a:ext cx="106315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3) สารเคมีที่เป็นของแข็งไม่อันตราย ปริมาณไม่เกิน 1 กิโลกรัม สามารถใส่ในภาชนะที่ปิดมิดชิด พร้อมทั้งติดฉลากชื่อให้ชัดเจน ก่อนทิ้งในที่ซึ่งจัดเตรียมไว้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4)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สารไวไฟ ตัวทำละลายที่ไม่ละลายน้ำ สารประกอบของโลหะเป็นพิษ หรือสารที่ทำปฏิกิริยากับน้ำ ห้ามทิ้งลงอ่างน้ำ ให้ทิ้งไว้ในภาชนะที่ทางห้องปฏิบัติการจัดเตรียมไว้ให้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DE31010B-BDA1-46DF-89A6-0FCA9BA8D3D0}"/>
              </a:ext>
            </a:extLst>
          </p:cNvPr>
          <p:cNvSpPr/>
          <p:nvPr/>
        </p:nvSpPr>
        <p:spPr>
          <a:xfrm>
            <a:off x="207400" y="290761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B8DA497C-2B41-449B-A169-6C170F8C5B6D}"/>
              </a:ext>
            </a:extLst>
          </p:cNvPr>
          <p:cNvSpPr/>
          <p:nvPr/>
        </p:nvSpPr>
        <p:spPr>
          <a:xfrm>
            <a:off x="1298208" y="1241320"/>
            <a:ext cx="2582758" cy="70788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การกำจัดสารเคมี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AC725621-05DC-4B04-A594-61281C9B6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583" y="30962"/>
            <a:ext cx="2030423" cy="19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9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D45D0B10-6699-4E0D-897E-E6F76D585EA3}"/>
              </a:ext>
            </a:extLst>
          </p:cNvPr>
          <p:cNvSpPr/>
          <p:nvPr/>
        </p:nvSpPr>
        <p:spPr>
          <a:xfrm>
            <a:off x="354805" y="1982660"/>
            <a:ext cx="104186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ปฏิบัติการเคมีเพื่อให้เกิดความปลอดภัยและเป็นมิตรต่อสิ่งแวดล้อมนั้น สามารถทำได้หลายวิธี เช่น ออกแบบการทดลองที่ไม่ก่อให้เกิดของเสียที่เป็นอันตราย เลือกใช้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สารเคมีและปฏิกิริยาเคมีที่ปลอดภัยและมีความคุ้มค่าในการใช้พลังงาน ใช้อุปกรณ์ทดแทนสำหรับทำปฏิบัติการแบบย่อส่วน เพื่อเป็นการลดการใช้สารเคมีและพลังงาน อีกทั้งยังสามารถลดปริมาณของเสียที่เกิดขึ้นได้อีกด้วย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1A2BADD5-1066-464B-943F-08457245F83B}"/>
              </a:ext>
            </a:extLst>
          </p:cNvPr>
          <p:cNvSpPr/>
          <p:nvPr/>
        </p:nvSpPr>
        <p:spPr>
          <a:xfrm>
            <a:off x="207400" y="290761"/>
            <a:ext cx="737734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ความปลอดภัยในการทำงานกับสารเคมี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BCAA22E-5D62-4DEC-ABDE-61F49F404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960" y="173281"/>
            <a:ext cx="2030423" cy="1949206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53554E7-E30B-47BA-BF45-09BC9E583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710" y="5151280"/>
            <a:ext cx="32385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6751C2A-A07D-4AAD-AB43-0802FFA25895}"/>
              </a:ext>
            </a:extLst>
          </p:cNvPr>
          <p:cNvSpPr/>
          <p:nvPr/>
        </p:nvSpPr>
        <p:spPr>
          <a:xfrm>
            <a:off x="714781" y="431862"/>
            <a:ext cx="22156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endParaRPr lang="en-US" sz="5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>
            <a:extLst>
              <a:ext uri="{FF2B5EF4-FFF2-40B4-BE49-F238E27FC236}">
                <a16:creationId xmlns:a16="http://schemas.microsoft.com/office/drawing/2014/main" id="{16959C42-0EC3-4AB9-8DDF-BEA8BACA5F3A}"/>
              </a:ext>
            </a:extLst>
          </p:cNvPr>
          <p:cNvSpPr/>
          <p:nvPr/>
        </p:nvSpPr>
        <p:spPr>
          <a:xfrm>
            <a:off x="526473" y="1739938"/>
            <a:ext cx="628996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พิจารณาข้อมูลบนฉลากของ</a:t>
            </a: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โซเดียมไฮดรอกไซด</a:t>
            </a:r>
            <a:r>
              <a:rPr lang="th-TH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์แ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ละวงกลมเพื่อ</a:t>
            </a:r>
          </a:p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ระบุส่วนที่แสดงข้อมูลต่อไปนี้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ชื่อผลิตภัณฑ์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รูปสัญลักษณ์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แสดงความเป็นอันตราย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ของสารเคมี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คำเตือน ข้อมูลความเป็นอันตราย และ</a:t>
            </a:r>
          </a:p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ข้อควรระวัง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74AA149-8AB7-43DA-82AC-8D259574B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4" t="16620" r="6094" b="5252"/>
          <a:stretch/>
        </p:blipFill>
        <p:spPr>
          <a:xfrm>
            <a:off x="6706747" y="431862"/>
            <a:ext cx="4958780" cy="5882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952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ป็นแถบสี">
  <a:themeElements>
    <a:clrScheme name="เป็นแถบสี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เป็นแถบส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เป็นแถบส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เป็นแถบสี</Template>
  <TotalTime>351</TotalTime>
  <Words>1833</Words>
  <Application>Microsoft Office PowerPoint</Application>
  <PresentationFormat>แบบจอกว้าง</PresentationFormat>
  <Paragraphs>138</Paragraphs>
  <Slides>26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26</vt:i4>
      </vt:variant>
    </vt:vector>
  </HeadingPairs>
  <TitlesOfParts>
    <vt:vector size="30" baseType="lpstr">
      <vt:lpstr>Corbel</vt:lpstr>
      <vt:lpstr>TH SarabunPSK</vt:lpstr>
      <vt:lpstr>Wingdings</vt:lpstr>
      <vt:lpstr>เป็นแถบสี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</dc:creator>
  <cp:lastModifiedBy>Lenovo</cp:lastModifiedBy>
  <cp:revision>126</cp:revision>
  <dcterms:created xsi:type="dcterms:W3CDTF">2020-04-16T09:48:26Z</dcterms:created>
  <dcterms:modified xsi:type="dcterms:W3CDTF">2020-04-16T15:40:13Z</dcterms:modified>
</cp:coreProperties>
</file>