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2" autoAdjust="0"/>
    <p:restoredTop sz="94660"/>
  </p:normalViewPr>
  <p:slideViewPr>
    <p:cSldViewPr snapToGrid="0">
      <p:cViewPr varScale="1">
        <p:scale>
          <a:sx n="51" d="100"/>
          <a:sy n="51" d="100"/>
        </p:scale>
        <p:origin x="96" y="8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0C11F-FFB7-49AA-9C2E-BCE45FFD3F7D}" type="datetimeFigureOut">
              <a:rPr lang="th-TH" smtClean="0"/>
              <a:pPr/>
              <a:t>12/07/64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945EE-FD19-49DB-A841-C42235C9989D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52306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0C11F-FFB7-49AA-9C2E-BCE45FFD3F7D}" type="datetimeFigureOut">
              <a:rPr lang="th-TH" smtClean="0"/>
              <a:pPr/>
              <a:t>12/07/64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945EE-FD19-49DB-A841-C42235C9989D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50519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0C11F-FFB7-49AA-9C2E-BCE45FFD3F7D}" type="datetimeFigureOut">
              <a:rPr lang="th-TH" smtClean="0"/>
              <a:pPr/>
              <a:t>12/07/64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945EE-FD19-49DB-A841-C42235C9989D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08748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0C11F-FFB7-49AA-9C2E-BCE45FFD3F7D}" type="datetimeFigureOut">
              <a:rPr lang="th-TH" smtClean="0"/>
              <a:pPr/>
              <a:t>12/07/64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945EE-FD19-49DB-A841-C42235C9989D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98402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0C11F-FFB7-49AA-9C2E-BCE45FFD3F7D}" type="datetimeFigureOut">
              <a:rPr lang="th-TH" smtClean="0"/>
              <a:pPr/>
              <a:t>12/07/64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945EE-FD19-49DB-A841-C42235C9989D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24956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0C11F-FFB7-49AA-9C2E-BCE45FFD3F7D}" type="datetimeFigureOut">
              <a:rPr lang="th-TH" smtClean="0"/>
              <a:pPr/>
              <a:t>12/07/64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945EE-FD19-49DB-A841-C42235C9989D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6990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0C11F-FFB7-49AA-9C2E-BCE45FFD3F7D}" type="datetimeFigureOut">
              <a:rPr lang="th-TH" smtClean="0"/>
              <a:pPr/>
              <a:t>12/07/64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945EE-FD19-49DB-A841-C42235C9989D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13902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0C11F-FFB7-49AA-9C2E-BCE45FFD3F7D}" type="datetimeFigureOut">
              <a:rPr lang="th-TH" smtClean="0"/>
              <a:pPr/>
              <a:t>12/07/64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945EE-FD19-49DB-A841-C42235C9989D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84494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0C11F-FFB7-49AA-9C2E-BCE45FFD3F7D}" type="datetimeFigureOut">
              <a:rPr lang="th-TH" smtClean="0"/>
              <a:pPr/>
              <a:t>12/07/64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945EE-FD19-49DB-A841-C42235C9989D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02088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0C11F-FFB7-49AA-9C2E-BCE45FFD3F7D}" type="datetimeFigureOut">
              <a:rPr lang="th-TH" smtClean="0"/>
              <a:pPr/>
              <a:t>12/07/64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945EE-FD19-49DB-A841-C42235C9989D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67564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0C11F-FFB7-49AA-9C2E-BCE45FFD3F7D}" type="datetimeFigureOut">
              <a:rPr lang="th-TH" smtClean="0"/>
              <a:pPr/>
              <a:t>12/07/64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945EE-FD19-49DB-A841-C42235C9989D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63702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90C11F-FFB7-49AA-9C2E-BCE45FFD3F7D}" type="datetimeFigureOut">
              <a:rPr lang="th-TH" smtClean="0"/>
              <a:pPr/>
              <a:t>12/07/64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945EE-FD19-49DB-A841-C42235C9989D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66482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1219170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google.co.th/url?sa=i&amp;rct=j&amp;q=&amp;esrc=s&amp;frm=1&amp;source=images&amp;cd=&amp;cad=rja&amp;uact=8&amp;ved=0ahUKEwjczKTYpcXJAhUQCY4KHQh0DDYQjRwIBw&amp;url=https://www.boundless.com/biology/textbooks/boundless-biology-textbook/cellular-respiration-7/connections-of-carbohydrate-protein-and-lipid-metabolic-pathways-78/connecting-proteins-to-glucose-metabolism-367-11593/&amp;bvm=bv.108538919,d.c2E&amp;psig=AFQjCNHzTbX2DIfZo0b6v-o0hSAyzevahw&amp;ust=1449424580891296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5892800" y="1"/>
            <a:ext cx="6299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9170"/>
            <a:r>
              <a:rPr lang="en-US" sz="4000" b="1" dirty="0">
                <a:solidFill>
                  <a:srgbClr val="002060"/>
                </a:solidFill>
                <a:latin typeface="EucrosiaUPC" pitchFamily="18" charset="-34"/>
                <a:cs typeface="EucrosiaUPC" pitchFamily="18" charset="-34"/>
              </a:rPr>
              <a:t>The catabolism of various food molecules</a:t>
            </a:r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5238744" y="730354"/>
            <a:ext cx="6572253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575" indent="-990575" defTabSz="1219170">
              <a:buFont typeface="Wingdings" pitchFamily="2" charset="2"/>
              <a:buChar char="§"/>
            </a:pPr>
            <a:r>
              <a:rPr lang="th-TH" sz="4800" dirty="0">
                <a:solidFill>
                  <a:srgbClr val="0070C0"/>
                </a:solidFill>
                <a:latin typeface="EucrosiaUPC" pitchFamily="18" charset="-34"/>
                <a:cs typeface="EucrosiaUPC" pitchFamily="18" charset="-34"/>
              </a:rPr>
              <a:t>ร่างกายของเราได้พลังงานจาก </a:t>
            </a:r>
            <a:r>
              <a:rPr lang="en-US" sz="4800" dirty="0">
                <a:solidFill>
                  <a:srgbClr val="0070C0"/>
                </a:solidFill>
                <a:latin typeface="EucrosiaUPC" pitchFamily="18" charset="-34"/>
                <a:cs typeface="EucrosiaUPC" pitchFamily="18" charset="-34"/>
              </a:rPr>
              <a:t>carbohydrates, fats, proteins </a:t>
            </a:r>
            <a:r>
              <a:rPr lang="th-TH" sz="4800" dirty="0">
                <a:solidFill>
                  <a:srgbClr val="0070C0"/>
                </a:solidFill>
                <a:latin typeface="EucrosiaUPC" pitchFamily="18" charset="-34"/>
                <a:cs typeface="EucrosiaUPC" pitchFamily="18" charset="-34"/>
              </a:rPr>
              <a:t>โมเลกุลเหล่านี้ถูกย่อยให้เป็นโมเลกุลที่เล็กลงด้วย </a:t>
            </a:r>
            <a:r>
              <a:rPr lang="en-US" sz="4800" dirty="0">
                <a:solidFill>
                  <a:srgbClr val="0070C0"/>
                </a:solidFill>
                <a:latin typeface="EucrosiaUPC" pitchFamily="18" charset="-34"/>
                <a:cs typeface="EucrosiaUPC" pitchFamily="18" charset="-34"/>
              </a:rPr>
              <a:t>enzymes </a:t>
            </a:r>
            <a:endParaRPr lang="th-TH" sz="4800" dirty="0">
              <a:solidFill>
                <a:srgbClr val="0070C0"/>
              </a:solidFill>
              <a:latin typeface="EucrosiaUPC" pitchFamily="18" charset="-34"/>
              <a:cs typeface="EucrosiaUPC" pitchFamily="18" charset="-34"/>
            </a:endParaRPr>
          </a:p>
          <a:p>
            <a:pPr marL="990575" indent="-990575" defTabSz="1219170">
              <a:buFont typeface="Wingdings" pitchFamily="2" charset="2"/>
              <a:buChar char="§"/>
            </a:pPr>
            <a:r>
              <a:rPr lang="th-TH" sz="4800" dirty="0">
                <a:solidFill>
                  <a:srgbClr val="FF0066"/>
                </a:solidFill>
                <a:latin typeface="EucrosiaUPC" pitchFamily="18" charset="-34"/>
                <a:cs typeface="EucrosiaUPC" pitchFamily="18" charset="-34"/>
              </a:rPr>
              <a:t>สารอาหารต่างๆจะสามารถเข้าสู่กระบวนการ </a:t>
            </a:r>
            <a:r>
              <a:rPr lang="en-US" sz="4800" dirty="0" err="1">
                <a:solidFill>
                  <a:srgbClr val="FF0066"/>
                </a:solidFill>
                <a:latin typeface="EucrosiaUPC" pitchFamily="18" charset="-34"/>
                <a:cs typeface="EucrosiaUPC" pitchFamily="18" charset="-34"/>
              </a:rPr>
              <a:t>glycolysis</a:t>
            </a:r>
            <a:r>
              <a:rPr lang="en-US" sz="4800" dirty="0">
                <a:solidFill>
                  <a:srgbClr val="FF0066"/>
                </a:solidFill>
                <a:latin typeface="EucrosiaUPC" pitchFamily="18" charset="-34"/>
                <a:cs typeface="EucrosiaUPC" pitchFamily="18" charset="-34"/>
              </a:rPr>
              <a:t>, Acetyl </a:t>
            </a:r>
            <a:r>
              <a:rPr lang="en-US" sz="4800" dirty="0" err="1">
                <a:solidFill>
                  <a:srgbClr val="FF0066"/>
                </a:solidFill>
                <a:latin typeface="EucrosiaUPC" pitchFamily="18" charset="-34"/>
                <a:cs typeface="EucrosiaUPC" pitchFamily="18" charset="-34"/>
              </a:rPr>
              <a:t>CoA</a:t>
            </a:r>
            <a:r>
              <a:rPr lang="en-US" sz="4800" dirty="0">
                <a:solidFill>
                  <a:srgbClr val="FF0066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4800" dirty="0">
                <a:solidFill>
                  <a:srgbClr val="FF0066"/>
                </a:solidFill>
                <a:latin typeface="EucrosiaUPC" pitchFamily="18" charset="-34"/>
                <a:cs typeface="EucrosiaUPC" pitchFamily="18" charset="-34"/>
              </a:rPr>
              <a:t>และ </a:t>
            </a:r>
            <a:r>
              <a:rPr lang="en-US" sz="4800" dirty="0">
                <a:solidFill>
                  <a:srgbClr val="FF0066"/>
                </a:solidFill>
                <a:latin typeface="EucrosiaUPC" pitchFamily="18" charset="-34"/>
                <a:cs typeface="EucrosiaUPC" pitchFamily="18" charset="-34"/>
              </a:rPr>
              <a:t>Krebs cycle </a:t>
            </a:r>
            <a:r>
              <a:rPr lang="th-TH" sz="4800" dirty="0">
                <a:solidFill>
                  <a:srgbClr val="FF0066"/>
                </a:solidFill>
                <a:latin typeface="EucrosiaUPC" pitchFamily="18" charset="-34"/>
                <a:cs typeface="EucrosiaUPC" pitchFamily="18" charset="-34"/>
              </a:rPr>
              <a:t>เพื่อเปลี่ยนเป็นพลังงานในรูป </a:t>
            </a:r>
            <a:r>
              <a:rPr lang="en-US" sz="4800" dirty="0">
                <a:solidFill>
                  <a:srgbClr val="FF0066"/>
                </a:solidFill>
                <a:latin typeface="EucrosiaUPC" pitchFamily="18" charset="-34"/>
                <a:cs typeface="EucrosiaUPC" pitchFamily="18" charset="-34"/>
              </a:rPr>
              <a:t>ATP </a:t>
            </a:r>
            <a:endParaRPr lang="th-TH" sz="4800" dirty="0">
              <a:solidFill>
                <a:srgbClr val="FF0066"/>
              </a:solidFill>
              <a:latin typeface="EucrosiaUPC" pitchFamily="18" charset="-34"/>
              <a:cs typeface="EucrosiaUPC" pitchFamily="18" charset="-34"/>
            </a:endParaRPr>
          </a:p>
        </p:txBody>
      </p:sp>
      <p:pic>
        <p:nvPicPr>
          <p:cNvPr id="5" name="Picture 2" descr="09-19-Catabolism-L.gif                                         000026A5KARL's Pocketrans              B81D7FDE:"/>
          <p:cNvPicPr>
            <a:picLocks noChangeAspect="1" noChangeArrowheads="1"/>
          </p:cNvPicPr>
          <p:nvPr/>
        </p:nvPicPr>
        <p:blipFill>
          <a:blip r:embed="rId2" cstate="print"/>
          <a:srcRect l="2778" t="1209" r="3472" b="3355"/>
          <a:stretch>
            <a:fillRect/>
          </a:stretch>
        </p:blipFill>
        <p:spPr bwMode="auto">
          <a:xfrm>
            <a:off x="304800" y="304801"/>
            <a:ext cx="5486400" cy="6013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27461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38216" y="0"/>
            <a:ext cx="9810776" cy="5683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5715000"/>
            <a:ext cx="12192000" cy="1143000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th-TH" sz="4800" dirty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การเปลี่ยนแปลงพลังงานพันธะของโมเลกุลอื่นๆ นอกเหนือการกลูโคส</a:t>
            </a:r>
          </a:p>
        </p:txBody>
      </p:sp>
    </p:spTree>
    <p:extLst>
      <p:ext uri="{BB962C8B-B14F-4D97-AF65-F5344CB8AC3E}">
        <p14:creationId xmlns:p14="http://schemas.microsoft.com/office/powerpoint/2010/main" val="1434556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2772830E-C560-4104-9059-B6DDCE2F28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64637"/>
            <a:ext cx="9144000" cy="6117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020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06477990-50D1-4209-AF6B-349D12DBC7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392" y="46461"/>
            <a:ext cx="4320480" cy="1816339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95D2BF7A-BDA1-45B4-BD80-EA49C1CF69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4013" y="196823"/>
            <a:ext cx="2124081" cy="1417824"/>
          </a:xfrm>
          <a:prstGeom prst="rect">
            <a:avLst/>
          </a:prstGeom>
        </p:spPr>
      </p:pic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CA7D4B22-F1A9-44B1-86B1-E50A9A8C01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379" y="1988841"/>
            <a:ext cx="6432715" cy="4555148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1548EFAE-1F0A-484A-998B-0A59ADD53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423" y="177800"/>
            <a:ext cx="3251200" cy="650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827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977CE5B3-3D13-43D8-A93E-749F64AFD7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82" y="12931"/>
            <a:ext cx="3917340" cy="6858000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69640882-B257-4F99-948F-855C6CF8EC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8302" y="404664"/>
            <a:ext cx="7569481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221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219" y="0"/>
            <a:ext cx="8343927" cy="6848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60669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igures.boundless.com/18844/full/figure-07-06-01.jpe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66" y="139723"/>
            <a:ext cx="9969500" cy="652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67986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bioap.wikispaces.com/file/view/16.JPG/121958045/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2464" y="666731"/>
            <a:ext cx="10096571" cy="5702636"/>
          </a:xfrm>
          <a:prstGeom prst="rect">
            <a:avLst/>
          </a:prstGeom>
          <a:noFill/>
        </p:spPr>
      </p:pic>
      <p:sp>
        <p:nvSpPr>
          <p:cNvPr id="4" name="Oval Callout 5"/>
          <p:cNvSpPr/>
          <p:nvPr/>
        </p:nvSpPr>
        <p:spPr>
          <a:xfrm>
            <a:off x="6667504" y="1047734"/>
            <a:ext cx="4978400" cy="1333509"/>
          </a:xfrm>
          <a:prstGeom prst="wedgeEllipseCallout">
            <a:avLst>
              <a:gd name="adj1" fmla="val -85807"/>
              <a:gd name="adj2" fmla="val -22692"/>
            </a:avLst>
          </a:prstGeom>
          <a:solidFill>
            <a:srgbClr val="002060"/>
          </a:solidFill>
          <a:ln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th-TH" sz="3733" b="1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เซลล์กล้ามเนื้อยึดกระดูก เซลล์สมอง</a:t>
            </a:r>
          </a:p>
        </p:txBody>
      </p:sp>
      <p:sp>
        <p:nvSpPr>
          <p:cNvPr id="6" name="Oval Callout 4"/>
          <p:cNvSpPr/>
          <p:nvPr/>
        </p:nvSpPr>
        <p:spPr>
          <a:xfrm>
            <a:off x="6477003" y="190478"/>
            <a:ext cx="5714997" cy="800101"/>
          </a:xfrm>
          <a:prstGeom prst="wedgeEllipseCallout">
            <a:avLst>
              <a:gd name="adj1" fmla="val -76249"/>
              <a:gd name="adj2" fmla="val 52551"/>
            </a:avLst>
          </a:prstGeom>
          <a:solidFill>
            <a:srgbClr val="C00000"/>
          </a:solidFill>
          <a:ln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th-TH" sz="3733" b="1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เซลล์กล้ามเนื้อหัวใจ ไต ตับ</a:t>
            </a:r>
          </a:p>
        </p:txBody>
      </p:sp>
    </p:spTree>
    <p:extLst>
      <p:ext uri="{BB962C8B-B14F-4D97-AF65-F5344CB8AC3E}">
        <p14:creationId xmlns:p14="http://schemas.microsoft.com/office/powerpoint/2010/main" val="319335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1217402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สี่เหลี่ยมผืนผ้า 4"/>
          <p:cNvSpPr/>
          <p:nvPr/>
        </p:nvSpPr>
        <p:spPr>
          <a:xfrm>
            <a:off x="3047979" y="2190741"/>
            <a:ext cx="6667547" cy="238126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7200" b="1" dirty="0">
                <a:solidFill>
                  <a:prstClr val="white"/>
                </a:solidFill>
                <a:latin typeface="IrisUPC" pitchFamily="34" charset="-34"/>
                <a:cs typeface="IrisUPC" pitchFamily="34" charset="-34"/>
              </a:rPr>
              <a:t>Anaerobic respiration</a:t>
            </a:r>
            <a:endParaRPr lang="th-TH" sz="7200" dirty="0">
              <a:solidFill>
                <a:prstClr val="white"/>
              </a:solidFill>
              <a:latin typeface="IrisUPC" pitchFamily="34" charset="-34"/>
              <a:cs typeface="Iris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10451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191515" cy="4611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สี่เหลี่ยมผืนผ้า 4"/>
          <p:cNvSpPr/>
          <p:nvPr/>
        </p:nvSpPr>
        <p:spPr>
          <a:xfrm>
            <a:off x="8286766" y="761981"/>
            <a:ext cx="371479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/>
            <a:r>
              <a:rPr lang="th-TH" sz="48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ในสภาวะที่ไม่มี </a:t>
            </a:r>
            <a:r>
              <a:rPr lang="en-US" sz="48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O</a:t>
            </a:r>
            <a:r>
              <a:rPr lang="en-US" sz="4800" baseline="-250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2</a:t>
            </a:r>
            <a:r>
              <a:rPr lang="th-TH" sz="48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 ไพรู</a:t>
            </a:r>
            <a:r>
              <a:rPr lang="th-TH" sz="4800" dirty="0" err="1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เวต</a:t>
            </a:r>
            <a:r>
              <a:rPr lang="th-TH" sz="48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และ </a:t>
            </a:r>
            <a:r>
              <a:rPr lang="en-US" sz="48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NADH </a:t>
            </a:r>
            <a:r>
              <a:rPr lang="th-TH" sz="48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จะไม่ถูกส่งเข้าไปในไมโทคอนเด</a:t>
            </a:r>
            <a:r>
              <a:rPr lang="th-TH" sz="4800" dirty="0" err="1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รีย</a:t>
            </a:r>
            <a:r>
              <a:rPr lang="th-TH" sz="48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 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0" y="4572008"/>
            <a:ext cx="12192000" cy="2285992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th-TH" sz="3733">
              <a:solidFill>
                <a:prstClr val="white"/>
              </a:solidFill>
              <a:latin typeface="Calibri"/>
              <a:cs typeface="Cordia New" panose="020B0304020202020204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285710" y="4572008"/>
            <a:ext cx="1171578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/>
            <a:r>
              <a:rPr lang="th-TH" sz="48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เซลล์จะมีการสลายไพรู</a:t>
            </a:r>
            <a:r>
              <a:rPr lang="th-TH" sz="4800" dirty="0" err="1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เวต</a:t>
            </a:r>
            <a:r>
              <a:rPr lang="th-TH" sz="48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โดยกระบวนการหมัก (</a:t>
            </a:r>
            <a:r>
              <a:rPr lang="en-US" sz="48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fermentation) </a:t>
            </a:r>
            <a:r>
              <a:rPr lang="th-TH" sz="48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คือ การหมักกรดแลก</a:t>
            </a:r>
            <a:r>
              <a:rPr lang="th-TH" sz="4800" dirty="0" err="1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ติก</a:t>
            </a:r>
            <a:r>
              <a:rPr lang="th-TH" sz="48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 (</a:t>
            </a:r>
            <a:r>
              <a:rPr lang="en-US" sz="48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lactic acid fermentation) </a:t>
            </a:r>
            <a:r>
              <a:rPr lang="th-TH" sz="48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และการหมักแอ</a:t>
            </a:r>
            <a:r>
              <a:rPr lang="th-TH" sz="4800" dirty="0" err="1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ลกอฮอลล์</a:t>
            </a:r>
            <a:r>
              <a:rPr lang="th-TH" sz="48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 (</a:t>
            </a:r>
            <a:r>
              <a:rPr lang="en-US" sz="48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alcohol fermentation) </a:t>
            </a:r>
            <a:endParaRPr lang="th-TH" sz="4800" dirty="0">
              <a:solidFill>
                <a:prstClr val="black"/>
              </a:solidFill>
              <a:latin typeface="IrisUPC" pitchFamily="34" charset="-34"/>
              <a:cs typeface="Iris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29875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380960" y="95227"/>
            <a:ext cx="11525331" cy="2554354"/>
          </a:xfrm>
          <a:prstGeom prst="rect">
            <a:avLst/>
          </a:prstGeom>
          <a:solidFill>
            <a:srgbClr val="CCFF66"/>
          </a:solidFill>
        </p:spPr>
        <p:txBody>
          <a:bodyPr wrap="square">
            <a:spAutoFit/>
          </a:bodyPr>
          <a:lstStyle/>
          <a:p>
            <a:pPr defTabSz="1219170"/>
            <a:r>
              <a:rPr lang="th-TH" sz="5333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เซลล์จะมีกระบวนการผันกลับให้</a:t>
            </a:r>
            <a:r>
              <a:rPr lang="en-US" sz="5333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 NADH</a:t>
            </a:r>
            <a:r>
              <a:rPr lang="th-TH" sz="5333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 กลับไปเป็น </a:t>
            </a:r>
            <a:r>
              <a:rPr lang="en-US" sz="5333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NAD</a:t>
            </a:r>
            <a:r>
              <a:rPr lang="en-US" sz="5333" b="1" baseline="30000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+</a:t>
            </a:r>
            <a:r>
              <a:rPr lang="en-US" sz="5333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 </a:t>
            </a:r>
            <a:r>
              <a:rPr lang="th-TH" sz="5333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เพื่อให้กระบวนการไกล</a:t>
            </a:r>
            <a:r>
              <a:rPr lang="th-TH" sz="5333" b="1" dirty="0" err="1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โคไลซิส</a:t>
            </a:r>
            <a:r>
              <a:rPr lang="th-TH" sz="5333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ไม่หยุดชะงักและสร้าง </a:t>
            </a:r>
            <a:r>
              <a:rPr lang="en-US" sz="5333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ATP </a:t>
            </a:r>
            <a:r>
              <a:rPr lang="th-TH" sz="5333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ต่อไปด้วยกระบวนการหมัก (</a:t>
            </a:r>
            <a:r>
              <a:rPr lang="en-US" sz="5333" b="1" dirty="0">
                <a:solidFill>
                  <a:prstClr val="black"/>
                </a:solidFill>
                <a:latin typeface="IrisUPC" pitchFamily="34" charset="-34"/>
                <a:cs typeface="IrisUPC" pitchFamily="34" charset="-34"/>
              </a:rPr>
              <a:t>Fermentation)</a:t>
            </a:r>
            <a:endParaRPr lang="th-TH" sz="5333" b="1" dirty="0">
              <a:solidFill>
                <a:prstClr val="black"/>
              </a:solidFill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7" name="Picture 2" descr="09-17a-Fermentation-L.gif                                      000026A5KARL's Pocketrans              B81D7FDE:"/>
          <p:cNvPicPr>
            <a:picLocks noChangeAspect="1" noChangeArrowheads="1"/>
          </p:cNvPicPr>
          <p:nvPr/>
        </p:nvPicPr>
        <p:blipFill>
          <a:blip r:embed="rId2" cstate="print"/>
          <a:srcRect b="8365"/>
          <a:stretch>
            <a:fillRect/>
          </a:stretch>
        </p:blipFill>
        <p:spPr bwMode="auto">
          <a:xfrm>
            <a:off x="6096000" y="2666995"/>
            <a:ext cx="6096000" cy="4191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09-17b-Fermentation-L.gif                                      000026A5KARL's Pocketrans              B81D7FDE:"/>
          <p:cNvPicPr>
            <a:picLocks noChangeAspect="1" noChangeArrowheads="1"/>
          </p:cNvPicPr>
          <p:nvPr/>
        </p:nvPicPr>
        <p:blipFill>
          <a:blip r:embed="rId3" cstate="print"/>
          <a:srcRect b="9300"/>
          <a:stretch>
            <a:fillRect/>
          </a:stretch>
        </p:blipFill>
        <p:spPr bwMode="auto">
          <a:xfrm>
            <a:off x="0" y="2666995"/>
            <a:ext cx="6191251" cy="4191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62452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85709" y="190478"/>
            <a:ext cx="11480800" cy="5303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219170">
              <a:spcAft>
                <a:spcPts val="1600"/>
              </a:spcAft>
            </a:pPr>
            <a:r>
              <a:rPr lang="en-US" sz="5333" dirty="0">
                <a:solidFill>
                  <a:prstClr val="white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5867" b="1" dirty="0">
                <a:solidFill>
                  <a:prstClr val="white"/>
                </a:solidFill>
                <a:effectLst>
                  <a:glow rad="228600">
                    <a:srgbClr val="4BACC6">
                      <a:satMod val="175000"/>
                      <a:alpha val="40000"/>
                    </a:srgbClr>
                  </a:glow>
                </a:effectLst>
                <a:latin typeface="EucrosiaUPC" pitchFamily="18" charset="-34"/>
                <a:cs typeface="EucrosiaUPC" pitchFamily="18" charset="-34"/>
              </a:rPr>
              <a:t>Fermentation</a:t>
            </a:r>
          </a:p>
          <a:p>
            <a:pPr marL="990575" indent="-990575" defTabSz="1219170">
              <a:buFont typeface="Wingdings" pitchFamily="2" charset="2"/>
              <a:buChar char="q"/>
            </a:pPr>
            <a:r>
              <a:rPr lang="th-TH" sz="5333" b="1" dirty="0">
                <a:solidFill>
                  <a:prstClr val="white"/>
                </a:solidFill>
                <a:latin typeface="EucrosiaUPC" pitchFamily="18" charset="-34"/>
                <a:cs typeface="EucrosiaUPC" pitchFamily="18" charset="-34"/>
              </a:rPr>
              <a:t>กระบวนการหมัก เป็น </a:t>
            </a:r>
            <a:r>
              <a:rPr lang="en-US" sz="5333" b="1" dirty="0">
                <a:solidFill>
                  <a:prstClr val="white"/>
                </a:solidFill>
                <a:latin typeface="EucrosiaUPC" pitchFamily="18" charset="-34"/>
                <a:cs typeface="EucrosiaUPC" pitchFamily="18" charset="-34"/>
              </a:rPr>
              <a:t>anaerobic process</a:t>
            </a:r>
          </a:p>
          <a:p>
            <a:pPr marL="990575" indent="-990575" defTabSz="1219170">
              <a:buFont typeface="Wingdings" pitchFamily="2" charset="2"/>
              <a:buChar char="q"/>
            </a:pPr>
            <a:r>
              <a:rPr lang="th-TH" sz="5333" b="1" dirty="0">
                <a:solidFill>
                  <a:prstClr val="white"/>
                </a:solidFill>
                <a:latin typeface="EucrosiaUPC" pitchFamily="18" charset="-34"/>
                <a:cs typeface="EucrosiaUPC" pitchFamily="18" charset="-34"/>
              </a:rPr>
              <a:t>เป็นกระบวนการย่อยสารอาหาร เพื่อให้ได้ </a:t>
            </a:r>
            <a:r>
              <a:rPr lang="en-US" sz="5333" b="1" dirty="0">
                <a:solidFill>
                  <a:prstClr val="white"/>
                </a:solidFill>
                <a:latin typeface="EucrosiaUPC" pitchFamily="18" charset="-34"/>
                <a:cs typeface="EucrosiaUPC" pitchFamily="18" charset="-34"/>
              </a:rPr>
              <a:t>ATP </a:t>
            </a:r>
            <a:r>
              <a:rPr lang="th-TH" sz="5333" b="1" dirty="0">
                <a:solidFill>
                  <a:prstClr val="white"/>
                </a:solidFill>
                <a:latin typeface="EucrosiaUPC" pitchFamily="18" charset="-34"/>
                <a:cs typeface="EucrosiaUPC" pitchFamily="18" charset="-34"/>
              </a:rPr>
              <a:t>โดยมี </a:t>
            </a:r>
            <a:r>
              <a:rPr lang="en-US" sz="5333" b="1" dirty="0">
                <a:solidFill>
                  <a:prstClr val="white"/>
                </a:solidFill>
                <a:latin typeface="EucrosiaUPC" pitchFamily="18" charset="-34"/>
                <a:cs typeface="EucrosiaUPC" pitchFamily="18" charset="-34"/>
              </a:rPr>
              <a:t>organic compounds </a:t>
            </a:r>
            <a:r>
              <a:rPr lang="th-TH" sz="5333" b="1" dirty="0">
                <a:solidFill>
                  <a:prstClr val="white"/>
                </a:solidFill>
                <a:latin typeface="EucrosiaUPC" pitchFamily="18" charset="-34"/>
                <a:cs typeface="EucrosiaUPC" pitchFamily="18" charset="-34"/>
              </a:rPr>
              <a:t>เป็นตัวรับ </a:t>
            </a:r>
            <a:r>
              <a:rPr lang="en-US" sz="5333" b="1" dirty="0">
                <a:solidFill>
                  <a:prstClr val="white"/>
                </a:solidFill>
                <a:latin typeface="EucrosiaUPC" pitchFamily="18" charset="-34"/>
                <a:cs typeface="EucrosiaUPC" pitchFamily="18" charset="-34"/>
              </a:rPr>
              <a:t>e</a:t>
            </a:r>
            <a:r>
              <a:rPr lang="en-US" sz="5333" b="1" baseline="30000" dirty="0">
                <a:solidFill>
                  <a:prstClr val="white"/>
                </a:solidFill>
                <a:latin typeface="EucrosiaUPC" pitchFamily="18" charset="-34"/>
                <a:cs typeface="EucrosiaUPC" pitchFamily="18" charset="-34"/>
              </a:rPr>
              <a:t>-</a:t>
            </a:r>
            <a:endParaRPr lang="th-TH" sz="5333" b="1" baseline="30000" dirty="0">
              <a:solidFill>
                <a:prstClr val="white"/>
              </a:solidFill>
              <a:latin typeface="EucrosiaUPC" pitchFamily="18" charset="-34"/>
              <a:cs typeface="EucrosiaUPC" pitchFamily="18" charset="-34"/>
            </a:endParaRPr>
          </a:p>
          <a:p>
            <a:pPr marL="990575" indent="-990575" defTabSz="1219170">
              <a:buFont typeface="Wingdings" pitchFamily="2" charset="2"/>
              <a:buChar char="q"/>
            </a:pPr>
            <a:r>
              <a:rPr lang="th-TH" sz="5333" b="1" dirty="0">
                <a:solidFill>
                  <a:prstClr val="white"/>
                </a:solidFill>
                <a:latin typeface="EucrosiaUPC" pitchFamily="18" charset="-34"/>
                <a:cs typeface="EucrosiaUPC" pitchFamily="18" charset="-34"/>
              </a:rPr>
              <a:t>เป็นการย่อยสลาย </a:t>
            </a:r>
            <a:r>
              <a:rPr lang="en-US" sz="5333" b="1" dirty="0">
                <a:solidFill>
                  <a:prstClr val="white"/>
                </a:solidFill>
                <a:latin typeface="EucrosiaUPC" pitchFamily="18" charset="-34"/>
                <a:cs typeface="EucrosiaUPC" pitchFamily="18" charset="-34"/>
              </a:rPr>
              <a:t>glucose </a:t>
            </a:r>
            <a:r>
              <a:rPr lang="th-TH" sz="5333" b="1" dirty="0">
                <a:solidFill>
                  <a:prstClr val="white"/>
                </a:solidFill>
                <a:latin typeface="EucrosiaUPC" pitchFamily="18" charset="-34"/>
                <a:cs typeface="EucrosiaUPC" pitchFamily="18" charset="-34"/>
              </a:rPr>
              <a:t>ผลที่ได้คือ </a:t>
            </a:r>
            <a:r>
              <a:rPr lang="en-US" sz="5333" b="1" dirty="0">
                <a:solidFill>
                  <a:prstClr val="white"/>
                </a:solidFill>
                <a:latin typeface="EucrosiaUPC" pitchFamily="18" charset="-34"/>
                <a:cs typeface="EucrosiaUPC" pitchFamily="18" charset="-34"/>
              </a:rPr>
              <a:t>lactate (animal cell)</a:t>
            </a:r>
            <a:r>
              <a:rPr lang="th-TH" sz="5333" b="1" dirty="0">
                <a:solidFill>
                  <a:prstClr val="white"/>
                </a:solidFill>
                <a:latin typeface="EucrosiaUPC" pitchFamily="18" charset="-34"/>
                <a:cs typeface="EucrosiaUPC" pitchFamily="18" charset="-34"/>
              </a:rPr>
              <a:t> หรือ </a:t>
            </a:r>
            <a:r>
              <a:rPr lang="en-US" sz="5333" b="1" dirty="0">
                <a:solidFill>
                  <a:prstClr val="white"/>
                </a:solidFill>
                <a:latin typeface="EucrosiaUPC" pitchFamily="18" charset="-34"/>
                <a:cs typeface="EucrosiaUPC" pitchFamily="18" charset="-34"/>
              </a:rPr>
              <a:t>CO</a:t>
            </a:r>
            <a:r>
              <a:rPr lang="en-US" sz="5333" b="1" baseline="-25000" dirty="0">
                <a:solidFill>
                  <a:prstClr val="white"/>
                </a:solidFill>
                <a:latin typeface="EucrosiaUPC" pitchFamily="18" charset="-34"/>
                <a:cs typeface="EucrosiaUPC" pitchFamily="18" charset="-34"/>
              </a:rPr>
              <a:t>2</a:t>
            </a:r>
            <a:r>
              <a:rPr lang="en-US" sz="5333" b="1" dirty="0">
                <a:solidFill>
                  <a:prstClr val="white"/>
                </a:solidFill>
                <a:latin typeface="EucrosiaUPC" pitchFamily="18" charset="-34"/>
                <a:cs typeface="EucrosiaUPC" pitchFamily="18" charset="-34"/>
              </a:rPr>
              <a:t> + alcohol (yeast)</a:t>
            </a:r>
          </a:p>
        </p:txBody>
      </p:sp>
    </p:spTree>
    <p:extLst>
      <p:ext uri="{BB962C8B-B14F-4D97-AF65-F5344CB8AC3E}">
        <p14:creationId xmlns:p14="http://schemas.microsoft.com/office/powerpoint/2010/main" val="1453092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0" y="1"/>
            <a:ext cx="12192000" cy="913007"/>
          </a:xfrm>
          <a:prstGeom prst="rect">
            <a:avLst/>
          </a:prstGeom>
          <a:solidFill>
            <a:srgbClr val="FF0066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711182" indent="-711182" algn="ctr" defTabSz="1219170">
              <a:spcBef>
                <a:spcPct val="50000"/>
              </a:spcBef>
            </a:pPr>
            <a:r>
              <a:rPr lang="en-US" sz="5333" b="1" dirty="0">
                <a:solidFill>
                  <a:prstClr val="white"/>
                </a:solidFill>
                <a:latin typeface="EucrosiaUPC" pitchFamily="18" charset="-34"/>
                <a:cs typeface="EucrosiaUPC" pitchFamily="18" charset="-34"/>
              </a:rPr>
              <a:t>Fermentation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625600" y="1116013"/>
            <a:ext cx="9753600" cy="1631253"/>
            <a:chOff x="384" y="1621"/>
            <a:chExt cx="4272" cy="1255"/>
          </a:xfrm>
        </p:grpSpPr>
        <p:sp>
          <p:nvSpPr>
            <p:cNvPr id="37893" name="Text Box 3"/>
            <p:cNvSpPr txBox="1">
              <a:spLocks noChangeArrowheads="1"/>
            </p:cNvSpPr>
            <p:nvPr/>
          </p:nvSpPr>
          <p:spPr bwMode="auto">
            <a:xfrm>
              <a:off x="384" y="1621"/>
              <a:ext cx="4272" cy="1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1219170">
                <a:spcBef>
                  <a:spcPct val="50000"/>
                </a:spcBef>
              </a:pPr>
              <a:r>
                <a:rPr lang="en-US" sz="4000" b="1" dirty="0">
                  <a:solidFill>
                    <a:prstClr val="black"/>
                  </a:solidFill>
                  <a:latin typeface="EucrosiaUPC" pitchFamily="18" charset="-34"/>
                  <a:cs typeface="EucrosiaUPC" pitchFamily="18" charset="-34"/>
                </a:rPr>
                <a:t>Glucose          </a:t>
              </a:r>
              <a:r>
                <a:rPr lang="en-US" sz="4000" b="1" dirty="0" err="1">
                  <a:solidFill>
                    <a:prstClr val="black"/>
                  </a:solidFill>
                  <a:latin typeface="EucrosiaUPC" pitchFamily="18" charset="-34"/>
                  <a:cs typeface="EucrosiaUPC" pitchFamily="18" charset="-34"/>
                </a:rPr>
                <a:t>Pyruvate</a:t>
              </a:r>
              <a:r>
                <a:rPr lang="en-US" sz="4000" b="1" dirty="0">
                  <a:solidFill>
                    <a:prstClr val="black"/>
                  </a:solidFill>
                  <a:latin typeface="EucrosiaUPC" pitchFamily="18" charset="-34"/>
                  <a:cs typeface="EucrosiaUPC" pitchFamily="18" charset="-34"/>
                </a:rPr>
                <a:t>           Lactate (animal)</a:t>
              </a:r>
            </a:p>
            <a:p>
              <a:pPr defTabSz="1219170">
                <a:spcBef>
                  <a:spcPct val="50000"/>
                </a:spcBef>
              </a:pPr>
              <a:r>
                <a:rPr lang="en-US" sz="4000" b="1" dirty="0">
                  <a:solidFill>
                    <a:prstClr val="black"/>
                  </a:solidFill>
                  <a:latin typeface="EucrosiaUPC" pitchFamily="18" charset="-34"/>
                  <a:cs typeface="EucrosiaUPC" pitchFamily="18" charset="-34"/>
                </a:rPr>
                <a:t>			            CO</a:t>
              </a:r>
              <a:r>
                <a:rPr lang="en-US" sz="4000" b="1" baseline="-25000" dirty="0">
                  <a:solidFill>
                    <a:prstClr val="black"/>
                  </a:solidFill>
                  <a:latin typeface="EucrosiaUPC" pitchFamily="18" charset="-34"/>
                  <a:cs typeface="EucrosiaUPC" pitchFamily="18" charset="-34"/>
                </a:rPr>
                <a:t>2</a:t>
              </a:r>
              <a:r>
                <a:rPr lang="en-US" sz="4000" b="1" dirty="0">
                  <a:solidFill>
                    <a:prstClr val="black"/>
                  </a:solidFill>
                  <a:latin typeface="EucrosiaUPC" pitchFamily="18" charset="-34"/>
                  <a:cs typeface="EucrosiaUPC" pitchFamily="18" charset="-34"/>
                </a:rPr>
                <a:t>+ ethyl alcohol (yeast)</a:t>
              </a:r>
            </a:p>
          </p:txBody>
        </p:sp>
        <p:sp>
          <p:nvSpPr>
            <p:cNvPr id="37894" name="Line 4"/>
            <p:cNvSpPr>
              <a:spLocks noChangeShapeType="1"/>
            </p:cNvSpPr>
            <p:nvPr/>
          </p:nvSpPr>
          <p:spPr bwMode="auto">
            <a:xfrm>
              <a:off x="1051" y="1813"/>
              <a:ext cx="2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defTabSz="1219170"/>
              <a:endParaRPr lang="en-US" sz="4000">
                <a:solidFill>
                  <a:prstClr val="black"/>
                </a:solidFill>
                <a:latin typeface="EucrosiaUPC" pitchFamily="18" charset="-34"/>
                <a:cs typeface="EucrosiaUPC" pitchFamily="18" charset="-34"/>
              </a:endParaRPr>
            </a:p>
          </p:txBody>
        </p:sp>
        <p:sp>
          <p:nvSpPr>
            <p:cNvPr id="37895" name="Line 5"/>
            <p:cNvSpPr>
              <a:spLocks noChangeShapeType="1"/>
            </p:cNvSpPr>
            <p:nvPr/>
          </p:nvSpPr>
          <p:spPr bwMode="auto">
            <a:xfrm>
              <a:off x="2098" y="1824"/>
              <a:ext cx="2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defTabSz="1219170"/>
              <a:endParaRPr lang="en-US" sz="4000">
                <a:solidFill>
                  <a:prstClr val="black"/>
                </a:solidFill>
                <a:latin typeface="EucrosiaUPC" pitchFamily="18" charset="-34"/>
                <a:cs typeface="EucrosiaUPC" pitchFamily="18" charset="-34"/>
              </a:endParaRPr>
            </a:p>
          </p:txBody>
        </p:sp>
        <p:sp>
          <p:nvSpPr>
            <p:cNvPr id="37896" name="Line 6"/>
            <p:cNvSpPr>
              <a:spLocks noChangeShapeType="1"/>
            </p:cNvSpPr>
            <p:nvPr/>
          </p:nvSpPr>
          <p:spPr bwMode="auto">
            <a:xfrm rot="4036198" flipH="1">
              <a:off x="2025" y="1934"/>
              <a:ext cx="432" cy="14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pPr defTabSz="1219170"/>
              <a:endParaRPr lang="en-US" sz="4000">
                <a:solidFill>
                  <a:prstClr val="black"/>
                </a:solidFill>
                <a:latin typeface="EucrosiaUPC" pitchFamily="18" charset="-34"/>
                <a:cs typeface="EucrosiaUPC" pitchFamily="18" charset="-34"/>
              </a:endParaRPr>
            </a:p>
          </p:txBody>
        </p:sp>
      </p:grpSp>
      <p:sp>
        <p:nvSpPr>
          <p:cNvPr id="12" name="Rounded Rectangle 11"/>
          <p:cNvSpPr/>
          <p:nvPr/>
        </p:nvSpPr>
        <p:spPr>
          <a:xfrm>
            <a:off x="406400" y="2667000"/>
            <a:ext cx="11176000" cy="8382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rgbClr val="C00000"/>
            </a:solidFill>
            <a:prstDash val="soli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3733" dirty="0">
                <a:solidFill>
                  <a:sysClr val="windowText" lastClr="000000"/>
                </a:solidFill>
                <a:latin typeface="EucrosiaUPC" pitchFamily="18" charset="-34"/>
                <a:cs typeface="EucrosiaUPC" pitchFamily="18" charset="-34"/>
              </a:rPr>
              <a:t>Glucose+2ATP+2ADP+2Pi+2NAD</a:t>
            </a:r>
            <a:r>
              <a:rPr lang="en-US" sz="3733" baseline="30000" dirty="0">
                <a:solidFill>
                  <a:sysClr val="windowText" lastClr="000000"/>
                </a:solidFill>
                <a:latin typeface="EucrosiaUPC" pitchFamily="18" charset="-34"/>
                <a:cs typeface="EucrosiaUPC" pitchFamily="18" charset="-34"/>
              </a:rPr>
              <a:t>+</a:t>
            </a:r>
            <a:r>
              <a:rPr lang="en-US" sz="3733" dirty="0">
                <a:solidFill>
                  <a:sysClr val="windowText" lastClr="000000"/>
                </a:solidFill>
                <a:latin typeface="EucrosiaUPC" pitchFamily="18" charset="-34"/>
                <a:cs typeface="EucrosiaUPC" pitchFamily="18" charset="-34"/>
              </a:rPr>
              <a:t>          2Piruvic acid+4ATP +2NADH+H</a:t>
            </a:r>
            <a:r>
              <a:rPr lang="en-US" sz="3733" baseline="30000" dirty="0">
                <a:solidFill>
                  <a:sysClr val="windowText" lastClr="000000"/>
                </a:solidFill>
                <a:latin typeface="EucrosiaUPC" pitchFamily="18" charset="-34"/>
                <a:cs typeface="EucrosiaUPC" pitchFamily="18" charset="-34"/>
              </a:rPr>
              <a:t>+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3454400" y="1524000"/>
            <a:ext cx="0" cy="11430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689600" y="3048000"/>
            <a:ext cx="812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08000" y="3986950"/>
            <a:ext cx="11277600" cy="2554354"/>
          </a:xfrm>
          <a:prstGeom prst="rect">
            <a:avLst/>
          </a:prstGeom>
          <a:solidFill>
            <a:srgbClr val="007033"/>
          </a:solidFill>
        </p:spPr>
        <p:txBody>
          <a:bodyPr wrap="square" rtlCol="0">
            <a:spAutoFit/>
          </a:bodyPr>
          <a:lstStyle/>
          <a:p>
            <a:pPr marL="990575" indent="-990575" defTabSz="1219170">
              <a:buClr>
                <a:prstClr val="white"/>
              </a:buClr>
              <a:buFont typeface="Wingdings" pitchFamily="2" charset="2"/>
              <a:buChar char="v"/>
            </a:pPr>
            <a:r>
              <a:rPr lang="th-TH" sz="5333" b="1" dirty="0">
                <a:solidFill>
                  <a:prstClr val="white"/>
                </a:solidFill>
                <a:latin typeface="EucrosiaUPC" pitchFamily="18" charset="-34"/>
                <a:cs typeface="EucrosiaUPC" pitchFamily="18" charset="-34"/>
              </a:rPr>
              <a:t>ผลของ </a:t>
            </a:r>
            <a:r>
              <a:rPr lang="en-US" sz="5333" b="1" dirty="0">
                <a:solidFill>
                  <a:prstClr val="white"/>
                </a:solidFill>
                <a:latin typeface="EucrosiaUPC" pitchFamily="18" charset="-34"/>
                <a:cs typeface="EucrosiaUPC" pitchFamily="18" charset="-34"/>
              </a:rPr>
              <a:t>fermentation </a:t>
            </a:r>
            <a:r>
              <a:rPr lang="th-TH" sz="5333" b="1" dirty="0">
                <a:solidFill>
                  <a:prstClr val="white"/>
                </a:solidFill>
                <a:latin typeface="EucrosiaUPC" pitchFamily="18" charset="-34"/>
                <a:cs typeface="EucrosiaUPC" pitchFamily="18" charset="-34"/>
              </a:rPr>
              <a:t>จะได้ 2</a:t>
            </a:r>
            <a:r>
              <a:rPr lang="en-US" sz="5333" b="1" dirty="0">
                <a:solidFill>
                  <a:prstClr val="white"/>
                </a:solidFill>
                <a:latin typeface="EucrosiaUPC" pitchFamily="18" charset="-34"/>
                <a:cs typeface="EucrosiaUPC" pitchFamily="18" charset="-34"/>
              </a:rPr>
              <a:t>ATP</a:t>
            </a:r>
          </a:p>
          <a:p>
            <a:pPr marL="990575" indent="-990575" defTabSz="1219170">
              <a:buClr>
                <a:prstClr val="white"/>
              </a:buClr>
              <a:buFont typeface="Wingdings" pitchFamily="2" charset="2"/>
              <a:buChar char="v"/>
            </a:pPr>
            <a:r>
              <a:rPr lang="en-US" sz="5333" b="1" dirty="0">
                <a:solidFill>
                  <a:prstClr val="white"/>
                </a:solidFill>
                <a:latin typeface="EucrosiaUPC" pitchFamily="18" charset="-34"/>
                <a:cs typeface="EucrosiaUPC" pitchFamily="18" charset="-34"/>
              </a:rPr>
              <a:t>NADH </a:t>
            </a:r>
            <a:r>
              <a:rPr lang="th-TH" sz="5333" b="1" dirty="0">
                <a:solidFill>
                  <a:prstClr val="white"/>
                </a:solidFill>
                <a:latin typeface="EucrosiaUPC" pitchFamily="18" charset="-34"/>
                <a:cs typeface="EucrosiaUPC" pitchFamily="18" charset="-34"/>
              </a:rPr>
              <a:t>ที่ได้จาก </a:t>
            </a:r>
            <a:r>
              <a:rPr lang="en-US" sz="5333" b="1" dirty="0">
                <a:solidFill>
                  <a:prstClr val="white"/>
                </a:solidFill>
                <a:latin typeface="EucrosiaUPC" pitchFamily="18" charset="-34"/>
                <a:cs typeface="EucrosiaUPC" pitchFamily="18" charset="-34"/>
              </a:rPr>
              <a:t>fermentation </a:t>
            </a:r>
            <a:r>
              <a:rPr lang="th-TH" sz="5333" b="1" dirty="0">
                <a:solidFill>
                  <a:prstClr val="white"/>
                </a:solidFill>
                <a:latin typeface="EucrosiaUPC" pitchFamily="18" charset="-34"/>
                <a:cs typeface="EucrosiaUPC" pitchFamily="18" charset="-34"/>
              </a:rPr>
              <a:t>จะถูกเปลี่ยนเป็น </a:t>
            </a:r>
            <a:r>
              <a:rPr lang="en-US" sz="5333" b="1" dirty="0">
                <a:solidFill>
                  <a:prstClr val="white"/>
                </a:solidFill>
                <a:latin typeface="EucrosiaUPC" pitchFamily="18" charset="-34"/>
                <a:cs typeface="EucrosiaUPC" pitchFamily="18" charset="-34"/>
              </a:rPr>
              <a:t>NAD</a:t>
            </a:r>
            <a:r>
              <a:rPr lang="en-US" sz="5333" b="1" baseline="30000" dirty="0">
                <a:solidFill>
                  <a:prstClr val="white"/>
                </a:solidFill>
                <a:latin typeface="EucrosiaUPC" pitchFamily="18" charset="-34"/>
                <a:cs typeface="EucrosiaUPC" pitchFamily="18" charset="-34"/>
              </a:rPr>
              <a:t>+ </a:t>
            </a:r>
            <a:r>
              <a:rPr lang="th-TH" sz="5333" b="1" dirty="0">
                <a:solidFill>
                  <a:prstClr val="white"/>
                </a:solidFill>
                <a:latin typeface="EucrosiaUPC" pitchFamily="18" charset="-34"/>
                <a:cs typeface="EucrosiaUPC" pitchFamily="18" charset="-34"/>
              </a:rPr>
              <a:t>เพื่อใช้ใน </a:t>
            </a:r>
            <a:r>
              <a:rPr lang="en-US" sz="5333" b="1" dirty="0" err="1">
                <a:solidFill>
                  <a:prstClr val="white"/>
                </a:solidFill>
                <a:latin typeface="EucrosiaUPC" pitchFamily="18" charset="-34"/>
                <a:cs typeface="EucrosiaUPC" pitchFamily="18" charset="-34"/>
              </a:rPr>
              <a:t>glycolysis</a:t>
            </a:r>
            <a:endParaRPr lang="th-TH" sz="5333" b="1" baseline="30000" dirty="0">
              <a:solidFill>
                <a:prstClr val="white"/>
              </a:solidFill>
              <a:latin typeface="EucrosiaUPC" pitchFamily="18" charset="-34"/>
              <a:cs typeface="Eucrosia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23605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s://classconnection.s3.amazonaws.com/116/flashcards/802116/jpg/alcohol132002273188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38217" y="95227"/>
            <a:ext cx="9563100" cy="652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645421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www.uic.edu/classes/bios/bios100/lectures/09_25a_fermentation-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7784" y="190477"/>
            <a:ext cx="9906000" cy="652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244113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ttps://apbionotebook.files.wordpress.com/2014/01/key-junctur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0722" y="0"/>
            <a:ext cx="7338327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92470734"/>
      </p:ext>
    </p:extLst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234</Words>
  <Application>Microsoft Office PowerPoint</Application>
  <PresentationFormat>แบบจอกว้าง</PresentationFormat>
  <Paragraphs>20</Paragraphs>
  <Slides>16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16</vt:i4>
      </vt:variant>
    </vt:vector>
  </HeadingPairs>
  <TitlesOfParts>
    <vt:vector size="24" baseType="lpstr">
      <vt:lpstr>Angsana New</vt:lpstr>
      <vt:lpstr>Arial</vt:lpstr>
      <vt:lpstr>Calibri</vt:lpstr>
      <vt:lpstr>Cordia New</vt:lpstr>
      <vt:lpstr>EucrosiaUPC</vt:lpstr>
      <vt:lpstr>IrisUPC</vt:lpstr>
      <vt:lpstr>Wingdings</vt:lpstr>
      <vt:lpstr>ชุดรูปแบบของ Office</vt:lpstr>
      <vt:lpstr>งานนำเสนอ PowerPoint</vt:lpstr>
      <vt:lpstr>การเปลี่ยนแปลงพลังงานพันธะของโมเลกุลอื่นๆ นอกเหนือการกลูโคส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OFFAE201</dc:creator>
  <cp:lastModifiedBy>OFFAE201</cp:lastModifiedBy>
  <cp:revision>1</cp:revision>
  <dcterms:created xsi:type="dcterms:W3CDTF">2021-07-12T04:38:40Z</dcterms:created>
  <dcterms:modified xsi:type="dcterms:W3CDTF">2021-07-12T04:38:58Z</dcterms:modified>
</cp:coreProperties>
</file>