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3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</p:sldIdLst>
  <p:sldSz cx="12192000" cy="6858000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22" autoAdjust="0"/>
    <p:restoredTop sz="94660"/>
  </p:normalViewPr>
  <p:slideViewPr>
    <p:cSldViewPr snapToGrid="0">
      <p:cViewPr varScale="1">
        <p:scale>
          <a:sx n="51" d="100"/>
          <a:sy n="51" d="100"/>
        </p:scale>
        <p:origin x="96" y="8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1946ED-1A23-4016-B19E-85F3DB714AB7}" type="datetimeFigureOut">
              <a:rPr lang="th-TH" smtClean="0"/>
              <a:t>12/07/64</a:t>
            </a:fld>
            <a:endParaRPr lang="th-TH"/>
          </a:p>
        </p:txBody>
      </p:sp>
      <p:sp>
        <p:nvSpPr>
          <p:cNvPr id="4" name="ตัวแทนรูปบนสไลด์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ตัวแทนบันทึกย่อ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9C33C0-826B-4EAB-BF5A-9CBF5CB46B0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7547998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ยึดบันทึกย่อ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 dirty="0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07FA6A-BA43-4DAA-B867-724F6EEFF9D9}" type="slidenum">
              <a:rPr kumimoji="0" lang="th-TH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ordia New" panose="020B0304020202020204" pitchFamily="34" charset="-34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th-TH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ordia New" panose="020B03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0758160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/>
              <a:t>คลิกเพื่อแก้ไขลักษณะชื่อเรื่องรองต้นแบบ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0C11F-FFB7-49AA-9C2E-BCE45FFD3F7D}" type="datetimeFigureOut">
              <a:rPr lang="th-TH" smtClean="0"/>
              <a:pPr/>
              <a:t>12/07/64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945EE-FD19-49DB-A841-C42235C9989D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3338235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0C11F-FFB7-49AA-9C2E-BCE45FFD3F7D}" type="datetimeFigureOut">
              <a:rPr lang="th-TH" smtClean="0"/>
              <a:pPr/>
              <a:t>12/07/64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945EE-FD19-49DB-A841-C42235C9989D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298184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0C11F-FFB7-49AA-9C2E-BCE45FFD3F7D}" type="datetimeFigureOut">
              <a:rPr lang="th-TH" smtClean="0"/>
              <a:pPr/>
              <a:t>12/07/64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945EE-FD19-49DB-A841-C42235C9989D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9583912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609600" y="1200151"/>
            <a:ext cx="5384800" cy="3394075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6197600" y="1200151"/>
            <a:ext cx="5384800" cy="3394075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0C11F-FFB7-49AA-9C2E-BCE45FFD3F7D}" type="datetimeFigureOut">
              <a:rPr lang="th-TH" smtClean="0"/>
              <a:pPr/>
              <a:t>12/07/64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945EE-FD19-49DB-A841-C42235C9989D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4700998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ตัวยึด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0C11F-FFB7-49AA-9C2E-BCE45FFD3F7D}" type="datetimeFigureOut">
              <a:rPr lang="th-TH" smtClean="0"/>
              <a:pPr/>
              <a:t>12/07/64</a:t>
            </a:fld>
            <a:endParaRPr lang="th-TH"/>
          </a:p>
        </p:txBody>
      </p:sp>
      <p:sp>
        <p:nvSpPr>
          <p:cNvPr id="8" name="ตัวยึด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ตัวยึด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945EE-FD19-49DB-A841-C42235C9989D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081475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0C11F-FFB7-49AA-9C2E-BCE45FFD3F7D}" type="datetimeFigureOut">
              <a:rPr lang="th-TH" smtClean="0"/>
              <a:pPr/>
              <a:t>12/07/64</a:t>
            </a:fld>
            <a:endParaRPr lang="th-TH"/>
          </a:p>
        </p:txBody>
      </p:sp>
      <p:sp>
        <p:nvSpPr>
          <p:cNvPr id="4" name="ตัวยึด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945EE-FD19-49DB-A841-C42235C9989D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832555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0C11F-FFB7-49AA-9C2E-BCE45FFD3F7D}" type="datetimeFigureOut">
              <a:rPr lang="th-TH" smtClean="0"/>
              <a:pPr/>
              <a:t>12/07/64</a:t>
            </a:fld>
            <a:endParaRPr lang="th-TH"/>
          </a:p>
        </p:txBody>
      </p:sp>
      <p:sp>
        <p:nvSpPr>
          <p:cNvPr id="3" name="ตัวยึด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945EE-FD19-49DB-A841-C42235C9989D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1490333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0C11F-FFB7-49AA-9C2E-BCE45FFD3F7D}" type="datetimeFigureOut">
              <a:rPr lang="th-TH" smtClean="0"/>
              <a:pPr/>
              <a:t>12/07/64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945EE-FD19-49DB-A841-C42235C9989D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7626664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th-TH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0C11F-FFB7-49AA-9C2E-BCE45FFD3F7D}" type="datetimeFigureOut">
              <a:rPr lang="th-TH" smtClean="0"/>
              <a:pPr/>
              <a:t>12/07/64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945EE-FD19-49DB-A841-C42235C9989D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5102264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0C11F-FFB7-49AA-9C2E-BCE45FFD3F7D}" type="datetimeFigureOut">
              <a:rPr lang="th-TH" smtClean="0"/>
              <a:pPr/>
              <a:t>12/07/64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945EE-FD19-49DB-A841-C42235C9989D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760800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8839200" y="206375"/>
            <a:ext cx="2743200" cy="4387851"/>
          </a:xfrm>
        </p:spPr>
        <p:txBody>
          <a:bodyPr vert="eaVert"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609600" y="206375"/>
            <a:ext cx="8026400" cy="4387851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0C11F-FFB7-49AA-9C2E-BCE45FFD3F7D}" type="datetimeFigureOut">
              <a:rPr lang="th-TH" smtClean="0"/>
              <a:pPr/>
              <a:t>12/07/64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945EE-FD19-49DB-A841-C42235C9989D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549132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ชื่อเรื่อง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90C11F-FFB7-49AA-9C2E-BCE45FFD3F7D}" type="datetimeFigureOut">
              <a:rPr lang="th-TH" smtClean="0"/>
              <a:pPr/>
              <a:t>12/07/64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B945EE-FD19-49DB-A841-C42235C9989D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8668358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1219170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0" hangingPunct="1">
        <a:spcBef>
          <a:spcPct val="20000"/>
        </a:spcBef>
        <a:buFont typeface="Arial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0" hangingPunct="1">
        <a:spcBef>
          <a:spcPct val="20000"/>
        </a:spcBef>
        <a:buFont typeface="Arial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spcBef>
          <a:spcPct val="20000"/>
        </a:spcBef>
        <a:buFont typeface="Arial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spcBef>
          <a:spcPct val="20000"/>
        </a:spcBef>
        <a:buFont typeface="Arial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1219170" rtl="0" eaLnBrk="1" latinLnBrk="0" hangingPunct="1"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3733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3733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3733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3733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3733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3733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373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hyperlink" Target="http://www.google.co.th/url?sa=i&amp;rct=j&amp;q=&amp;esrc=s&amp;frm=1&amp;source=images&amp;cd=&amp;cad=rja&amp;uact=8&amp;ved=0ahUKEwjS8Oe06OrNAhWBtY8KHQlXDB4QjRwIBw&amp;url=http://www.brainpop.co.uk/blog/tag/human-body/&amp;bvm=bv.126130881,d.c2I&amp;psig=AFQjCNHRI0fMWPucnaDhQhPyYmcAePBwSA&amp;ust=1468306024071664" TargetMode="Externa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://classes.midlandstech.edu/carterp/courses/bio225/chap05/lecture3.htm" TargetMode="External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://classes.midlandstech.edu/carterp/courses/bio225/chap05/lecture3.htm" TargetMode="Externa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gif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 descr="https://www.papertostone.com/q-article/content/images/2015/08/Salesmomsnetwrokscom-Work-life-1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20000"/>
          </a:blip>
          <a:srcRect/>
          <a:stretch>
            <a:fillRect/>
          </a:stretch>
        </p:blipFill>
        <p:spPr bwMode="auto">
          <a:xfrm>
            <a:off x="1238217" y="761982"/>
            <a:ext cx="9842529" cy="5619767"/>
          </a:xfrm>
          <a:prstGeom prst="rect">
            <a:avLst/>
          </a:prstGeom>
          <a:noFill/>
        </p:spPr>
      </p:pic>
      <p:sp>
        <p:nvSpPr>
          <p:cNvPr id="5" name="ชื่อเรื่อง 1"/>
          <p:cNvSpPr txBox="1">
            <a:spLocks/>
          </p:cNvSpPr>
          <p:nvPr/>
        </p:nvSpPr>
        <p:spPr>
          <a:xfrm>
            <a:off x="0" y="-1"/>
            <a:ext cx="12192000" cy="2285993"/>
          </a:xfrm>
          <a:prstGeom prst="rect">
            <a:avLst/>
          </a:prstGeom>
        </p:spPr>
        <p:txBody>
          <a:bodyPr vert="horz" lIns="121920" tIns="60960" rIns="121920" bIns="60960" rtlCol="0" anchor="ctr">
            <a:noAutofit/>
          </a:bodyPr>
          <a:lstStyle/>
          <a:p>
            <a:pPr algn="ctr" defTabSz="1219170">
              <a:spcBef>
                <a:spcPct val="0"/>
              </a:spcBef>
              <a:defRPr/>
            </a:pPr>
            <a:r>
              <a:rPr lang="th-TH" sz="8000" b="1" dirty="0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การสลายอาหารระดับเซลล์</a:t>
            </a:r>
            <a:r>
              <a:rPr lang="en-US" sz="6400" b="1" dirty="0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/>
            </a:r>
            <a:br>
              <a:rPr lang="en-US" sz="6400" b="1" dirty="0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</a:br>
            <a:r>
              <a:rPr lang="th-TH" sz="6400" b="1" dirty="0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(</a:t>
            </a:r>
            <a:r>
              <a:rPr lang="en-US" sz="6400" b="1" dirty="0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Cellular respiration</a:t>
            </a:r>
            <a:r>
              <a:rPr lang="th-TH" sz="6400" b="1" dirty="0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)</a:t>
            </a:r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0" y="6286520"/>
            <a:ext cx="12192000" cy="571504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r>
              <a:rPr lang="en-US" sz="4267" b="1" dirty="0">
                <a:solidFill>
                  <a:prstClr val="white"/>
                </a:solidFill>
                <a:latin typeface="IrisUPC" pitchFamily="34" charset="-34"/>
                <a:cs typeface="IrisUPC" pitchFamily="34" charset="-34"/>
              </a:rPr>
              <a:t>by Rungtiwa </a:t>
            </a:r>
            <a:r>
              <a:rPr lang="en-US" sz="4267" b="1">
                <a:solidFill>
                  <a:prstClr val="white"/>
                </a:solidFill>
                <a:latin typeface="IrisUPC" pitchFamily="34" charset="-34"/>
                <a:cs typeface="IrisUPC" pitchFamily="34" charset="-34"/>
              </a:rPr>
              <a:t>Radchakid</a:t>
            </a:r>
            <a:endParaRPr lang="th-TH" sz="4267" b="1" dirty="0">
              <a:solidFill>
                <a:prstClr val="white"/>
              </a:solidFill>
              <a:latin typeface="IrisUPC" pitchFamily="34" charset="-34"/>
              <a:cs typeface="IrisUPC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084336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09-01-EcosystemRecycling-L.gif                                 000026A5KARL's Pocketrans              B81D7FDE:"/>
          <p:cNvPicPr>
            <a:picLocks noChangeAspect="1" noChangeArrowheads="1"/>
          </p:cNvPicPr>
          <p:nvPr/>
        </p:nvPicPr>
        <p:blipFill>
          <a:blip r:embed="rId2" cstate="print"/>
          <a:srcRect t="3410" b="3355"/>
          <a:stretch>
            <a:fillRect/>
          </a:stretch>
        </p:blipFill>
        <p:spPr bwMode="auto">
          <a:xfrm>
            <a:off x="-43" y="990600"/>
            <a:ext cx="4572032" cy="54864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Text Box 3"/>
          <p:cNvSpPr txBox="1">
            <a:spLocks noChangeArrowheads="1"/>
          </p:cNvSpPr>
          <p:nvPr/>
        </p:nvSpPr>
        <p:spPr bwMode="auto">
          <a:xfrm>
            <a:off x="0" y="0"/>
            <a:ext cx="12192000" cy="830997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defTabSz="1219170">
              <a:spcBef>
                <a:spcPct val="50000"/>
              </a:spcBef>
            </a:pPr>
            <a:r>
              <a:rPr lang="th-TH" sz="4800" b="1" dirty="0">
                <a:solidFill>
                  <a:prstClr val="white"/>
                </a:solidFill>
                <a:latin typeface="IrisUPC" pitchFamily="34" charset="-34"/>
                <a:cs typeface="IrisUPC" pitchFamily="34" charset="-34"/>
              </a:rPr>
              <a:t>การเปลี่ยนรูปพลังงานและการหมุนเวียนสารเคมีในระบบนิเวศ</a:t>
            </a:r>
          </a:p>
        </p:txBody>
      </p:sp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4667240" y="1101191"/>
            <a:ext cx="7524760" cy="53455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1219170">
              <a:buClr>
                <a:srgbClr val="FF0066"/>
              </a:buClr>
            </a:pPr>
            <a:r>
              <a:rPr lang="en-US" sz="4267" b="1" dirty="0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Chloroplast </a:t>
            </a:r>
            <a:r>
              <a:rPr lang="th-TH" sz="4267" b="1" dirty="0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และ </a:t>
            </a:r>
            <a:r>
              <a:rPr lang="en-US" sz="4267" b="1" dirty="0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mitochondria </a:t>
            </a:r>
            <a:r>
              <a:rPr lang="th-TH" sz="4267" b="1" dirty="0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เป็น </a:t>
            </a:r>
            <a:r>
              <a:rPr lang="en-US" sz="4267" b="1" dirty="0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organelles </a:t>
            </a:r>
            <a:r>
              <a:rPr lang="th-TH" sz="4267" b="1" dirty="0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ที่เปลี่ยนพลังงานรูปหนึ่งไปเป็นอีกรูปหนึ่ง </a:t>
            </a:r>
            <a:endParaRPr lang="en-US" sz="4267" b="1" dirty="0">
              <a:solidFill>
                <a:prstClr val="black"/>
              </a:solidFill>
              <a:latin typeface="IrisUPC" pitchFamily="34" charset="-34"/>
              <a:cs typeface="IrisUPC" pitchFamily="34" charset="-34"/>
            </a:endParaRPr>
          </a:p>
          <a:p>
            <a:pPr defTabSz="1219170">
              <a:buClr>
                <a:srgbClr val="FF0066"/>
              </a:buClr>
              <a:buFont typeface="Arial" pitchFamily="34" charset="0"/>
              <a:buChar char="•"/>
            </a:pPr>
            <a:r>
              <a:rPr lang="en-US" sz="4267" b="1" dirty="0">
                <a:solidFill>
                  <a:srgbClr val="C00000"/>
                </a:solidFill>
                <a:latin typeface="IrisUPC" pitchFamily="34" charset="-34"/>
                <a:cs typeface="IrisUPC" pitchFamily="34" charset="-34"/>
              </a:rPr>
              <a:t>Chloroplast </a:t>
            </a:r>
            <a:r>
              <a:rPr lang="th-TH" sz="4267" b="1" dirty="0">
                <a:solidFill>
                  <a:srgbClr val="C00000"/>
                </a:solidFill>
                <a:latin typeface="IrisUPC" pitchFamily="34" charset="-34"/>
                <a:cs typeface="IrisUPC" pitchFamily="34" charset="-34"/>
              </a:rPr>
              <a:t>เกิดกระบวนการ </a:t>
            </a:r>
            <a:r>
              <a:rPr lang="en-US" sz="4267" b="1" dirty="0">
                <a:solidFill>
                  <a:srgbClr val="C00000"/>
                </a:solidFill>
                <a:latin typeface="IrisUPC" pitchFamily="34" charset="-34"/>
                <a:cs typeface="IrisUPC" pitchFamily="34" charset="-34"/>
              </a:rPr>
              <a:t>photosynthesis </a:t>
            </a:r>
            <a:r>
              <a:rPr lang="th-TH" sz="4267" b="1" dirty="0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ซึ่งพลังงานแสงถูกเปลี่ยนเป็นพลังงานสะสมในรูปคาร์โบไฮเดรต</a:t>
            </a:r>
            <a:endParaRPr lang="en-US" sz="4267" b="1" dirty="0">
              <a:solidFill>
                <a:prstClr val="black"/>
              </a:solidFill>
              <a:latin typeface="IrisUPC" pitchFamily="34" charset="-34"/>
              <a:cs typeface="IrisUPC" pitchFamily="34" charset="-34"/>
            </a:endParaRPr>
          </a:p>
          <a:p>
            <a:pPr defTabSz="1219170">
              <a:buClr>
                <a:srgbClr val="FF0066"/>
              </a:buClr>
              <a:buFont typeface="Arial" pitchFamily="34" charset="0"/>
              <a:buChar char="•"/>
            </a:pPr>
            <a:r>
              <a:rPr lang="en-US" sz="4267" b="1" dirty="0">
                <a:solidFill>
                  <a:srgbClr val="C00000"/>
                </a:solidFill>
                <a:latin typeface="IrisUPC" pitchFamily="34" charset="-34"/>
                <a:cs typeface="IrisUPC" pitchFamily="34" charset="-34"/>
              </a:rPr>
              <a:t>mitochondria </a:t>
            </a:r>
            <a:r>
              <a:rPr lang="th-TH" sz="4267" b="1" dirty="0">
                <a:solidFill>
                  <a:srgbClr val="C00000"/>
                </a:solidFill>
                <a:latin typeface="IrisUPC" pitchFamily="34" charset="-34"/>
                <a:cs typeface="IrisUPC" pitchFamily="34" charset="-34"/>
              </a:rPr>
              <a:t>เกิดกระบวนการ </a:t>
            </a:r>
            <a:r>
              <a:rPr lang="en-US" sz="4267" b="1" dirty="0">
                <a:solidFill>
                  <a:srgbClr val="C00000"/>
                </a:solidFill>
                <a:latin typeface="IrisUPC" pitchFamily="34" charset="-34"/>
                <a:cs typeface="IrisUPC" pitchFamily="34" charset="-34"/>
              </a:rPr>
              <a:t>cellular respiration </a:t>
            </a:r>
            <a:r>
              <a:rPr lang="th-TH" sz="4267" b="1" dirty="0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พลังงานที่เก็บไว้ในรูปคาร์โบไฮเดรตจะถูกเปลี่ยนเป็นพลังงานในรูป </a:t>
            </a:r>
            <a:r>
              <a:rPr lang="en-US" sz="4267" b="1" dirty="0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ATP </a:t>
            </a:r>
            <a:endParaRPr lang="th-TH" sz="4267" b="1" dirty="0">
              <a:solidFill>
                <a:prstClr val="black"/>
              </a:solidFill>
              <a:latin typeface="IrisUPC" pitchFamily="34" charset="-34"/>
              <a:cs typeface="IrisUPC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176636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0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0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2.mbusd.org/staff/pware/images/photosynrespiratio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33467" y="0"/>
            <a:ext cx="9472807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550676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143000"/>
          </a:xfrm>
          <a:solidFill>
            <a:schemeClr val="accent4">
              <a:lumMod val="50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IrisUPC" pitchFamily="34" charset="-34"/>
                <a:cs typeface="IrisUPC" pitchFamily="34" charset="-34"/>
              </a:rPr>
              <a:t>Cellular respiration</a:t>
            </a:r>
            <a:endParaRPr lang="th-TH" dirty="0">
              <a:solidFill>
                <a:schemeClr val="bg1"/>
              </a:solidFill>
              <a:latin typeface="IrisUPC" pitchFamily="34" charset="-34"/>
              <a:cs typeface="IrisUPC" pitchFamily="34" charset="-34"/>
            </a:endParaRPr>
          </a:p>
        </p:txBody>
      </p:sp>
      <p:sp>
        <p:nvSpPr>
          <p:cNvPr id="5" name="ดาว 7 แฉก 4"/>
          <p:cNvSpPr/>
          <p:nvPr/>
        </p:nvSpPr>
        <p:spPr>
          <a:xfrm>
            <a:off x="476211" y="1428736"/>
            <a:ext cx="2857520" cy="2286016"/>
          </a:xfrm>
          <a:prstGeom prst="star7">
            <a:avLst/>
          </a:prstGeom>
          <a:solidFill>
            <a:srgbClr val="C0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spcBef>
                <a:spcPts val="1600"/>
              </a:spcBef>
            </a:pPr>
            <a:r>
              <a:rPr lang="th-TH" sz="4267" b="1" dirty="0">
                <a:solidFill>
                  <a:prstClr val="white"/>
                </a:solidFill>
                <a:latin typeface="IrisUPC" pitchFamily="34" charset="-34"/>
                <a:cs typeface="IrisUPC" pitchFamily="34" charset="-34"/>
              </a:rPr>
              <a:t>หลักการ</a:t>
            </a:r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3524232" y="2190742"/>
            <a:ext cx="7239051" cy="1333509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spcBef>
                <a:spcPts val="800"/>
              </a:spcBef>
            </a:pPr>
            <a:r>
              <a:rPr lang="th-TH" sz="5333" b="1" dirty="0">
                <a:solidFill>
                  <a:prstClr val="white"/>
                </a:solidFill>
                <a:latin typeface="IrisUPC" pitchFamily="34" charset="-34"/>
                <a:cs typeface="IrisUPC" pitchFamily="34" charset="-34"/>
              </a:rPr>
              <a:t>สารอินทรีย์ ----›</a:t>
            </a:r>
            <a:r>
              <a:rPr lang="en-US" sz="5333" b="1" dirty="0">
                <a:solidFill>
                  <a:prstClr val="white"/>
                </a:solidFill>
                <a:latin typeface="IrisUPC" pitchFamily="34" charset="-34"/>
                <a:cs typeface="IrisUPC" pitchFamily="34" charset="-34"/>
              </a:rPr>
              <a:t> energy</a:t>
            </a:r>
            <a:r>
              <a:rPr lang="th-TH" sz="5333" b="1" dirty="0">
                <a:solidFill>
                  <a:prstClr val="white"/>
                </a:solidFill>
                <a:latin typeface="IrisUPC" pitchFamily="34" charset="-34"/>
                <a:cs typeface="IrisUPC" pitchFamily="34" charset="-34"/>
              </a:rPr>
              <a:t> (</a:t>
            </a:r>
            <a:r>
              <a:rPr lang="en-US" sz="5333" b="1" dirty="0">
                <a:solidFill>
                  <a:prstClr val="white"/>
                </a:solidFill>
                <a:latin typeface="IrisUPC" pitchFamily="34" charset="-34"/>
                <a:cs typeface="IrisUPC" pitchFamily="34" charset="-34"/>
              </a:rPr>
              <a:t>ATP</a:t>
            </a:r>
            <a:r>
              <a:rPr lang="th-TH" sz="5333" b="1" dirty="0">
                <a:solidFill>
                  <a:prstClr val="white"/>
                </a:solidFill>
                <a:latin typeface="IrisUPC" pitchFamily="34" charset="-34"/>
                <a:cs typeface="IrisUPC" pitchFamily="34" charset="-34"/>
              </a:rPr>
              <a:t>) </a:t>
            </a:r>
          </a:p>
        </p:txBody>
      </p:sp>
      <p:cxnSp>
        <p:nvCxnSpPr>
          <p:cNvPr id="8" name="ตัวเชื่อมต่อตรง 7"/>
          <p:cNvCxnSpPr/>
          <p:nvPr/>
        </p:nvCxnSpPr>
        <p:spPr>
          <a:xfrm rot="5400000">
            <a:off x="5573180" y="4047071"/>
            <a:ext cx="2381267" cy="211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ตัวเชื่อมต่อตรง 8"/>
          <p:cNvCxnSpPr/>
          <p:nvPr/>
        </p:nvCxnSpPr>
        <p:spPr>
          <a:xfrm rot="10800000">
            <a:off x="6763813" y="4095755"/>
            <a:ext cx="666755" cy="211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ตัวเชื่อมต่อตรง 15"/>
          <p:cNvCxnSpPr/>
          <p:nvPr/>
        </p:nvCxnSpPr>
        <p:spPr>
          <a:xfrm rot="10800000">
            <a:off x="6763813" y="5238763"/>
            <a:ext cx="666755" cy="211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สี่เหลี่ยมผืนผ้า 16"/>
          <p:cNvSpPr/>
          <p:nvPr/>
        </p:nvSpPr>
        <p:spPr>
          <a:xfrm>
            <a:off x="7429509" y="3810003"/>
            <a:ext cx="4095779" cy="762005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r>
              <a:rPr lang="en-US" sz="4800" b="1" dirty="0">
                <a:solidFill>
                  <a:prstClr val="white"/>
                </a:solidFill>
                <a:latin typeface="IrisUPC" pitchFamily="34" charset="-34"/>
                <a:cs typeface="IrisUPC" pitchFamily="34" charset="-34"/>
              </a:rPr>
              <a:t>Aerobic respiration</a:t>
            </a:r>
            <a:endParaRPr lang="th-TH" sz="4800" dirty="0">
              <a:solidFill>
                <a:prstClr val="white"/>
              </a:solidFill>
              <a:latin typeface="IrisUPC" pitchFamily="34" charset="-34"/>
              <a:cs typeface="IrisUPC" pitchFamily="34" charset="-34"/>
            </a:endParaRPr>
          </a:p>
        </p:txBody>
      </p:sp>
      <p:sp>
        <p:nvSpPr>
          <p:cNvPr id="18" name="สี่เหลี่ยมผืนผ้า 17"/>
          <p:cNvSpPr/>
          <p:nvPr/>
        </p:nvSpPr>
        <p:spPr>
          <a:xfrm>
            <a:off x="7429509" y="4857760"/>
            <a:ext cx="4095779" cy="762005"/>
          </a:xfrm>
          <a:prstGeom prst="rect">
            <a:avLst/>
          </a:prstGeom>
          <a:solidFill>
            <a:srgbClr val="00B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r>
              <a:rPr lang="en-US" sz="4800" b="1" dirty="0">
                <a:solidFill>
                  <a:prstClr val="white"/>
                </a:solidFill>
                <a:latin typeface="IrisUPC" pitchFamily="34" charset="-34"/>
                <a:cs typeface="IrisUPC" pitchFamily="34" charset="-34"/>
              </a:rPr>
              <a:t>Anaerobic respiration</a:t>
            </a:r>
            <a:endParaRPr lang="th-TH" sz="4800" dirty="0">
              <a:solidFill>
                <a:prstClr val="white"/>
              </a:solidFill>
              <a:latin typeface="IrisUPC" pitchFamily="34" charset="-34"/>
              <a:cs typeface="IrisUPC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596993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7" grpId="0" animBg="1"/>
      <p:bldP spid="1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143000"/>
          </a:xfrm>
          <a:solidFill>
            <a:schemeClr val="accent3">
              <a:lumMod val="50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r>
              <a:rPr lang="en-US" sz="5333" b="1" dirty="0">
                <a:solidFill>
                  <a:schemeClr val="bg1"/>
                </a:solidFill>
                <a:latin typeface="IrisUPC" pitchFamily="34" charset="-34"/>
                <a:cs typeface="IrisUPC" pitchFamily="34" charset="-34"/>
              </a:rPr>
              <a:t>ATP (Adenosine </a:t>
            </a:r>
            <a:r>
              <a:rPr lang="en-US" sz="5333" b="1" dirty="0" err="1">
                <a:solidFill>
                  <a:schemeClr val="bg1"/>
                </a:solidFill>
                <a:latin typeface="IrisUPC" pitchFamily="34" charset="-34"/>
                <a:cs typeface="IrisUPC" pitchFamily="34" charset="-34"/>
              </a:rPr>
              <a:t>triphosphate</a:t>
            </a:r>
            <a:r>
              <a:rPr lang="en-US" sz="5333" b="1" dirty="0">
                <a:solidFill>
                  <a:schemeClr val="bg1"/>
                </a:solidFill>
                <a:latin typeface="IrisUPC" pitchFamily="34" charset="-34"/>
                <a:cs typeface="IrisUPC" pitchFamily="34" charset="-34"/>
              </a:rPr>
              <a:t>)</a:t>
            </a:r>
            <a:endParaRPr lang="th-TH" sz="5333" dirty="0">
              <a:solidFill>
                <a:schemeClr val="bg1"/>
              </a:solidFill>
              <a:latin typeface="IrisUPC" pitchFamily="34" charset="-34"/>
              <a:cs typeface="IrisUPC" pitchFamily="34" charset="-34"/>
            </a:endParaRPr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43" y="5257562"/>
            <a:ext cx="12192000" cy="1733680"/>
          </a:xfrm>
          <a:prstGeom prst="rect">
            <a:avLst/>
          </a:prstGeom>
          <a:solidFill>
            <a:srgbClr val="993366"/>
          </a:solidFill>
        </p:spPr>
        <p:txBody>
          <a:bodyPr wrap="square">
            <a:spAutoFit/>
          </a:bodyPr>
          <a:lstStyle/>
          <a:p>
            <a:pPr marL="990575" indent="-990575" algn="ctr" defTabSz="1219170"/>
            <a:r>
              <a:rPr lang="th-TH" sz="5333" b="1" dirty="0">
                <a:solidFill>
                  <a:prstClr val="white"/>
                </a:solidFill>
                <a:latin typeface="IrisUPC" pitchFamily="34" charset="-34"/>
                <a:cs typeface="IrisUPC" pitchFamily="34" charset="-34"/>
              </a:rPr>
              <a:t>	เป็นสารที่มีพลังงานสูง ทำหน้าที่เก็บพลังงานที่ได้จากกระบวนการสลายสารอาหารของเซลล์ </a:t>
            </a:r>
            <a:endParaRPr lang="th-TH" sz="5333" dirty="0">
              <a:solidFill>
                <a:prstClr val="white"/>
              </a:solidFill>
              <a:latin typeface="IrisUPC" pitchFamily="34" charset="-34"/>
              <a:cs typeface="IrisUPC" pitchFamily="34" charset="-34"/>
            </a:endParaRPr>
          </a:p>
        </p:txBody>
      </p:sp>
      <p:pic>
        <p:nvPicPr>
          <p:cNvPr id="1026" name="Picture 2" descr="https://burningscience.files.wordpress.com/2014/09/atp02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76475" y="1370218"/>
            <a:ext cx="7143800" cy="377329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9294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/>
          <p:cNvSpPr/>
          <p:nvPr/>
        </p:nvSpPr>
        <p:spPr>
          <a:xfrm>
            <a:off x="5333995" y="1818398"/>
            <a:ext cx="6572296" cy="9130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9170"/>
            <a:r>
              <a:rPr lang="th-TH" sz="5333" dirty="0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เซลล์สามารถสร้าง </a:t>
            </a:r>
            <a:r>
              <a:rPr lang="en-US" sz="5333" dirty="0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ATP </a:t>
            </a:r>
            <a:r>
              <a:rPr lang="th-TH" sz="5333" dirty="0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ได้ 2 วิธีคือ </a:t>
            </a:r>
            <a:endParaRPr lang="en-US" sz="5333" dirty="0">
              <a:solidFill>
                <a:prstClr val="black"/>
              </a:solidFill>
              <a:latin typeface="IrisUPC" pitchFamily="34" charset="-34"/>
              <a:cs typeface="IrisUPC" pitchFamily="34" charset="-34"/>
            </a:endParaRPr>
          </a:p>
        </p:txBody>
      </p:sp>
      <p:sp>
        <p:nvSpPr>
          <p:cNvPr id="6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143000"/>
          </a:xfrm>
          <a:solidFill>
            <a:srgbClr val="7030A0"/>
          </a:solidFill>
        </p:spPr>
        <p:txBody>
          <a:bodyPr>
            <a:normAutofit/>
          </a:bodyPr>
          <a:lstStyle/>
          <a:p>
            <a:r>
              <a:rPr lang="th-TH" b="1" dirty="0">
                <a:solidFill>
                  <a:schemeClr val="bg1"/>
                </a:solidFill>
                <a:latin typeface="IrisUPC" pitchFamily="34" charset="-34"/>
                <a:cs typeface="IrisUPC" pitchFamily="34" charset="-34"/>
              </a:rPr>
              <a:t>การสร้าง </a:t>
            </a:r>
            <a:r>
              <a:rPr lang="en-US" b="1" dirty="0">
                <a:solidFill>
                  <a:schemeClr val="bg1"/>
                </a:solidFill>
                <a:latin typeface="IrisUPC" pitchFamily="34" charset="-34"/>
                <a:cs typeface="IrisUPC" pitchFamily="34" charset="-34"/>
              </a:rPr>
              <a:t>ATP</a:t>
            </a:r>
            <a:endParaRPr lang="th-TH" dirty="0">
              <a:solidFill>
                <a:schemeClr val="bg1"/>
              </a:solidFill>
            </a:endParaRPr>
          </a:p>
        </p:txBody>
      </p:sp>
      <p:sp>
        <p:nvSpPr>
          <p:cNvPr id="8" name="สี่เหลี่ยมผืนผ้า 7"/>
          <p:cNvSpPr/>
          <p:nvPr/>
        </p:nvSpPr>
        <p:spPr>
          <a:xfrm>
            <a:off x="5333995" y="3047997"/>
            <a:ext cx="6667547" cy="114300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 defTabSz="1219170"/>
            <a:r>
              <a:rPr lang="en-US" sz="5333" b="1" dirty="0">
                <a:solidFill>
                  <a:prstClr val="white"/>
                </a:solidFill>
                <a:latin typeface="IrisUPC" pitchFamily="34" charset="-34"/>
                <a:cs typeface="IrisUPC" pitchFamily="34" charset="-34"/>
              </a:rPr>
              <a:t>substrate level </a:t>
            </a:r>
            <a:r>
              <a:rPr lang="en-US" sz="5333" b="1" dirty="0" err="1">
                <a:solidFill>
                  <a:prstClr val="white"/>
                </a:solidFill>
                <a:latin typeface="IrisUPC" pitchFamily="34" charset="-34"/>
                <a:cs typeface="IrisUPC" pitchFamily="34" charset="-34"/>
              </a:rPr>
              <a:t>phosphorylation</a:t>
            </a:r>
            <a:r>
              <a:rPr lang="en-US" sz="5333" b="1" dirty="0">
                <a:solidFill>
                  <a:prstClr val="white"/>
                </a:solidFill>
                <a:latin typeface="IrisUPC" pitchFamily="34" charset="-34"/>
                <a:cs typeface="IrisUPC" pitchFamily="34" charset="-34"/>
              </a:rPr>
              <a:t> </a:t>
            </a:r>
            <a:endParaRPr lang="th-TH" sz="5333" b="1" dirty="0">
              <a:solidFill>
                <a:prstClr val="white"/>
              </a:solidFill>
              <a:latin typeface="IrisUPC" pitchFamily="34" charset="-34"/>
              <a:cs typeface="IrisUPC" pitchFamily="34" charset="-34"/>
            </a:endParaRPr>
          </a:p>
        </p:txBody>
      </p:sp>
      <p:sp>
        <p:nvSpPr>
          <p:cNvPr id="9" name="สี่เหลี่ยมผืนผ้า 8"/>
          <p:cNvSpPr/>
          <p:nvPr/>
        </p:nvSpPr>
        <p:spPr>
          <a:xfrm>
            <a:off x="5333995" y="4476757"/>
            <a:ext cx="6667547" cy="1143008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 defTabSz="1219170"/>
            <a:r>
              <a:rPr lang="en-US" sz="5333" b="1" dirty="0">
                <a:solidFill>
                  <a:prstClr val="white"/>
                </a:solidFill>
                <a:latin typeface="IrisUPC" pitchFamily="34" charset="-34"/>
                <a:cs typeface="IrisUPC" pitchFamily="34" charset="-34"/>
              </a:rPr>
              <a:t>oxidative </a:t>
            </a:r>
            <a:r>
              <a:rPr lang="en-US" sz="5333" b="1" dirty="0" err="1">
                <a:solidFill>
                  <a:prstClr val="white"/>
                </a:solidFill>
                <a:latin typeface="IrisUPC" pitchFamily="34" charset="-34"/>
                <a:cs typeface="IrisUPC" pitchFamily="34" charset="-34"/>
              </a:rPr>
              <a:t>phosphorylation</a:t>
            </a:r>
            <a:r>
              <a:rPr lang="en-US" sz="5333" b="1" dirty="0">
                <a:solidFill>
                  <a:prstClr val="white"/>
                </a:solidFill>
                <a:latin typeface="IrisUPC" pitchFamily="34" charset="-34"/>
                <a:cs typeface="IrisUPC" pitchFamily="34" charset="-34"/>
              </a:rPr>
              <a:t> </a:t>
            </a:r>
            <a:endParaRPr lang="th-TH" sz="5333" b="1" dirty="0">
              <a:solidFill>
                <a:prstClr val="white"/>
              </a:solidFill>
              <a:latin typeface="IrisUPC" pitchFamily="34" charset="-34"/>
              <a:cs typeface="IrisUPC" pitchFamily="34" charset="-34"/>
            </a:endParaRPr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0" y="1142984"/>
            <a:ext cx="5238744" cy="5715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th-TH" sz="3733">
              <a:solidFill>
                <a:prstClr val="white"/>
              </a:solidFill>
              <a:latin typeface="Calibri"/>
              <a:cs typeface="Cordia New" panose="020B0304020202020204" pitchFamily="34" charset="-34"/>
            </a:endParaRPr>
          </a:p>
        </p:txBody>
      </p:sp>
      <p:pic>
        <p:nvPicPr>
          <p:cNvPr id="10" name="Picture 2" descr="http://www.my-personaltrainer.it/atpstruc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5251" y="1435283"/>
            <a:ext cx="5143493" cy="475598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99718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://classconnection.s3.amazonaws.com/770/flashcards/403770/jpg/substrate_level_phosphorylation131137464841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48507" y="2073584"/>
            <a:ext cx="4095779" cy="4784417"/>
          </a:xfrm>
          <a:prstGeom prst="rect">
            <a:avLst/>
          </a:prstGeom>
          <a:noFill/>
        </p:spPr>
      </p:pic>
      <p:sp>
        <p:nvSpPr>
          <p:cNvPr id="5" name="สี่เหลี่ยมผืนผ้า 4"/>
          <p:cNvSpPr/>
          <p:nvPr/>
        </p:nvSpPr>
        <p:spPr>
          <a:xfrm>
            <a:off x="0" y="1142984"/>
            <a:ext cx="6477003" cy="5715016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th-TH" sz="3733">
              <a:solidFill>
                <a:prstClr val="white"/>
              </a:solidFill>
              <a:latin typeface="Calibri"/>
              <a:cs typeface="Cordia New" panose="020B0304020202020204" pitchFamily="34" charset="-34"/>
            </a:endParaRPr>
          </a:p>
        </p:txBody>
      </p:sp>
      <p:pic>
        <p:nvPicPr>
          <p:cNvPr id="16388" name="Picture 4" descr="https://classconnection.s3.amazonaws.com/941/flashcards/3482941/jpg/09_07phosphorylation_l-1403117818E2F26120D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37344" y="190501"/>
            <a:ext cx="5068947" cy="1714489"/>
          </a:xfrm>
          <a:prstGeom prst="rect">
            <a:avLst/>
          </a:prstGeom>
          <a:noFill/>
        </p:spPr>
      </p:pic>
      <p:sp>
        <p:nvSpPr>
          <p:cNvPr id="7" name="สี่เหลี่ยมผืนผ้า 6"/>
          <p:cNvSpPr/>
          <p:nvPr/>
        </p:nvSpPr>
        <p:spPr>
          <a:xfrm>
            <a:off x="95251" y="1520597"/>
            <a:ext cx="6477003" cy="32113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9170"/>
            <a:r>
              <a:rPr lang="th-TH" sz="5067" dirty="0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เป็นการสร้าง </a:t>
            </a:r>
            <a:r>
              <a:rPr lang="en-US" sz="5067" dirty="0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ATP </a:t>
            </a:r>
            <a:r>
              <a:rPr lang="th-TH" sz="5067" dirty="0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โดยการถ่ายโอนหมู่ฟอสเฟตจากโมเลกุลของสารตั้งต้น (</a:t>
            </a:r>
            <a:r>
              <a:rPr lang="en-US" sz="5067" dirty="0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substrate) </a:t>
            </a:r>
            <a:r>
              <a:rPr lang="th-TH" sz="5067" dirty="0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มายังโมเลกุลของ </a:t>
            </a:r>
            <a:r>
              <a:rPr lang="en-US" sz="5067" dirty="0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ADP (adenosine </a:t>
            </a:r>
            <a:r>
              <a:rPr lang="en-US" sz="5067" dirty="0" err="1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diphosphate</a:t>
            </a:r>
            <a:r>
              <a:rPr lang="en-US" sz="5067" dirty="0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) </a:t>
            </a:r>
            <a:r>
              <a:rPr lang="th-TH" sz="5067" dirty="0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โดยตรง </a:t>
            </a:r>
          </a:p>
        </p:txBody>
      </p:sp>
      <p:sp>
        <p:nvSpPr>
          <p:cNvPr id="8" name="สี่เหลี่ยมผืนผ้า 7"/>
          <p:cNvSpPr/>
          <p:nvPr/>
        </p:nvSpPr>
        <p:spPr>
          <a:xfrm>
            <a:off x="0" y="5334013"/>
            <a:ext cx="6477003" cy="152398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th-TH" sz="3733" dirty="0">
              <a:solidFill>
                <a:prstClr val="white"/>
              </a:solidFill>
              <a:latin typeface="Calibri"/>
              <a:cs typeface="Cordia New" panose="020B0304020202020204" pitchFamily="34" charset="-34"/>
            </a:endParaRPr>
          </a:p>
        </p:txBody>
      </p:sp>
      <p:sp>
        <p:nvSpPr>
          <p:cNvPr id="9" name="สี่เหลี่ยมผืนผ้า 8"/>
          <p:cNvSpPr/>
          <p:nvPr/>
        </p:nvSpPr>
        <p:spPr>
          <a:xfrm>
            <a:off x="1" y="5715016"/>
            <a:ext cx="6477003" cy="7898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/>
            <a:r>
              <a:rPr lang="th-TH" sz="4533" b="1" dirty="0">
                <a:solidFill>
                  <a:prstClr val="white"/>
                </a:solidFill>
                <a:latin typeface="IrisUPC" pitchFamily="34" charset="-34"/>
                <a:cs typeface="IrisUPC" pitchFamily="34" charset="-34"/>
              </a:rPr>
              <a:t>การตัดหมู่ฟอสเฟตออกจากสารตั้งต้น</a:t>
            </a:r>
          </a:p>
        </p:txBody>
      </p:sp>
      <p:sp>
        <p:nvSpPr>
          <p:cNvPr id="11" name="สี่เหลี่ยมผืนผ้า 10"/>
          <p:cNvSpPr/>
          <p:nvPr/>
        </p:nvSpPr>
        <p:spPr>
          <a:xfrm>
            <a:off x="0" y="0"/>
            <a:ext cx="6477003" cy="114300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 defTabSz="1219170"/>
            <a:r>
              <a:rPr lang="en-US" sz="5333" b="1" dirty="0">
                <a:solidFill>
                  <a:prstClr val="white"/>
                </a:solidFill>
                <a:latin typeface="IrisUPC" pitchFamily="34" charset="-34"/>
                <a:cs typeface="IrisUPC" pitchFamily="34" charset="-34"/>
              </a:rPr>
              <a:t>substrate level </a:t>
            </a:r>
            <a:r>
              <a:rPr lang="en-US" sz="5333" b="1" dirty="0" err="1">
                <a:solidFill>
                  <a:prstClr val="white"/>
                </a:solidFill>
                <a:latin typeface="IrisUPC" pitchFamily="34" charset="-34"/>
                <a:cs typeface="IrisUPC" pitchFamily="34" charset="-34"/>
              </a:rPr>
              <a:t>phosphorylation</a:t>
            </a:r>
            <a:r>
              <a:rPr lang="en-US" sz="5333" b="1" dirty="0">
                <a:solidFill>
                  <a:prstClr val="white"/>
                </a:solidFill>
                <a:latin typeface="IrisUPC" pitchFamily="34" charset="-34"/>
                <a:cs typeface="IrisUPC" pitchFamily="34" charset="-34"/>
              </a:rPr>
              <a:t> </a:t>
            </a:r>
            <a:endParaRPr lang="th-TH" sz="5333" b="1" dirty="0">
              <a:solidFill>
                <a:prstClr val="white"/>
              </a:solidFill>
              <a:latin typeface="IrisUPC" pitchFamily="34" charset="-34"/>
              <a:cs typeface="IrisUPC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066018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06-08-ATPStructure-L.gif                                       0000246BKARL's Pocketrans              B81D7FDE:"/>
          <p:cNvPicPr>
            <a:picLocks noChangeAspect="1" noChangeArrowheads="1"/>
          </p:cNvPicPr>
          <p:nvPr/>
        </p:nvPicPr>
        <p:blipFill>
          <a:blip r:embed="rId2" cstate="print"/>
          <a:srcRect t="58624" r="1823" b="3181"/>
          <a:stretch>
            <a:fillRect/>
          </a:stretch>
        </p:blipFill>
        <p:spPr bwMode="auto">
          <a:xfrm>
            <a:off x="508040" y="3714752"/>
            <a:ext cx="10826747" cy="29527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3" name="Text Box 3"/>
          <p:cNvSpPr txBox="1">
            <a:spLocks noChangeArrowheads="1"/>
          </p:cNvSpPr>
          <p:nvPr/>
        </p:nvSpPr>
        <p:spPr bwMode="auto">
          <a:xfrm>
            <a:off x="380960" y="-24"/>
            <a:ext cx="11620581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1219170"/>
            <a:r>
              <a:rPr lang="en-US" sz="4800" b="1" dirty="0">
                <a:solidFill>
                  <a:srgbClr val="0070C0"/>
                </a:solidFill>
                <a:latin typeface="IrisUPC" pitchFamily="34" charset="-34"/>
                <a:cs typeface="IrisUPC" pitchFamily="34" charset="-34"/>
              </a:rPr>
              <a:t>     </a:t>
            </a:r>
            <a:r>
              <a:rPr lang="th-TH" sz="4800" b="1" dirty="0">
                <a:solidFill>
                  <a:srgbClr val="0070C0"/>
                </a:solidFill>
                <a:latin typeface="IrisUPC" pitchFamily="34" charset="-34"/>
                <a:cs typeface="IrisUPC" pitchFamily="34" charset="-34"/>
              </a:rPr>
              <a:t>เมื่อ </a:t>
            </a:r>
            <a:r>
              <a:rPr lang="en-US" sz="4800" b="1" dirty="0">
                <a:solidFill>
                  <a:srgbClr val="0070C0"/>
                </a:solidFill>
                <a:latin typeface="IrisUPC" pitchFamily="34" charset="-34"/>
                <a:cs typeface="IrisUPC" pitchFamily="34" charset="-34"/>
              </a:rPr>
              <a:t>P </a:t>
            </a:r>
            <a:r>
              <a:rPr lang="th-TH" sz="4800" b="1" dirty="0">
                <a:solidFill>
                  <a:srgbClr val="0070C0"/>
                </a:solidFill>
                <a:latin typeface="IrisUPC" pitchFamily="34" charset="-34"/>
                <a:cs typeface="IrisUPC" pitchFamily="34" charset="-34"/>
              </a:rPr>
              <a:t>สลายภายในเซลล์ พลังงานบางส่วนจะสูญเสียไปในรูปของความร้อน และบางส่วนถูกนำไปใช้ทำงาน </a:t>
            </a:r>
          </a:p>
          <a:p>
            <a:pPr defTabSz="1219170"/>
            <a:r>
              <a:rPr lang="th-TH" sz="4800" dirty="0">
                <a:solidFill>
                  <a:srgbClr val="993366"/>
                </a:solidFill>
                <a:latin typeface="IrisUPC" pitchFamily="34" charset="-34"/>
                <a:cs typeface="IrisUPC" pitchFamily="34" charset="-34"/>
              </a:rPr>
              <a:t>     เมื่อ </a:t>
            </a:r>
            <a:r>
              <a:rPr lang="en-US" sz="4800" dirty="0">
                <a:solidFill>
                  <a:srgbClr val="993366"/>
                </a:solidFill>
                <a:latin typeface="IrisUPC" pitchFamily="34" charset="-34"/>
                <a:cs typeface="IrisUPC" pitchFamily="34" charset="-34"/>
              </a:rPr>
              <a:t>ATP </a:t>
            </a:r>
            <a:r>
              <a:rPr lang="th-TH" sz="4800" dirty="0">
                <a:solidFill>
                  <a:srgbClr val="993366"/>
                </a:solidFill>
                <a:latin typeface="IrisUPC" pitchFamily="34" charset="-34"/>
                <a:cs typeface="IrisUPC" pitchFamily="34" charset="-34"/>
              </a:rPr>
              <a:t>ถ่ายทอด </a:t>
            </a:r>
            <a:r>
              <a:rPr lang="en-US" sz="4800" dirty="0">
                <a:solidFill>
                  <a:srgbClr val="993366"/>
                </a:solidFill>
                <a:latin typeface="IrisUPC" pitchFamily="34" charset="-34"/>
                <a:cs typeface="IrisUPC" pitchFamily="34" charset="-34"/>
              </a:rPr>
              <a:t>P </a:t>
            </a:r>
            <a:r>
              <a:rPr lang="th-TH" sz="4800" dirty="0">
                <a:solidFill>
                  <a:srgbClr val="993366"/>
                </a:solidFill>
                <a:latin typeface="IrisUPC" pitchFamily="34" charset="-34"/>
                <a:cs typeface="IrisUPC" pitchFamily="34" charset="-34"/>
              </a:rPr>
              <a:t>ให้กับโมเลกุลของสารอื่น โมเลกุลของสารนั้นจะได้พลังงานเพิ่มขึ้นด้วย ทำให้เกิดปฏิกิริยากับโมเลกุลอื่นต่อไป </a:t>
            </a:r>
          </a:p>
          <a:p>
            <a:pPr defTabSz="1219170"/>
            <a:r>
              <a:rPr lang="th-TH" sz="4800" dirty="0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     ดังนั้นพลังงานจาก </a:t>
            </a:r>
            <a:r>
              <a:rPr lang="en-US" sz="4800" dirty="0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ATP </a:t>
            </a:r>
            <a:r>
              <a:rPr lang="th-TH" sz="4800" dirty="0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สามารถทำให้เกิดปฏิกิริยาเคมีภายในเซลล์ได้</a:t>
            </a:r>
          </a:p>
        </p:txBody>
      </p:sp>
    </p:spTree>
    <p:extLst>
      <p:ext uri="{BB962C8B-B14F-4D97-AF65-F5344CB8AC3E}">
        <p14:creationId xmlns:p14="http://schemas.microsoft.com/office/powerpoint/2010/main" val="1721324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3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สี่เหลี่ยมผืนผ้า 4"/>
          <p:cNvSpPr/>
          <p:nvPr/>
        </p:nvSpPr>
        <p:spPr>
          <a:xfrm>
            <a:off x="0" y="0"/>
            <a:ext cx="6286501" cy="1143008"/>
          </a:xfrm>
          <a:prstGeom prst="rect">
            <a:avLst/>
          </a:prstGeom>
          <a:solidFill>
            <a:srgbClr val="FF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 defTabSz="1219170"/>
            <a:r>
              <a:rPr lang="en-US" sz="5333" b="1" dirty="0">
                <a:solidFill>
                  <a:prstClr val="white"/>
                </a:solidFill>
                <a:latin typeface="IrisUPC" pitchFamily="34" charset="-34"/>
                <a:cs typeface="IrisUPC" pitchFamily="34" charset="-34"/>
              </a:rPr>
              <a:t>oxidative </a:t>
            </a:r>
            <a:r>
              <a:rPr lang="en-US" sz="5333" b="1" dirty="0" err="1">
                <a:solidFill>
                  <a:prstClr val="white"/>
                </a:solidFill>
                <a:latin typeface="IrisUPC" pitchFamily="34" charset="-34"/>
                <a:cs typeface="IrisUPC" pitchFamily="34" charset="-34"/>
              </a:rPr>
              <a:t>phosphorylation</a:t>
            </a:r>
            <a:r>
              <a:rPr lang="en-US" sz="5333" b="1" dirty="0">
                <a:solidFill>
                  <a:prstClr val="white"/>
                </a:solidFill>
                <a:latin typeface="IrisUPC" pitchFamily="34" charset="-34"/>
                <a:cs typeface="IrisUPC" pitchFamily="34" charset="-34"/>
              </a:rPr>
              <a:t> </a:t>
            </a:r>
            <a:endParaRPr lang="th-TH" sz="5333" b="1" dirty="0">
              <a:solidFill>
                <a:prstClr val="white"/>
              </a:solidFill>
              <a:latin typeface="IrisUPC" pitchFamily="34" charset="-34"/>
              <a:cs typeface="IrisUPC" pitchFamily="34" charset="-34"/>
            </a:endParaRPr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95208" y="1678720"/>
            <a:ext cx="6286501" cy="41957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9170"/>
            <a:r>
              <a:rPr lang="th-TH" sz="5333" dirty="0">
                <a:solidFill>
                  <a:prstClr val="white"/>
                </a:solidFill>
                <a:latin typeface="IrisUPC" pitchFamily="34" charset="-34"/>
                <a:cs typeface="IrisUPC" pitchFamily="34" charset="-34"/>
              </a:rPr>
              <a:t>เป็นการสร้าง </a:t>
            </a:r>
            <a:r>
              <a:rPr lang="en-US" sz="5333" dirty="0">
                <a:solidFill>
                  <a:prstClr val="white"/>
                </a:solidFill>
                <a:latin typeface="IrisUPC" pitchFamily="34" charset="-34"/>
                <a:cs typeface="IrisUPC" pitchFamily="34" charset="-34"/>
              </a:rPr>
              <a:t>ATP </a:t>
            </a:r>
            <a:r>
              <a:rPr lang="th-TH" sz="5333" dirty="0">
                <a:solidFill>
                  <a:prstClr val="white"/>
                </a:solidFill>
                <a:latin typeface="IrisUPC" pitchFamily="34" charset="-34"/>
                <a:cs typeface="IrisUPC" pitchFamily="34" charset="-34"/>
              </a:rPr>
              <a:t>โดยใช้พลังงานที่ได้จากปฏิกิริยาออกซิเดชัน-รีดักชัน (</a:t>
            </a:r>
            <a:r>
              <a:rPr lang="en-US" sz="5333" dirty="0">
                <a:solidFill>
                  <a:prstClr val="white"/>
                </a:solidFill>
                <a:latin typeface="IrisUPC" pitchFamily="34" charset="-34"/>
                <a:cs typeface="IrisUPC" pitchFamily="34" charset="-34"/>
              </a:rPr>
              <a:t>oxidation-reduction) </a:t>
            </a:r>
            <a:r>
              <a:rPr lang="th-TH" sz="5333" dirty="0">
                <a:solidFill>
                  <a:prstClr val="white"/>
                </a:solidFill>
                <a:latin typeface="IrisUPC" pitchFamily="34" charset="-34"/>
                <a:cs typeface="IrisUPC" pitchFamily="34" charset="-34"/>
              </a:rPr>
              <a:t>ในระหว่างการส่งอิเล็กตรอนไปตามลูกโซ่หายใจในไมโทคอนเด</a:t>
            </a:r>
            <a:r>
              <a:rPr lang="th-TH" sz="5333" dirty="0" err="1">
                <a:solidFill>
                  <a:prstClr val="white"/>
                </a:solidFill>
                <a:latin typeface="IrisUPC" pitchFamily="34" charset="-34"/>
                <a:cs typeface="IrisUPC" pitchFamily="34" charset="-34"/>
              </a:rPr>
              <a:t>รีย</a:t>
            </a:r>
            <a:r>
              <a:rPr lang="th-TH" sz="5333" dirty="0">
                <a:solidFill>
                  <a:prstClr val="white"/>
                </a:solidFill>
                <a:latin typeface="IrisUPC" pitchFamily="34" charset="-34"/>
                <a:cs typeface="IrisUPC" pitchFamily="34" charset="-34"/>
              </a:rPr>
              <a:t> </a:t>
            </a:r>
          </a:p>
        </p:txBody>
      </p:sp>
      <p:pic>
        <p:nvPicPr>
          <p:cNvPr id="18434" name="Picture 2" descr="http://classes.midlandstech.edu/carterp/courses/bio225/chap05/Electron_transport_chemiosmosis_smal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86503" y="0"/>
            <a:ext cx="5905499" cy="3714752"/>
          </a:xfrm>
          <a:prstGeom prst="rect">
            <a:avLst/>
          </a:prstGeom>
          <a:noFill/>
        </p:spPr>
      </p:pic>
      <p:sp>
        <p:nvSpPr>
          <p:cNvPr id="10" name="สี่เหลี่ยมผืนผ้า 9"/>
          <p:cNvSpPr/>
          <p:nvPr/>
        </p:nvSpPr>
        <p:spPr>
          <a:xfrm>
            <a:off x="6286501" y="3714752"/>
            <a:ext cx="5905499" cy="3143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th-TH" sz="3733">
              <a:solidFill>
                <a:prstClr val="white"/>
              </a:solidFill>
              <a:latin typeface="Calibri"/>
              <a:cs typeface="Cordia New" panose="020B0304020202020204" pitchFamily="34" charset="-34"/>
            </a:endParaRPr>
          </a:p>
        </p:txBody>
      </p:sp>
      <p:pic>
        <p:nvPicPr>
          <p:cNvPr id="11" name="Picture 6" descr="http://media-2.web.britannica.com/eb-media/89/22489-004-EE9DC4F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71646" y="3714752"/>
            <a:ext cx="5334645" cy="31432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94000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143000"/>
          </a:xfrm>
          <a:solidFill>
            <a:srgbClr val="993366"/>
          </a:solidFill>
        </p:spPr>
        <p:txBody>
          <a:bodyPr>
            <a:normAutofit/>
          </a:bodyPr>
          <a:lstStyle/>
          <a:p>
            <a:r>
              <a:rPr lang="th-TH" b="1" dirty="0">
                <a:solidFill>
                  <a:schemeClr val="bg1"/>
                </a:solidFill>
                <a:latin typeface="IrisUPC" pitchFamily="34" charset="-34"/>
                <a:cs typeface="IrisUPC" pitchFamily="34" charset="-34"/>
              </a:rPr>
              <a:t>สรุป</a:t>
            </a:r>
            <a:r>
              <a:rPr lang="en-US" b="1" dirty="0">
                <a:solidFill>
                  <a:schemeClr val="bg1"/>
                </a:solidFill>
                <a:latin typeface="IrisUPC" pitchFamily="34" charset="-34"/>
                <a:cs typeface="IrisUPC" pitchFamily="34" charset="-34"/>
              </a:rPr>
              <a:t> : </a:t>
            </a:r>
            <a:r>
              <a:rPr lang="th-TH" b="1" dirty="0">
                <a:solidFill>
                  <a:schemeClr val="bg1"/>
                </a:solidFill>
                <a:latin typeface="IrisUPC" pitchFamily="34" charset="-34"/>
                <a:cs typeface="IrisUPC" pitchFamily="34" charset="-34"/>
              </a:rPr>
              <a:t>การสร้าง </a:t>
            </a:r>
            <a:r>
              <a:rPr lang="en-US" b="1" dirty="0">
                <a:solidFill>
                  <a:schemeClr val="bg1"/>
                </a:solidFill>
                <a:latin typeface="IrisUPC" pitchFamily="34" charset="-34"/>
                <a:cs typeface="IrisUPC" pitchFamily="34" charset="-34"/>
              </a:rPr>
              <a:t>ATP</a:t>
            </a:r>
            <a:endParaRPr lang="th-TH" dirty="0">
              <a:solidFill>
                <a:schemeClr val="bg1"/>
              </a:solidFill>
            </a:endParaRPr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571461" y="1333486"/>
            <a:ext cx="1123957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9170"/>
            <a:r>
              <a:rPr lang="th-TH" sz="4800" b="1" dirty="0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กระบวนการสร้าง </a:t>
            </a:r>
            <a:r>
              <a:rPr lang="en-US" sz="4800" b="1" dirty="0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ATP </a:t>
            </a:r>
            <a:r>
              <a:rPr lang="th-TH" sz="4800" b="1" dirty="0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จาก </a:t>
            </a:r>
            <a:r>
              <a:rPr lang="en-US" sz="4800" b="1" dirty="0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ADP</a:t>
            </a:r>
            <a:r>
              <a:rPr lang="th-TH" sz="4800" b="1" dirty="0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 และหมู่ </a:t>
            </a:r>
            <a:r>
              <a:rPr lang="en-US" sz="4800" b="1" dirty="0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P </a:t>
            </a:r>
            <a:r>
              <a:rPr lang="th-TH" sz="4800" b="1" dirty="0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เรียกว่า </a:t>
            </a:r>
            <a:r>
              <a:rPr lang="th-TH" sz="4800" b="1" dirty="0">
                <a:solidFill>
                  <a:srgbClr val="C00000"/>
                </a:solidFill>
                <a:latin typeface="IrisUPC" pitchFamily="34" charset="-34"/>
                <a:cs typeface="IrisUPC" pitchFamily="34" charset="-34"/>
              </a:rPr>
              <a:t>กระบวนการ</a:t>
            </a:r>
            <a:r>
              <a:rPr lang="th-TH" sz="4800" b="1" dirty="0" err="1">
                <a:solidFill>
                  <a:srgbClr val="C00000"/>
                </a:solidFill>
                <a:latin typeface="IrisUPC" pitchFamily="34" charset="-34"/>
                <a:cs typeface="IrisUPC" pitchFamily="34" charset="-34"/>
              </a:rPr>
              <a:t>ฟอสโฟรีเล</a:t>
            </a:r>
            <a:r>
              <a:rPr lang="th-TH" sz="4800" b="1" dirty="0">
                <a:solidFill>
                  <a:srgbClr val="C00000"/>
                </a:solidFill>
                <a:latin typeface="IrisUPC" pitchFamily="34" charset="-34"/>
                <a:cs typeface="IrisUPC" pitchFamily="34" charset="-34"/>
              </a:rPr>
              <a:t>ชัน (</a:t>
            </a:r>
            <a:r>
              <a:rPr lang="en-US" sz="4800" b="1" dirty="0" err="1">
                <a:solidFill>
                  <a:srgbClr val="C00000"/>
                </a:solidFill>
                <a:latin typeface="IrisUPC" pitchFamily="34" charset="-34"/>
                <a:cs typeface="IrisUPC" pitchFamily="34" charset="-34"/>
              </a:rPr>
              <a:t>Phosphorylation</a:t>
            </a:r>
            <a:r>
              <a:rPr lang="th-TH" sz="4800" b="1" dirty="0">
                <a:solidFill>
                  <a:srgbClr val="C00000"/>
                </a:solidFill>
                <a:latin typeface="IrisUPC" pitchFamily="34" charset="-34"/>
                <a:cs typeface="IrisUPC" pitchFamily="34" charset="-34"/>
              </a:rPr>
              <a:t>)</a:t>
            </a:r>
            <a:endParaRPr lang="th-TH" sz="4800" dirty="0">
              <a:solidFill>
                <a:prstClr val="black"/>
              </a:solidFill>
              <a:latin typeface="IrisUPC" pitchFamily="34" charset="-34"/>
              <a:cs typeface="IrisUPC" pitchFamily="34" charset="-34"/>
            </a:endParaRPr>
          </a:p>
        </p:txBody>
      </p:sp>
      <p:pic>
        <p:nvPicPr>
          <p:cNvPr id="19458" name="Picture 2" descr="http://2012books.lardbucket.org/books/principles-of-general-chemistry-v1.0/section_22/4d63af61c4222e206af1bbb7ff53a6c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62" y="2952747"/>
            <a:ext cx="6684407" cy="3715656"/>
          </a:xfrm>
          <a:prstGeom prst="rect">
            <a:avLst/>
          </a:prstGeom>
          <a:noFill/>
        </p:spPr>
      </p:pic>
      <p:sp>
        <p:nvSpPr>
          <p:cNvPr id="8" name="สี่เหลี่ยมผืนผ้า 7"/>
          <p:cNvSpPr/>
          <p:nvPr/>
        </p:nvSpPr>
        <p:spPr>
          <a:xfrm>
            <a:off x="7429509" y="3429000"/>
            <a:ext cx="4286280" cy="2554354"/>
          </a:xfrm>
          <a:prstGeom prst="rect">
            <a:avLst/>
          </a:prstGeom>
          <a:solidFill>
            <a:srgbClr val="FF0066"/>
          </a:solidFill>
        </p:spPr>
        <p:txBody>
          <a:bodyPr wrap="square">
            <a:spAutoFit/>
          </a:bodyPr>
          <a:lstStyle/>
          <a:p>
            <a:pPr algn="ctr" defTabSz="1219170"/>
            <a:r>
              <a:rPr lang="en-US" sz="5333" b="1" dirty="0">
                <a:solidFill>
                  <a:prstClr val="white"/>
                </a:solidFill>
                <a:latin typeface="IrisUPC" pitchFamily="34" charset="-34"/>
                <a:cs typeface="IrisUPC" pitchFamily="34" charset="-34"/>
              </a:rPr>
              <a:t>ATP </a:t>
            </a:r>
            <a:r>
              <a:rPr lang="th-TH" sz="5333" b="1" dirty="0">
                <a:solidFill>
                  <a:prstClr val="white"/>
                </a:solidFill>
                <a:latin typeface="IrisUPC" pitchFamily="34" charset="-34"/>
                <a:cs typeface="IrisUPC" pitchFamily="34" charset="-34"/>
              </a:rPr>
              <a:t>เมื่อถูกใช้แล้วสามารถสร้างกลับมาใหม่ได้ </a:t>
            </a:r>
            <a:endParaRPr lang="th-TH" sz="5333" dirty="0">
              <a:solidFill>
                <a:prstClr val="white"/>
              </a:solidFill>
              <a:latin typeface="IrisUPC" pitchFamily="34" charset="-34"/>
              <a:cs typeface="IrisUPC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727724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09-02-ATPCellularWork-L.gif                                    000026A5KARL's Pocketrans              B81D7FDE:"/>
          <p:cNvPicPr>
            <a:picLocks noChangeAspect="1" noChangeArrowheads="1"/>
          </p:cNvPicPr>
          <p:nvPr/>
        </p:nvPicPr>
        <p:blipFill>
          <a:blip r:embed="rId2" cstate="print"/>
          <a:srcRect b="6688"/>
          <a:stretch>
            <a:fillRect/>
          </a:stretch>
        </p:blipFill>
        <p:spPr bwMode="auto">
          <a:xfrm>
            <a:off x="1209277" y="685800"/>
            <a:ext cx="9865123" cy="617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1" name="Text Box 3"/>
          <p:cNvSpPr txBox="1">
            <a:spLocks noChangeArrowheads="1"/>
          </p:cNvSpPr>
          <p:nvPr/>
        </p:nvSpPr>
        <p:spPr bwMode="auto">
          <a:xfrm>
            <a:off x="1219200" y="-24"/>
            <a:ext cx="99568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1219170">
              <a:spcBef>
                <a:spcPct val="50000"/>
              </a:spcBef>
            </a:pPr>
            <a:r>
              <a:rPr lang="th-TH" sz="4800" b="1" dirty="0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พลังงานในรูป </a:t>
            </a:r>
            <a:r>
              <a:rPr lang="en-US" sz="4800" b="1" dirty="0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ATP </a:t>
            </a:r>
            <a:r>
              <a:rPr lang="th-TH" sz="4800" b="1" dirty="0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ถูกนำไปใช้ทำงานต่างๆภายในเซลล์</a:t>
            </a:r>
          </a:p>
        </p:txBody>
      </p:sp>
    </p:spTree>
    <p:extLst>
      <p:ext uri="{BB962C8B-B14F-4D97-AF65-F5344CB8AC3E}">
        <p14:creationId xmlns:p14="http://schemas.microsoft.com/office/powerpoint/2010/main" val="28404553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A1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761963" y="190477"/>
            <a:ext cx="10668075" cy="3143272"/>
          </a:xfrm>
          <a:solidFill>
            <a:srgbClr val="99FF66"/>
          </a:solidFill>
        </p:spPr>
        <p:txBody>
          <a:bodyPr>
            <a:noAutofit/>
          </a:bodyPr>
          <a:lstStyle/>
          <a:p>
            <a:pPr>
              <a:buFont typeface="Courier New" pitchFamily="49" charset="0"/>
              <a:buChar char="o"/>
            </a:pPr>
            <a:r>
              <a:rPr lang="th-TH" sz="5333" dirty="0">
                <a:latin typeface="IrisUPC" pitchFamily="34" charset="-34"/>
                <a:cs typeface="IrisUPC" pitchFamily="34" charset="-34"/>
              </a:rPr>
              <a:t>นอกจาก </a:t>
            </a:r>
            <a:r>
              <a:rPr lang="en-US" sz="5333" dirty="0">
                <a:latin typeface="IrisUPC" pitchFamily="34" charset="-34"/>
                <a:cs typeface="IrisUPC" pitchFamily="34" charset="-34"/>
              </a:rPr>
              <a:t>ATP </a:t>
            </a:r>
            <a:r>
              <a:rPr lang="th-TH" sz="5333" dirty="0">
                <a:latin typeface="IrisUPC" pitchFamily="34" charset="-34"/>
                <a:cs typeface="IrisUPC" pitchFamily="34" charset="-34"/>
              </a:rPr>
              <a:t>แล้ว ยังมีสารพลังงานสูงอีกประเภท คือ ตัวรับอิเล็กตรอนที่เข้าร่วมในปฏิกิริยารี</a:t>
            </a:r>
            <a:r>
              <a:rPr lang="th-TH" sz="5333" dirty="0" err="1">
                <a:latin typeface="IrisUPC" pitchFamily="34" charset="-34"/>
                <a:cs typeface="IrisUPC" pitchFamily="34" charset="-34"/>
              </a:rPr>
              <a:t>ดอกซ์</a:t>
            </a:r>
            <a:r>
              <a:rPr lang="th-TH" sz="5333" dirty="0">
                <a:latin typeface="IrisUPC" pitchFamily="34" charset="-34"/>
                <a:cs typeface="IrisUPC" pitchFamily="34" charset="-34"/>
              </a:rPr>
              <a:t>ต่างๆ เช่น </a:t>
            </a:r>
            <a:r>
              <a:rPr lang="en-US" sz="5333" dirty="0">
                <a:latin typeface="IrisUPC" pitchFamily="34" charset="-34"/>
                <a:cs typeface="IrisUPC" pitchFamily="34" charset="-34"/>
              </a:rPr>
              <a:t>NAD</a:t>
            </a:r>
            <a:r>
              <a:rPr lang="en-US" sz="5333" baseline="30000" dirty="0">
                <a:latin typeface="IrisUPC" pitchFamily="34" charset="-34"/>
                <a:cs typeface="IrisUPC" pitchFamily="34" charset="-34"/>
              </a:rPr>
              <a:t>+</a:t>
            </a:r>
            <a:r>
              <a:rPr lang="en-US" sz="5333" dirty="0">
                <a:latin typeface="IrisUPC" pitchFamily="34" charset="-34"/>
                <a:cs typeface="IrisUPC" pitchFamily="34" charset="-34"/>
              </a:rPr>
              <a:t>, FAD</a:t>
            </a:r>
            <a:r>
              <a:rPr lang="en-US" sz="5333" baseline="30000" dirty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5333" dirty="0">
                <a:latin typeface="IrisUPC" pitchFamily="34" charset="-34"/>
                <a:cs typeface="IrisUPC" pitchFamily="34" charset="-34"/>
              </a:rPr>
              <a:t>ซึ่งอยู่ในรูป </a:t>
            </a:r>
            <a:r>
              <a:rPr lang="en-US" sz="5333" dirty="0">
                <a:latin typeface="IrisUPC" pitchFamily="34" charset="-34"/>
                <a:cs typeface="IrisUPC" pitchFamily="34" charset="-34"/>
              </a:rPr>
              <a:t>coenzyme </a:t>
            </a:r>
            <a:r>
              <a:rPr lang="th-TH" sz="5333" dirty="0">
                <a:latin typeface="IrisUPC" pitchFamily="34" charset="-34"/>
                <a:cs typeface="IrisUPC" pitchFamily="34" charset="-34"/>
              </a:rPr>
              <a:t>และเมื่อรับอิเล็กตรอนแล้วจะเป็นตัว</a:t>
            </a:r>
            <a:r>
              <a:rPr lang="th-TH" sz="5333" dirty="0" err="1">
                <a:latin typeface="IrisUPC" pitchFamily="34" charset="-34"/>
                <a:cs typeface="IrisUPC" pitchFamily="34" charset="-34"/>
              </a:rPr>
              <a:t>รีดิวซ์</a:t>
            </a:r>
            <a:endParaRPr lang="th-TH" sz="5333" dirty="0">
              <a:latin typeface="IrisUPC" pitchFamily="34" charset="-34"/>
              <a:cs typeface="IrisUPC" pitchFamily="34" charset="-34"/>
            </a:endParaRPr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761920" y="3714752"/>
            <a:ext cx="10668117" cy="913007"/>
          </a:xfrm>
          <a:prstGeom prst="rect">
            <a:avLst/>
          </a:prstGeom>
          <a:solidFill>
            <a:srgbClr val="007033"/>
          </a:solidFill>
        </p:spPr>
        <p:txBody>
          <a:bodyPr wrap="square">
            <a:spAutoFit/>
          </a:bodyPr>
          <a:lstStyle/>
          <a:p>
            <a:pPr defTabSz="1219170"/>
            <a:r>
              <a:rPr lang="th-TH" sz="5333" b="1" dirty="0">
                <a:solidFill>
                  <a:prstClr val="white"/>
                </a:solidFill>
                <a:latin typeface="IrisUPC" pitchFamily="34" charset="-34"/>
                <a:cs typeface="IrisUPC" pitchFamily="34" charset="-34"/>
              </a:rPr>
              <a:t>1. </a:t>
            </a:r>
            <a:r>
              <a:rPr lang="en-US" sz="5333" b="1" dirty="0">
                <a:solidFill>
                  <a:prstClr val="white"/>
                </a:solidFill>
                <a:latin typeface="IrisUPC" pitchFamily="34" charset="-34"/>
                <a:cs typeface="IrisUPC" pitchFamily="34" charset="-34"/>
              </a:rPr>
              <a:t>NAD</a:t>
            </a:r>
            <a:r>
              <a:rPr lang="en-US" sz="5333" b="1" baseline="30000" dirty="0">
                <a:solidFill>
                  <a:prstClr val="white"/>
                </a:solidFill>
                <a:latin typeface="IrisUPC" pitchFamily="34" charset="-34"/>
                <a:cs typeface="IrisUPC" pitchFamily="34" charset="-34"/>
              </a:rPr>
              <a:t>+</a:t>
            </a:r>
            <a:r>
              <a:rPr lang="th-TH" sz="5333" b="1" baseline="30000" dirty="0">
                <a:solidFill>
                  <a:prstClr val="white"/>
                </a:solidFill>
                <a:latin typeface="IrisUPC" pitchFamily="34" charset="-34"/>
                <a:cs typeface="IrisUPC" pitchFamily="34" charset="-34"/>
              </a:rPr>
              <a:t> </a:t>
            </a:r>
            <a:r>
              <a:rPr lang="th-TH" sz="5333" b="1" dirty="0">
                <a:solidFill>
                  <a:prstClr val="white"/>
                </a:solidFill>
                <a:latin typeface="IrisUPC" pitchFamily="34" charset="-34"/>
                <a:cs typeface="IrisUPC" pitchFamily="34" charset="-34"/>
              </a:rPr>
              <a:t>(</a:t>
            </a:r>
            <a:r>
              <a:rPr lang="en-US" sz="5333" b="1" dirty="0" err="1">
                <a:solidFill>
                  <a:prstClr val="white"/>
                </a:solidFill>
                <a:latin typeface="IrisUPC" pitchFamily="34" charset="-34"/>
                <a:cs typeface="IrisUPC" pitchFamily="34" charset="-34"/>
              </a:rPr>
              <a:t>nicotinamide</a:t>
            </a:r>
            <a:r>
              <a:rPr lang="en-US" sz="5333" b="1" dirty="0">
                <a:solidFill>
                  <a:prstClr val="white"/>
                </a:solidFill>
                <a:latin typeface="IrisUPC" pitchFamily="34" charset="-34"/>
                <a:cs typeface="IrisUPC" pitchFamily="34" charset="-34"/>
              </a:rPr>
              <a:t> adenine </a:t>
            </a:r>
            <a:r>
              <a:rPr lang="en-US" sz="5333" b="1" dirty="0" err="1">
                <a:solidFill>
                  <a:prstClr val="white"/>
                </a:solidFill>
                <a:latin typeface="IrisUPC" pitchFamily="34" charset="-34"/>
                <a:cs typeface="IrisUPC" pitchFamily="34" charset="-34"/>
              </a:rPr>
              <a:t>dinucleotide</a:t>
            </a:r>
            <a:r>
              <a:rPr lang="th-TH" sz="5333" b="1" dirty="0">
                <a:solidFill>
                  <a:prstClr val="white"/>
                </a:solidFill>
                <a:latin typeface="IrisUPC" pitchFamily="34" charset="-34"/>
                <a:cs typeface="IrisUPC" pitchFamily="34" charset="-34"/>
              </a:rPr>
              <a:t>)</a:t>
            </a:r>
            <a:r>
              <a:rPr lang="en-US" sz="5333" b="1" dirty="0">
                <a:solidFill>
                  <a:prstClr val="white"/>
                </a:solidFill>
                <a:latin typeface="IrisUPC" pitchFamily="34" charset="-34"/>
                <a:cs typeface="IrisUPC" pitchFamily="34" charset="-34"/>
              </a:rPr>
              <a:t> </a:t>
            </a:r>
            <a:endParaRPr lang="th-TH" sz="5333" dirty="0">
              <a:solidFill>
                <a:prstClr val="white"/>
              </a:solidFill>
              <a:latin typeface="IrisUPC" pitchFamily="34" charset="-34"/>
              <a:cs typeface="IrisUPC" pitchFamily="34" charset="-34"/>
            </a:endParaRPr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761920" y="5152171"/>
            <a:ext cx="10668117" cy="913007"/>
          </a:xfrm>
          <a:prstGeom prst="rect">
            <a:avLst/>
          </a:prstGeom>
          <a:solidFill>
            <a:srgbClr val="00B050"/>
          </a:solidFill>
        </p:spPr>
        <p:txBody>
          <a:bodyPr wrap="square">
            <a:spAutoFit/>
          </a:bodyPr>
          <a:lstStyle/>
          <a:p>
            <a:pPr defTabSz="1219170"/>
            <a:r>
              <a:rPr lang="th-TH" sz="5333" b="1" dirty="0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2. </a:t>
            </a:r>
            <a:r>
              <a:rPr lang="en-US" sz="5333" b="1" dirty="0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FAD </a:t>
            </a:r>
            <a:r>
              <a:rPr lang="th-TH" sz="5333" b="1" dirty="0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(</a:t>
            </a:r>
            <a:r>
              <a:rPr lang="en-US" sz="5333" b="1" dirty="0" err="1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flavin</a:t>
            </a:r>
            <a:r>
              <a:rPr lang="en-US" sz="5333" b="1" dirty="0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 adenine </a:t>
            </a:r>
            <a:r>
              <a:rPr lang="en-US" sz="5333" b="1" dirty="0" err="1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dinucleotide</a:t>
            </a:r>
            <a:r>
              <a:rPr lang="th-TH" sz="5333" b="1" dirty="0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)</a:t>
            </a:r>
            <a:endParaRPr lang="th-TH" sz="5333" dirty="0">
              <a:solidFill>
                <a:prstClr val="black"/>
              </a:solidFill>
              <a:latin typeface="IrisUPC" pitchFamily="34" charset="-34"/>
              <a:cs typeface="IrisUPC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15630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4" grpId="0" animBg="1"/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://www.columbia.edu/cu/biology/courses/c200506/purves6/figure07-0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48786" y="285728"/>
            <a:ext cx="6043215" cy="4351864"/>
          </a:xfrm>
          <a:prstGeom prst="rect">
            <a:avLst/>
          </a:prstGeom>
          <a:noFill/>
        </p:spPr>
      </p:pic>
      <p:sp>
        <p:nvSpPr>
          <p:cNvPr id="6" name="สี่เหลี่ยมผืนผ้า 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th-TH" sz="3733">
              <a:solidFill>
                <a:prstClr val="white"/>
              </a:solidFill>
              <a:latin typeface="Calibri"/>
              <a:cs typeface="Cordia New" panose="020B0304020202020204" pitchFamily="34" charset="-34"/>
            </a:endParaRPr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190502" y="444602"/>
            <a:ext cx="5714997" cy="6001643"/>
          </a:xfrm>
          <a:prstGeom prst="rect">
            <a:avLst/>
          </a:prstGeom>
          <a:solidFill>
            <a:srgbClr val="FFFFCC"/>
          </a:solidFill>
        </p:spPr>
        <p:txBody>
          <a:bodyPr wrap="square">
            <a:spAutoFit/>
          </a:bodyPr>
          <a:lstStyle/>
          <a:p>
            <a:pPr defTabSz="1219170"/>
            <a:r>
              <a:rPr lang="en-US" sz="4800" b="1" dirty="0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NAD</a:t>
            </a:r>
            <a:r>
              <a:rPr lang="en-US" sz="4800" b="1" baseline="30000" dirty="0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+</a:t>
            </a:r>
            <a:r>
              <a:rPr lang="th-TH" sz="4800" b="1" baseline="30000" dirty="0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 </a:t>
            </a:r>
            <a:r>
              <a:rPr lang="th-TH" sz="4800" b="1" dirty="0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(</a:t>
            </a:r>
            <a:r>
              <a:rPr lang="en-US" sz="4800" b="1" dirty="0" err="1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nicotinamide</a:t>
            </a:r>
            <a:r>
              <a:rPr lang="en-US" sz="4800" b="1" dirty="0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 adenine </a:t>
            </a:r>
            <a:r>
              <a:rPr lang="en-US" sz="4800" b="1" dirty="0" err="1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dinucleotide</a:t>
            </a:r>
            <a:r>
              <a:rPr lang="th-TH" sz="4800" b="1" dirty="0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)</a:t>
            </a:r>
            <a:r>
              <a:rPr lang="en-US" sz="4800" dirty="0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 </a:t>
            </a:r>
            <a:r>
              <a:rPr lang="en-US" sz="4800" dirty="0">
                <a:solidFill>
                  <a:srgbClr val="C00000"/>
                </a:solidFill>
                <a:latin typeface="IrisUPC" pitchFamily="34" charset="-34"/>
                <a:cs typeface="IrisUPC" pitchFamily="34" charset="-34"/>
              </a:rPr>
              <a:t>NAD</a:t>
            </a:r>
            <a:r>
              <a:rPr lang="en-US" sz="4800" baseline="30000" dirty="0">
                <a:solidFill>
                  <a:srgbClr val="C00000"/>
                </a:solidFill>
                <a:latin typeface="IrisUPC" pitchFamily="34" charset="-34"/>
                <a:cs typeface="IrisUPC" pitchFamily="34" charset="-34"/>
              </a:rPr>
              <a:t>+</a:t>
            </a:r>
            <a:r>
              <a:rPr lang="th-TH" sz="4800" dirty="0">
                <a:solidFill>
                  <a:srgbClr val="C00000"/>
                </a:solidFill>
                <a:latin typeface="IrisUPC" pitchFamily="34" charset="-34"/>
                <a:cs typeface="IrisUPC" pitchFamily="34" charset="-34"/>
              </a:rPr>
              <a:t> 1 โมเลกุลรับโปรตอนและ 2 อิเล็กตรอน จะเปลี่ยนเป็น </a:t>
            </a:r>
            <a:r>
              <a:rPr lang="en-US" sz="4800" b="1" dirty="0">
                <a:solidFill>
                  <a:srgbClr val="002060"/>
                </a:solidFill>
                <a:latin typeface="IrisUPC" pitchFamily="34" charset="-34"/>
                <a:cs typeface="IrisUPC" pitchFamily="34" charset="-34"/>
              </a:rPr>
              <a:t>NADH</a:t>
            </a:r>
            <a:r>
              <a:rPr lang="th-TH" sz="4800" dirty="0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 ซึ่งมีสมบัติเป็นตัวให้อิเล็กตรอนเข้าสู่กระบวนการถ่ายทอดอิเล็กตรอน เพื่อนำพลังงานที่อยู่ใน </a:t>
            </a:r>
            <a:r>
              <a:rPr lang="en-US" sz="4800" dirty="0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NADH </a:t>
            </a:r>
            <a:r>
              <a:rPr lang="th-TH" sz="4800" dirty="0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มาใช้ในการสร้างพลังงาน</a:t>
            </a:r>
          </a:p>
        </p:txBody>
      </p:sp>
      <p:sp>
        <p:nvSpPr>
          <p:cNvPr id="9" name="สี่เหลี่ยมผืนผ้า 8"/>
          <p:cNvSpPr/>
          <p:nvPr/>
        </p:nvSpPr>
        <p:spPr>
          <a:xfrm>
            <a:off x="6096000" y="5429264"/>
            <a:ext cx="6096000" cy="142873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th-TH" sz="3733">
              <a:solidFill>
                <a:prstClr val="white"/>
              </a:solidFill>
              <a:latin typeface="Calibri"/>
              <a:cs typeface="Cordia New" panose="020B0304020202020204" pitchFamily="34" charset="-34"/>
            </a:endParaRPr>
          </a:p>
        </p:txBody>
      </p:sp>
      <p:sp>
        <p:nvSpPr>
          <p:cNvPr id="10" name="สี่เหลี่ยมผืนผ้า 9"/>
          <p:cNvSpPr/>
          <p:nvPr/>
        </p:nvSpPr>
        <p:spPr>
          <a:xfrm>
            <a:off x="6174732" y="5710498"/>
            <a:ext cx="576472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219170"/>
            <a:r>
              <a:rPr lang="en-US" sz="4800" b="1" dirty="0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NAD</a:t>
            </a:r>
            <a:r>
              <a:rPr lang="en-US" sz="4800" b="1" baseline="30000" dirty="0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+</a:t>
            </a:r>
            <a:r>
              <a:rPr lang="th-TH" sz="4800" b="1" baseline="30000" dirty="0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 </a:t>
            </a:r>
            <a:r>
              <a:rPr lang="en-US" sz="4800" b="1" dirty="0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+ H</a:t>
            </a:r>
            <a:r>
              <a:rPr lang="en-US" sz="4800" b="1" baseline="30000" dirty="0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+</a:t>
            </a:r>
            <a:r>
              <a:rPr lang="en-US" sz="4800" b="1" dirty="0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 + 2e</a:t>
            </a:r>
            <a:r>
              <a:rPr lang="en-US" sz="4800" b="1" baseline="30000" dirty="0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-</a:t>
            </a:r>
            <a:r>
              <a:rPr lang="en-US" sz="4800" b="1" dirty="0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         NADH</a:t>
            </a:r>
            <a:endParaRPr lang="th-TH" sz="4800" dirty="0">
              <a:solidFill>
                <a:prstClr val="black"/>
              </a:solidFill>
              <a:latin typeface="IrisUPC" pitchFamily="34" charset="-34"/>
              <a:cs typeface="IrisUPC" pitchFamily="34" charset="-34"/>
            </a:endParaRPr>
          </a:p>
        </p:txBody>
      </p:sp>
      <p:cxnSp>
        <p:nvCxnSpPr>
          <p:cNvPr id="12" name="ลูกศรเชื่อมต่อแบบตรง 11"/>
          <p:cNvCxnSpPr/>
          <p:nvPr/>
        </p:nvCxnSpPr>
        <p:spPr>
          <a:xfrm>
            <a:off x="9525024" y="6096019"/>
            <a:ext cx="857256" cy="211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2182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/>
          <p:cNvSpPr/>
          <p:nvPr/>
        </p:nvSpPr>
        <p:spPr>
          <a:xfrm>
            <a:off x="476211" y="761982"/>
            <a:ext cx="6286544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9170"/>
            <a:r>
              <a:rPr lang="en-US" sz="4800" dirty="0">
                <a:solidFill>
                  <a:prstClr val="white"/>
                </a:solidFill>
                <a:latin typeface="IrisUPC" pitchFamily="34" charset="-34"/>
                <a:cs typeface="IrisUPC" pitchFamily="34" charset="-34"/>
              </a:rPr>
              <a:t>FAD </a:t>
            </a:r>
            <a:r>
              <a:rPr lang="th-TH" sz="4800" dirty="0">
                <a:solidFill>
                  <a:prstClr val="white"/>
                </a:solidFill>
                <a:latin typeface="IrisUPC" pitchFamily="34" charset="-34"/>
                <a:cs typeface="IrisUPC" pitchFamily="34" charset="-34"/>
              </a:rPr>
              <a:t>(</a:t>
            </a:r>
            <a:r>
              <a:rPr lang="en-US" sz="4800" dirty="0" err="1">
                <a:solidFill>
                  <a:prstClr val="white"/>
                </a:solidFill>
                <a:latin typeface="IrisUPC" pitchFamily="34" charset="-34"/>
                <a:cs typeface="IrisUPC" pitchFamily="34" charset="-34"/>
              </a:rPr>
              <a:t>flavin</a:t>
            </a:r>
            <a:r>
              <a:rPr lang="en-US" sz="4800" dirty="0">
                <a:solidFill>
                  <a:prstClr val="white"/>
                </a:solidFill>
                <a:latin typeface="IrisUPC" pitchFamily="34" charset="-34"/>
                <a:cs typeface="IrisUPC" pitchFamily="34" charset="-34"/>
              </a:rPr>
              <a:t> adenine </a:t>
            </a:r>
            <a:r>
              <a:rPr lang="en-US" sz="4800" dirty="0" err="1">
                <a:solidFill>
                  <a:prstClr val="white"/>
                </a:solidFill>
                <a:latin typeface="IrisUPC" pitchFamily="34" charset="-34"/>
                <a:cs typeface="IrisUPC" pitchFamily="34" charset="-34"/>
              </a:rPr>
              <a:t>dinucleotide</a:t>
            </a:r>
            <a:r>
              <a:rPr lang="th-TH" sz="4800" dirty="0">
                <a:solidFill>
                  <a:prstClr val="white"/>
                </a:solidFill>
                <a:latin typeface="IrisUPC" pitchFamily="34" charset="-34"/>
                <a:cs typeface="IrisUPC" pitchFamily="34" charset="-34"/>
              </a:rPr>
              <a:t>)</a:t>
            </a:r>
            <a:r>
              <a:rPr lang="en-US" sz="4800" dirty="0">
                <a:solidFill>
                  <a:prstClr val="white"/>
                </a:solidFill>
                <a:latin typeface="IrisUPC" pitchFamily="34" charset="-34"/>
                <a:cs typeface="IrisUPC" pitchFamily="34" charset="-34"/>
              </a:rPr>
              <a:t> </a:t>
            </a:r>
            <a:r>
              <a:rPr lang="en-US" sz="4800" dirty="0">
                <a:solidFill>
                  <a:srgbClr val="FFFF66"/>
                </a:solidFill>
                <a:latin typeface="IrisUPC" pitchFamily="34" charset="-34"/>
                <a:cs typeface="IrisUPC" pitchFamily="34" charset="-34"/>
              </a:rPr>
              <a:t>FAD</a:t>
            </a:r>
            <a:r>
              <a:rPr lang="th-TH" sz="4800" dirty="0">
                <a:solidFill>
                  <a:srgbClr val="FFFF66"/>
                </a:solidFill>
                <a:latin typeface="IrisUPC" pitchFamily="34" charset="-34"/>
                <a:cs typeface="IrisUPC" pitchFamily="34" charset="-34"/>
              </a:rPr>
              <a:t> 1 โมเลกุลรับ 2 โปรตอนและ 2 อิเล็กตรอน จะเปลี่ยนเป็น </a:t>
            </a:r>
            <a:r>
              <a:rPr lang="en-US" sz="4800" b="1" dirty="0">
                <a:solidFill>
                  <a:srgbClr val="FFFF00"/>
                </a:solidFill>
                <a:latin typeface="IrisUPC" pitchFamily="34" charset="-34"/>
                <a:cs typeface="IrisUPC" pitchFamily="34" charset="-34"/>
              </a:rPr>
              <a:t>FADH</a:t>
            </a:r>
            <a:r>
              <a:rPr lang="th-TH" sz="4800" b="1" baseline="-25000" dirty="0">
                <a:solidFill>
                  <a:srgbClr val="FFFF00"/>
                </a:solidFill>
                <a:latin typeface="IrisUPC" pitchFamily="34" charset="-34"/>
                <a:cs typeface="IrisUPC" pitchFamily="34" charset="-34"/>
              </a:rPr>
              <a:t>2</a:t>
            </a:r>
            <a:r>
              <a:rPr lang="th-TH" sz="4800" b="1" baseline="-25000" dirty="0">
                <a:solidFill>
                  <a:srgbClr val="002060"/>
                </a:solidFill>
                <a:latin typeface="IrisUPC" pitchFamily="34" charset="-34"/>
                <a:cs typeface="IrisUPC" pitchFamily="34" charset="-34"/>
              </a:rPr>
              <a:t> </a:t>
            </a:r>
            <a:r>
              <a:rPr lang="th-TH" sz="4800" dirty="0">
                <a:solidFill>
                  <a:prstClr val="white"/>
                </a:solidFill>
                <a:latin typeface="IrisUPC" pitchFamily="34" charset="-34"/>
                <a:cs typeface="IrisUPC" pitchFamily="34" charset="-34"/>
              </a:rPr>
              <a:t>ซึ่งมีสมบัติเป็นตัวให้อิเล็กตรอนเข้าสู่กระบวนการถ่ายทอดอิเล็กตรอน เพื่อนำพลังงานที่อยู่ใน </a:t>
            </a:r>
            <a:r>
              <a:rPr lang="en-US" sz="4800" dirty="0">
                <a:solidFill>
                  <a:prstClr val="white"/>
                </a:solidFill>
                <a:latin typeface="IrisUPC" pitchFamily="34" charset="-34"/>
                <a:cs typeface="IrisUPC" pitchFamily="34" charset="-34"/>
              </a:rPr>
              <a:t> FADH</a:t>
            </a:r>
            <a:r>
              <a:rPr lang="en-US" sz="4800" baseline="-25000" dirty="0">
                <a:solidFill>
                  <a:prstClr val="white"/>
                </a:solidFill>
                <a:latin typeface="IrisUPC" pitchFamily="34" charset="-34"/>
                <a:cs typeface="IrisUPC" pitchFamily="34" charset="-34"/>
              </a:rPr>
              <a:t>2</a:t>
            </a:r>
            <a:r>
              <a:rPr lang="en-US" sz="4800" dirty="0">
                <a:solidFill>
                  <a:prstClr val="white"/>
                </a:solidFill>
                <a:latin typeface="IrisUPC" pitchFamily="34" charset="-34"/>
                <a:cs typeface="IrisUPC" pitchFamily="34" charset="-34"/>
              </a:rPr>
              <a:t> </a:t>
            </a:r>
            <a:r>
              <a:rPr lang="th-TH" sz="4800" dirty="0">
                <a:solidFill>
                  <a:prstClr val="white"/>
                </a:solidFill>
                <a:latin typeface="IrisUPC" pitchFamily="34" charset="-34"/>
                <a:cs typeface="IrisUPC" pitchFamily="34" charset="-34"/>
              </a:rPr>
              <a:t>มาใช้ในการสร้างพลังงาน</a:t>
            </a:r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6762755" y="0"/>
            <a:ext cx="542924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th-TH" sz="3733">
              <a:solidFill>
                <a:prstClr val="white"/>
              </a:solidFill>
              <a:latin typeface="Calibri"/>
              <a:cs typeface="Cordia New" panose="020B0304020202020204" pitchFamily="34" charset="-34"/>
            </a:endParaRPr>
          </a:p>
        </p:txBody>
      </p:sp>
      <p:pic>
        <p:nvPicPr>
          <p:cNvPr id="22530" name="Picture 2" descr="http://www.il.mahidol.ac.th/e-media/electrochemistry/web/pictures/fad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03757" y="285728"/>
            <a:ext cx="5388243" cy="4868333"/>
          </a:xfrm>
          <a:prstGeom prst="rect">
            <a:avLst/>
          </a:prstGeom>
          <a:noFill/>
        </p:spPr>
      </p:pic>
      <p:sp>
        <p:nvSpPr>
          <p:cNvPr id="7" name="สี่เหลี่ยมผืนผ้า 6"/>
          <p:cNvSpPr/>
          <p:nvPr/>
        </p:nvSpPr>
        <p:spPr>
          <a:xfrm>
            <a:off x="6762755" y="5334013"/>
            <a:ext cx="5429245" cy="152398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th-TH" sz="3733">
              <a:solidFill>
                <a:prstClr val="white"/>
              </a:solidFill>
              <a:latin typeface="Calibri"/>
              <a:cs typeface="Cordia New" panose="020B0304020202020204" pitchFamily="34" charset="-34"/>
            </a:endParaRPr>
          </a:p>
        </p:txBody>
      </p:sp>
      <p:sp>
        <p:nvSpPr>
          <p:cNvPr id="8" name="สี่เหลี่ยมผืนผ้า 7"/>
          <p:cNvSpPr/>
          <p:nvPr/>
        </p:nvSpPr>
        <p:spPr>
          <a:xfrm>
            <a:off x="6762755" y="5561034"/>
            <a:ext cx="5429245" cy="7898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9170"/>
            <a:r>
              <a:rPr lang="en-US" sz="4533" b="1" dirty="0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FAD</a:t>
            </a:r>
            <a:r>
              <a:rPr lang="th-TH" sz="4533" b="1" baseline="30000" dirty="0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 </a:t>
            </a:r>
            <a:r>
              <a:rPr lang="en-US" sz="4533" b="1" dirty="0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+ 2H</a:t>
            </a:r>
            <a:r>
              <a:rPr lang="en-US" sz="4533" b="1" baseline="30000" dirty="0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+</a:t>
            </a:r>
            <a:r>
              <a:rPr lang="en-US" sz="4533" b="1" dirty="0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 + 2e</a:t>
            </a:r>
            <a:r>
              <a:rPr lang="en-US" sz="4533" b="1" baseline="30000" dirty="0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-</a:t>
            </a:r>
            <a:r>
              <a:rPr lang="en-US" sz="4533" b="1" dirty="0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       FADH</a:t>
            </a:r>
            <a:r>
              <a:rPr lang="en-US" sz="4533" b="1" baseline="-25000" dirty="0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2</a:t>
            </a:r>
            <a:endParaRPr lang="th-TH" sz="4533" dirty="0">
              <a:solidFill>
                <a:prstClr val="black"/>
              </a:solidFill>
              <a:latin typeface="IrisUPC" pitchFamily="34" charset="-34"/>
              <a:cs typeface="IrisUPC" pitchFamily="34" charset="-34"/>
            </a:endParaRPr>
          </a:p>
        </p:txBody>
      </p:sp>
      <p:cxnSp>
        <p:nvCxnSpPr>
          <p:cNvPr id="9" name="ลูกศรเชื่อมต่อแบบตรง 8"/>
          <p:cNvCxnSpPr/>
          <p:nvPr/>
        </p:nvCxnSpPr>
        <p:spPr>
          <a:xfrm>
            <a:off x="9810776" y="5998651"/>
            <a:ext cx="857256" cy="211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40498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2" descr="http://s4.brainpop.co.uk/blog/wp-content/uploads/2010/07/Fitness_Screenshot3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CC00"/>
              </a:clrFrom>
              <a:clrTo>
                <a:srgbClr val="FFCC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810512" y="3571884"/>
            <a:ext cx="4381488" cy="3286117"/>
          </a:xfrm>
          <a:prstGeom prst="rect">
            <a:avLst/>
          </a:prstGeom>
          <a:noFill/>
        </p:spPr>
      </p:pic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761963" y="339186"/>
            <a:ext cx="10566400" cy="53449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1219170"/>
            <a:r>
              <a:rPr lang="en-US" sz="6400" b="1" dirty="0">
                <a:solidFill>
                  <a:srgbClr val="002060"/>
                </a:solidFill>
                <a:effectLst>
                  <a:glow rad="228600">
                    <a:srgbClr val="C0504D">
                      <a:satMod val="175000"/>
                      <a:alpha val="40000"/>
                    </a:srgbClr>
                  </a:glow>
                </a:effectLst>
                <a:latin typeface="EucrosiaUPC" pitchFamily="18" charset="-34"/>
                <a:cs typeface="EucrosiaUPC" pitchFamily="18" charset="-34"/>
              </a:rPr>
              <a:t>Cellular respiration</a:t>
            </a:r>
            <a:endParaRPr lang="th-TH" sz="6400" b="1" dirty="0">
              <a:solidFill>
                <a:srgbClr val="002060"/>
              </a:solidFill>
              <a:effectLst>
                <a:glow rad="228600">
                  <a:srgbClr val="C0504D">
                    <a:satMod val="175000"/>
                    <a:alpha val="40000"/>
                  </a:srgbClr>
                </a:glow>
              </a:effectLst>
              <a:latin typeface="EucrosiaUPC" pitchFamily="18" charset="-34"/>
              <a:cs typeface="EucrosiaUPC" pitchFamily="18" charset="-34"/>
            </a:endParaRPr>
          </a:p>
          <a:p>
            <a:pPr defTabSz="1219170"/>
            <a:r>
              <a:rPr lang="en-US" sz="5333" b="1" dirty="0">
                <a:solidFill>
                  <a:prstClr val="black"/>
                </a:solidFill>
                <a:latin typeface="EucrosiaUPC" pitchFamily="18" charset="-34"/>
                <a:cs typeface="EucrosiaUPC" pitchFamily="18" charset="-34"/>
              </a:rPr>
              <a:t>     </a:t>
            </a:r>
            <a:r>
              <a:rPr lang="th-TH" sz="5333" b="1" dirty="0">
                <a:solidFill>
                  <a:prstClr val="black"/>
                </a:solidFill>
                <a:latin typeface="EucrosiaUPC" pitchFamily="18" charset="-34"/>
                <a:cs typeface="EucrosiaUPC" pitchFamily="18" charset="-34"/>
              </a:rPr>
              <a:t>การสลายสารอาหารระดับเซลล์ เป็นกระบวนการที่เปลี่ยนพลังงานของพันธะเคมีของสารอาหารให้มาอยู่ในรูปสารประกอบพลังงานสูง มี 2 รูปแบบ คือ</a:t>
            </a:r>
          </a:p>
          <a:p>
            <a:pPr defTabSz="1219170"/>
            <a:r>
              <a:rPr lang="th-TH" sz="5333" b="1" dirty="0">
                <a:solidFill>
                  <a:prstClr val="black"/>
                </a:solidFill>
                <a:latin typeface="EucrosiaUPC" pitchFamily="18" charset="-34"/>
                <a:cs typeface="EucrosiaUPC" pitchFamily="18" charset="-34"/>
              </a:rPr>
              <a:t>	</a:t>
            </a:r>
            <a:r>
              <a:rPr lang="en-US" sz="5867" b="1" dirty="0">
                <a:solidFill>
                  <a:srgbClr val="FF0000"/>
                </a:solidFill>
                <a:latin typeface="EucrosiaUPC" pitchFamily="18" charset="-34"/>
                <a:cs typeface="EucrosiaUPC" pitchFamily="18" charset="-34"/>
              </a:rPr>
              <a:t>- Aerobic respiration</a:t>
            </a:r>
          </a:p>
          <a:p>
            <a:pPr defTabSz="1219170"/>
            <a:r>
              <a:rPr lang="en-US" sz="5867" b="1" dirty="0">
                <a:solidFill>
                  <a:srgbClr val="FF0000"/>
                </a:solidFill>
                <a:latin typeface="EucrosiaUPC" pitchFamily="18" charset="-34"/>
                <a:cs typeface="EucrosiaUPC" pitchFamily="18" charset="-34"/>
              </a:rPr>
              <a:t>	- Anaerobic respiration (Fermentation)</a:t>
            </a:r>
            <a:endParaRPr lang="th-TH" sz="5867" b="1" dirty="0">
              <a:solidFill>
                <a:srgbClr val="FF0000"/>
              </a:solidFill>
              <a:latin typeface="EucrosiaUPC" pitchFamily="18" charset="-34"/>
              <a:cs typeface="EucrosiaUPC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850240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143000"/>
          </a:xfrm>
          <a:solidFill>
            <a:srgbClr val="C00000"/>
          </a:solidFill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IrisUPC" pitchFamily="34" charset="-34"/>
                <a:cs typeface="IrisUPC" pitchFamily="34" charset="-34"/>
              </a:rPr>
              <a:t>Aerobic respiration</a:t>
            </a:r>
            <a:endParaRPr lang="th-TH" dirty="0">
              <a:solidFill>
                <a:schemeClr val="bg1"/>
              </a:solidFill>
              <a:latin typeface="IrisUPC" pitchFamily="34" charset="-34"/>
              <a:cs typeface="IrisUPC" pitchFamily="34" charset="-34"/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3714752"/>
            <a:ext cx="12192000" cy="830997"/>
          </a:xfrm>
          <a:prstGeom prst="rect">
            <a:avLst/>
          </a:prstGeom>
          <a:solidFill>
            <a:srgbClr val="CCFF66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defTabSz="1219170">
              <a:spcBef>
                <a:spcPct val="50000"/>
              </a:spcBef>
            </a:pPr>
            <a:r>
              <a:rPr lang="en-US" sz="4800" b="1" dirty="0">
                <a:solidFill>
                  <a:srgbClr val="002060"/>
                </a:solidFill>
                <a:latin typeface="EucrosiaUPC" pitchFamily="18" charset="-34"/>
                <a:cs typeface="EucrosiaUPC" pitchFamily="18" charset="-34"/>
              </a:rPr>
              <a:t>Organic compounds (food)</a:t>
            </a:r>
            <a:r>
              <a:rPr lang="th-TH" sz="4800" b="1" dirty="0">
                <a:solidFill>
                  <a:srgbClr val="002060"/>
                </a:solidFill>
                <a:latin typeface="EucrosiaUPC" pitchFamily="18" charset="-34"/>
                <a:cs typeface="EucrosiaUPC" pitchFamily="18" charset="-34"/>
              </a:rPr>
              <a:t> </a:t>
            </a:r>
            <a:r>
              <a:rPr lang="en-US" sz="4800" b="1" dirty="0">
                <a:solidFill>
                  <a:srgbClr val="002060"/>
                </a:solidFill>
                <a:latin typeface="EucrosiaUPC" pitchFamily="18" charset="-34"/>
                <a:cs typeface="EucrosiaUPC" pitchFamily="18" charset="-34"/>
              </a:rPr>
              <a:t>+</a:t>
            </a:r>
            <a:r>
              <a:rPr lang="en-US" sz="4800" b="1" dirty="0">
                <a:solidFill>
                  <a:srgbClr val="C00000"/>
                </a:solidFill>
                <a:latin typeface="EucrosiaUPC" pitchFamily="18" charset="-34"/>
                <a:cs typeface="EucrosiaUPC" pitchFamily="18" charset="-34"/>
              </a:rPr>
              <a:t> Oxygen</a:t>
            </a:r>
            <a:r>
              <a:rPr lang="en-US" sz="4800" b="1" dirty="0">
                <a:solidFill>
                  <a:srgbClr val="002060"/>
                </a:solidFill>
                <a:latin typeface="EucrosiaUPC" pitchFamily="18" charset="-34"/>
                <a:cs typeface="EucrosiaUPC" pitchFamily="18" charset="-34"/>
              </a:rPr>
              <a:t>	    </a:t>
            </a:r>
            <a:r>
              <a:rPr lang="th-TH" sz="4800" b="1" dirty="0">
                <a:solidFill>
                  <a:srgbClr val="002060"/>
                </a:solidFill>
                <a:latin typeface="EucrosiaUPC" pitchFamily="18" charset="-34"/>
                <a:cs typeface="EucrosiaUPC" pitchFamily="18" charset="-34"/>
              </a:rPr>
              <a:t>  </a:t>
            </a:r>
            <a:r>
              <a:rPr lang="en-US" sz="4800" b="1" dirty="0">
                <a:solidFill>
                  <a:srgbClr val="002060"/>
                </a:solidFill>
                <a:latin typeface="EucrosiaUPC" pitchFamily="18" charset="-34"/>
                <a:cs typeface="EucrosiaUPC" pitchFamily="18" charset="-34"/>
              </a:rPr>
              <a:t>CO</a:t>
            </a:r>
            <a:r>
              <a:rPr lang="en-US" sz="4800" b="1" baseline="-25000" dirty="0">
                <a:solidFill>
                  <a:srgbClr val="002060"/>
                </a:solidFill>
                <a:latin typeface="EucrosiaUPC" pitchFamily="18" charset="-34"/>
                <a:cs typeface="EucrosiaUPC" pitchFamily="18" charset="-34"/>
              </a:rPr>
              <a:t>2</a:t>
            </a:r>
            <a:r>
              <a:rPr lang="en-US" sz="4800" b="1" dirty="0">
                <a:solidFill>
                  <a:srgbClr val="002060"/>
                </a:solidFill>
                <a:latin typeface="EucrosiaUPC" pitchFamily="18" charset="-34"/>
                <a:cs typeface="EucrosiaUPC" pitchFamily="18" charset="-34"/>
              </a:rPr>
              <a:t> + H</a:t>
            </a:r>
            <a:r>
              <a:rPr lang="en-US" sz="4800" b="1" baseline="-25000" dirty="0">
                <a:solidFill>
                  <a:srgbClr val="002060"/>
                </a:solidFill>
                <a:latin typeface="EucrosiaUPC" pitchFamily="18" charset="-34"/>
                <a:cs typeface="EucrosiaUPC" pitchFamily="18" charset="-34"/>
              </a:rPr>
              <a:t>2</a:t>
            </a:r>
            <a:r>
              <a:rPr lang="en-US" sz="4800" b="1" dirty="0">
                <a:solidFill>
                  <a:srgbClr val="002060"/>
                </a:solidFill>
                <a:latin typeface="EucrosiaUPC" pitchFamily="18" charset="-34"/>
                <a:cs typeface="EucrosiaUPC" pitchFamily="18" charset="-34"/>
              </a:rPr>
              <a:t>O + </a:t>
            </a:r>
            <a:r>
              <a:rPr lang="en-US" sz="4800" b="1" dirty="0">
                <a:solidFill>
                  <a:srgbClr val="C00000"/>
                </a:solidFill>
                <a:latin typeface="EucrosiaUPC" pitchFamily="18" charset="-34"/>
                <a:cs typeface="EucrosiaUPC" pitchFamily="18" charset="-34"/>
              </a:rPr>
              <a:t>energy</a:t>
            </a:r>
          </a:p>
        </p:txBody>
      </p:sp>
      <p:cxnSp>
        <p:nvCxnSpPr>
          <p:cNvPr id="7" name="ลูกศรเชื่อมต่อแบบตรง 6"/>
          <p:cNvCxnSpPr/>
          <p:nvPr/>
        </p:nvCxnSpPr>
        <p:spPr>
          <a:xfrm>
            <a:off x="7239008" y="4191006"/>
            <a:ext cx="666755" cy="211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9" name="สี่เหลี่ยมผืนผ้า 8"/>
          <p:cNvSpPr/>
          <p:nvPr/>
        </p:nvSpPr>
        <p:spPr>
          <a:xfrm>
            <a:off x="0" y="4572008"/>
            <a:ext cx="12192000" cy="156966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defTabSz="1219170"/>
            <a:r>
              <a:rPr lang="th-TH" sz="4800" b="1" dirty="0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ประกอบด้วย </a:t>
            </a:r>
            <a:r>
              <a:rPr lang="en-US" sz="4800" b="1" dirty="0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3 </a:t>
            </a:r>
            <a:r>
              <a:rPr lang="th-TH" sz="4800" b="1" dirty="0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ขั้นตอน</a:t>
            </a:r>
            <a:endParaRPr lang="en-US" sz="4800" b="1" dirty="0">
              <a:solidFill>
                <a:prstClr val="black"/>
              </a:solidFill>
              <a:latin typeface="IrisUPC" pitchFamily="34" charset="-34"/>
              <a:cs typeface="IrisUPC" pitchFamily="34" charset="-34"/>
            </a:endParaRPr>
          </a:p>
          <a:p>
            <a:pPr defTabSz="1219170"/>
            <a:r>
              <a:rPr lang="en-US" sz="4800" b="1" dirty="0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1. </a:t>
            </a:r>
            <a:r>
              <a:rPr lang="en-US" sz="4800" b="1" dirty="0" err="1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Glycolysis</a:t>
            </a:r>
            <a:r>
              <a:rPr lang="en-US" sz="4800" b="1" dirty="0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	      2. Krebs cycle       3. Electron transport chain</a:t>
            </a:r>
          </a:p>
        </p:txBody>
      </p:sp>
      <p:sp>
        <p:nvSpPr>
          <p:cNvPr id="10" name="สี่เหลี่ยมผืนผ้า 9"/>
          <p:cNvSpPr/>
          <p:nvPr/>
        </p:nvSpPr>
        <p:spPr>
          <a:xfrm>
            <a:off x="0" y="1142984"/>
            <a:ext cx="12192000" cy="2571768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th-TH" sz="3733">
              <a:solidFill>
                <a:prstClr val="white"/>
              </a:solidFill>
              <a:latin typeface="Calibri"/>
              <a:cs typeface="Cordia New" panose="020B0304020202020204" pitchFamily="34" charset="-34"/>
            </a:endParaRPr>
          </a:p>
        </p:txBody>
      </p:sp>
      <p:sp>
        <p:nvSpPr>
          <p:cNvPr id="11" name="ตัวยึดเนื้อหา 2"/>
          <p:cNvSpPr>
            <a:spLocks noGrp="1"/>
          </p:cNvSpPr>
          <p:nvPr>
            <p:ph idx="1"/>
          </p:nvPr>
        </p:nvSpPr>
        <p:spPr>
          <a:xfrm>
            <a:off x="-43" y="1142984"/>
            <a:ext cx="12001541" cy="2476517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th-TH" sz="5333" dirty="0">
                <a:solidFill>
                  <a:schemeClr val="bg1"/>
                </a:solidFill>
                <a:latin typeface="IrisUPC" pitchFamily="34" charset="-34"/>
                <a:cs typeface="IrisUPC" pitchFamily="34" charset="-34"/>
              </a:rPr>
              <a:t>	คือกระบวนการสลายสารอาหารแบบใช้ออกซิเจน เป็นการสลายสารอินทท</a:t>
            </a:r>
            <a:r>
              <a:rPr lang="th-TH" sz="5333" dirty="0" err="1">
                <a:solidFill>
                  <a:schemeClr val="bg1"/>
                </a:solidFill>
                <a:latin typeface="IrisUPC" pitchFamily="34" charset="-34"/>
                <a:cs typeface="IrisUPC" pitchFamily="34" charset="-34"/>
              </a:rPr>
              <a:t>รีย์</a:t>
            </a:r>
            <a:r>
              <a:rPr lang="th-TH" sz="5333" dirty="0">
                <a:solidFill>
                  <a:schemeClr val="bg1"/>
                </a:solidFill>
                <a:latin typeface="IrisUPC" pitchFamily="34" charset="-34"/>
                <a:cs typeface="IrisUPC" pitchFamily="34" charset="-34"/>
              </a:rPr>
              <a:t>ที่มีพลังงานสูงให้เป็น</a:t>
            </a:r>
            <a:r>
              <a:rPr lang="th-TH" sz="5333" dirty="0" err="1">
                <a:solidFill>
                  <a:schemeClr val="bg1"/>
                </a:solidFill>
                <a:latin typeface="IrisUPC" pitchFamily="34" charset="-34"/>
                <a:cs typeface="IrisUPC" pitchFamily="34" charset="-34"/>
              </a:rPr>
              <a:t>สารอนิ</a:t>
            </a:r>
            <a:r>
              <a:rPr lang="th-TH" sz="5333" dirty="0">
                <a:solidFill>
                  <a:schemeClr val="bg1"/>
                </a:solidFill>
                <a:latin typeface="IrisUPC" pitchFamily="34" charset="-34"/>
                <a:cs typeface="IrisUPC" pitchFamily="34" charset="-34"/>
              </a:rPr>
              <a:t>นท</a:t>
            </a:r>
            <a:r>
              <a:rPr lang="th-TH" sz="5333" dirty="0" err="1">
                <a:solidFill>
                  <a:schemeClr val="bg1"/>
                </a:solidFill>
                <a:latin typeface="IrisUPC" pitchFamily="34" charset="-34"/>
                <a:cs typeface="IrisUPC" pitchFamily="34" charset="-34"/>
              </a:rPr>
              <a:t>รีย์</a:t>
            </a:r>
            <a:r>
              <a:rPr lang="th-TH" sz="5333" dirty="0">
                <a:solidFill>
                  <a:schemeClr val="bg1"/>
                </a:solidFill>
                <a:latin typeface="IrisUPC" pitchFamily="34" charset="-34"/>
                <a:cs typeface="IrisUPC" pitchFamily="34" charset="-34"/>
              </a:rPr>
              <a:t>ที่มีพลังงานต่ำโดยมี </a:t>
            </a:r>
            <a:r>
              <a:rPr lang="en-US" sz="5333" b="1" dirty="0">
                <a:solidFill>
                  <a:srgbClr val="FFFF00"/>
                </a:solidFill>
                <a:latin typeface="IrisUPC" pitchFamily="34" charset="-34"/>
                <a:cs typeface="IrisUPC" pitchFamily="34" charset="-34"/>
              </a:rPr>
              <a:t>O</a:t>
            </a:r>
            <a:r>
              <a:rPr lang="en-US" sz="5333" b="1" baseline="-25000" dirty="0">
                <a:solidFill>
                  <a:srgbClr val="FFFF00"/>
                </a:solidFill>
                <a:latin typeface="IrisUPC" pitchFamily="34" charset="-34"/>
                <a:cs typeface="IrisUPC" pitchFamily="34" charset="-34"/>
              </a:rPr>
              <a:t>2</a:t>
            </a:r>
            <a:r>
              <a:rPr lang="en-US" sz="5333" b="1" dirty="0">
                <a:solidFill>
                  <a:srgbClr val="FFFF00"/>
                </a:solidFill>
                <a:latin typeface="IrisUPC" pitchFamily="34" charset="-34"/>
                <a:cs typeface="IrisUPC" pitchFamily="34" charset="-34"/>
              </a:rPr>
              <a:t> </a:t>
            </a:r>
            <a:r>
              <a:rPr lang="th-TH" sz="5333" b="1" dirty="0">
                <a:solidFill>
                  <a:srgbClr val="FFFF00"/>
                </a:solidFill>
                <a:latin typeface="IrisUPC" pitchFamily="34" charset="-34"/>
                <a:cs typeface="IrisUPC" pitchFamily="34" charset="-34"/>
              </a:rPr>
              <a:t>เป็นตัวรับ </a:t>
            </a:r>
            <a:r>
              <a:rPr lang="en-US" sz="5333" b="1" dirty="0">
                <a:solidFill>
                  <a:srgbClr val="FFFF00"/>
                </a:solidFill>
                <a:latin typeface="IrisUPC" pitchFamily="34" charset="-34"/>
                <a:cs typeface="IrisUPC" pitchFamily="34" charset="-34"/>
              </a:rPr>
              <a:t>e</a:t>
            </a:r>
            <a:r>
              <a:rPr lang="en-US" sz="5333" b="1" baseline="30000" dirty="0">
                <a:solidFill>
                  <a:srgbClr val="FFFF00"/>
                </a:solidFill>
                <a:latin typeface="IrisUPC" pitchFamily="34" charset="-34"/>
                <a:cs typeface="IrisUPC" pitchFamily="34" charset="-34"/>
              </a:rPr>
              <a:t>-</a:t>
            </a:r>
            <a:r>
              <a:rPr lang="en-US" sz="5333" b="1" dirty="0">
                <a:solidFill>
                  <a:srgbClr val="FFFF00"/>
                </a:solidFill>
                <a:latin typeface="IrisUPC" pitchFamily="34" charset="-34"/>
                <a:cs typeface="IrisUPC" pitchFamily="34" charset="-34"/>
              </a:rPr>
              <a:t> </a:t>
            </a:r>
            <a:r>
              <a:rPr lang="th-TH" sz="5333" b="1" dirty="0">
                <a:solidFill>
                  <a:srgbClr val="FFFF00"/>
                </a:solidFill>
                <a:latin typeface="IrisUPC" pitchFamily="34" charset="-34"/>
                <a:cs typeface="IrisUPC" pitchFamily="34" charset="-34"/>
              </a:rPr>
              <a:t>ตัวสุดท้าย</a:t>
            </a:r>
          </a:p>
        </p:txBody>
      </p:sp>
      <p:sp>
        <p:nvSpPr>
          <p:cNvPr id="12" name="สี่เหลี่ยมผืนผ้า 11"/>
          <p:cNvSpPr/>
          <p:nvPr/>
        </p:nvSpPr>
        <p:spPr>
          <a:xfrm>
            <a:off x="0" y="6096019"/>
            <a:ext cx="12192000" cy="748988"/>
          </a:xfrm>
          <a:prstGeom prst="rect">
            <a:avLst/>
          </a:prstGeom>
          <a:solidFill>
            <a:srgbClr val="007033"/>
          </a:solidFill>
        </p:spPr>
        <p:txBody>
          <a:bodyPr wrap="square">
            <a:spAutoFit/>
          </a:bodyPr>
          <a:lstStyle/>
          <a:p>
            <a:pPr algn="ctr" defTabSz="1219170"/>
            <a:r>
              <a:rPr lang="th-TH" sz="4267" b="1" dirty="0">
                <a:solidFill>
                  <a:prstClr val="white"/>
                </a:solidFill>
                <a:latin typeface="EucrosiaUPC" pitchFamily="18" charset="-34"/>
                <a:cs typeface="EucrosiaUPC" pitchFamily="18" charset="-34"/>
              </a:rPr>
              <a:t>โดยทั่วไป </a:t>
            </a:r>
            <a:r>
              <a:rPr lang="en-US" sz="4267" b="1" dirty="0">
                <a:solidFill>
                  <a:prstClr val="white"/>
                </a:solidFill>
                <a:latin typeface="EucrosiaUPC" pitchFamily="18" charset="-34"/>
                <a:cs typeface="EucrosiaUPC" pitchFamily="18" charset="-34"/>
              </a:rPr>
              <a:t>cellular respiration </a:t>
            </a:r>
            <a:r>
              <a:rPr lang="th-TH" sz="4267" b="1" dirty="0">
                <a:solidFill>
                  <a:prstClr val="white"/>
                </a:solidFill>
                <a:latin typeface="EucrosiaUPC" pitchFamily="18" charset="-34"/>
                <a:cs typeface="EucrosiaUPC" pitchFamily="18" charset="-34"/>
              </a:rPr>
              <a:t>จะอธิบายถึง </a:t>
            </a:r>
            <a:r>
              <a:rPr lang="en-US" sz="4267" b="1" dirty="0">
                <a:solidFill>
                  <a:prstClr val="white"/>
                </a:solidFill>
                <a:latin typeface="EucrosiaUPC" pitchFamily="18" charset="-34"/>
                <a:cs typeface="EucrosiaUPC" pitchFamily="18" charset="-34"/>
              </a:rPr>
              <a:t>Oxidation </a:t>
            </a:r>
            <a:r>
              <a:rPr lang="th-TH" sz="4267" b="1" dirty="0">
                <a:solidFill>
                  <a:prstClr val="white"/>
                </a:solidFill>
                <a:latin typeface="EucrosiaUPC" pitchFamily="18" charset="-34"/>
                <a:cs typeface="EucrosiaUPC" pitchFamily="18" charset="-34"/>
              </a:rPr>
              <a:t>ของ </a:t>
            </a:r>
            <a:r>
              <a:rPr lang="en-US" sz="4267" b="1" dirty="0">
                <a:solidFill>
                  <a:prstClr val="white"/>
                </a:solidFill>
                <a:latin typeface="EucrosiaUPC" pitchFamily="18" charset="-34"/>
                <a:cs typeface="EucrosiaUPC" pitchFamily="18" charset="-34"/>
              </a:rPr>
              <a:t>glucose</a:t>
            </a:r>
            <a:endParaRPr lang="th-TH" sz="4267" dirty="0">
              <a:solidFill>
                <a:prstClr val="white"/>
              </a:solidFill>
              <a:latin typeface="Calibri"/>
              <a:cs typeface="Cordia New" panose="020B03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030474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  <p:bldP spid="11" grpId="0" build="p"/>
      <p:bldP spid="1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http://bioap.wikispaces.com/file/view/16.JPG/121958045/1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1"/>
            <a:ext cx="12192001" cy="685800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089956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http://bio1151.nicerweb.com/Locked/media/ch09/09_08GlycolysisEnergy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58616" y="1238235"/>
            <a:ext cx="10133384" cy="5346700"/>
          </a:xfrm>
          <a:prstGeom prst="rect">
            <a:avLst/>
          </a:prstGeom>
          <a:noFill/>
        </p:spPr>
      </p:pic>
      <p:sp>
        <p:nvSpPr>
          <p:cNvPr id="5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143000"/>
          </a:xfrm>
          <a:solidFill>
            <a:schemeClr val="accent5">
              <a:lumMod val="50000"/>
            </a:schemeClr>
          </a:solidFill>
        </p:spPr>
        <p:txBody>
          <a:bodyPr>
            <a:normAutofit/>
          </a:bodyPr>
          <a:lstStyle/>
          <a:p>
            <a:r>
              <a:rPr lang="en-US" b="1" dirty="0" err="1">
                <a:solidFill>
                  <a:schemeClr val="bg1"/>
                </a:solidFill>
                <a:latin typeface="IrisUPC" pitchFamily="34" charset="-34"/>
                <a:cs typeface="IrisUPC" pitchFamily="34" charset="-34"/>
              </a:rPr>
              <a:t>Glycolysis</a:t>
            </a:r>
            <a:endParaRPr lang="th-TH" dirty="0">
              <a:solidFill>
                <a:schemeClr val="bg1"/>
              </a:solidFill>
              <a:latin typeface="IrisUPC" pitchFamily="34" charset="-34"/>
              <a:cs typeface="IrisUPC" pitchFamily="34" charset="-34"/>
            </a:endParaRPr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95251" y="3619502"/>
            <a:ext cx="5429245" cy="304698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defTabSz="1219170"/>
            <a:r>
              <a:rPr lang="th-TH" sz="4800" b="1" dirty="0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กระบวนการไกลโคลิ</a:t>
            </a:r>
            <a:r>
              <a:rPr lang="th-TH" sz="4800" b="1" dirty="0" err="1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ซิส</a:t>
            </a:r>
            <a:r>
              <a:rPr lang="th-TH" sz="4800" b="1" dirty="0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 ประกอบด้วย 2 </a:t>
            </a:r>
            <a:r>
              <a:rPr lang="en-US" sz="4800" b="1" dirty="0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phase </a:t>
            </a:r>
          </a:p>
          <a:p>
            <a:pPr marL="685783" indent="-685783" defTabSz="1219170">
              <a:buFont typeface="+mj-lt"/>
              <a:buAutoNum type="arabicPeriod"/>
            </a:pPr>
            <a:r>
              <a:rPr lang="en-US" sz="4800" b="1" dirty="0">
                <a:solidFill>
                  <a:srgbClr val="993366"/>
                </a:solidFill>
                <a:latin typeface="IrisUPC" pitchFamily="34" charset="-34"/>
                <a:cs typeface="IrisUPC" pitchFamily="34" charset="-34"/>
              </a:rPr>
              <a:t>energy investment phase </a:t>
            </a:r>
          </a:p>
          <a:p>
            <a:pPr marL="685783" indent="-685783" defTabSz="1219170">
              <a:buFont typeface="+mj-lt"/>
              <a:buAutoNum type="arabicPeriod"/>
            </a:pPr>
            <a:r>
              <a:rPr lang="en-US" sz="4800" b="1" dirty="0">
                <a:solidFill>
                  <a:srgbClr val="0070C0"/>
                </a:solidFill>
                <a:latin typeface="IrisUPC" pitchFamily="34" charset="-34"/>
                <a:cs typeface="IrisUPC" pitchFamily="34" charset="-34"/>
              </a:rPr>
              <a:t>energy payoff phase </a:t>
            </a:r>
            <a:endParaRPr lang="th-TH" sz="4800" b="1" dirty="0">
              <a:solidFill>
                <a:srgbClr val="0070C0"/>
              </a:solidFill>
              <a:latin typeface="IrisUPC" pitchFamily="34" charset="-34"/>
              <a:cs typeface="IrisUPC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355574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http://www.bio.miami.edu/~cmallery/150/makeatp/sumgly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6381795" cy="6778667"/>
          </a:xfrm>
          <a:prstGeom prst="rect">
            <a:avLst/>
          </a:prstGeom>
          <a:noFill/>
        </p:spPr>
      </p:pic>
      <p:sp>
        <p:nvSpPr>
          <p:cNvPr id="5" name="สี่เหลี่ยมผืนผ้า 4"/>
          <p:cNvSpPr/>
          <p:nvPr/>
        </p:nvSpPr>
        <p:spPr>
          <a:xfrm>
            <a:off x="6286501" y="1"/>
            <a:ext cx="5905499" cy="6657720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>
            <a:spAutoFit/>
          </a:bodyPr>
          <a:lstStyle/>
          <a:p>
            <a:pPr algn="ctr" defTabSz="1219170"/>
            <a:r>
              <a:rPr lang="en-US" sz="5333" b="1" dirty="0" err="1">
                <a:solidFill>
                  <a:prstClr val="white"/>
                </a:solidFill>
                <a:effectLst>
                  <a:glow rad="139700">
                    <a:srgbClr val="4BACC6">
                      <a:satMod val="175000"/>
                      <a:alpha val="40000"/>
                    </a:srgbClr>
                  </a:glow>
                </a:effectLst>
                <a:latin typeface="IrisUPC" pitchFamily="34" charset="-34"/>
                <a:cs typeface="IrisUPC" pitchFamily="34" charset="-34"/>
              </a:rPr>
              <a:t>Glycolysis</a:t>
            </a:r>
            <a:endParaRPr lang="th-TH" sz="5333" b="1" dirty="0">
              <a:solidFill>
                <a:prstClr val="white"/>
              </a:solidFill>
              <a:effectLst>
                <a:glow rad="139700">
                  <a:srgbClr val="4BACC6">
                    <a:satMod val="175000"/>
                    <a:alpha val="40000"/>
                  </a:srgbClr>
                </a:glow>
              </a:effectLst>
              <a:latin typeface="IrisUPC" pitchFamily="34" charset="-34"/>
              <a:cs typeface="IrisUPC" pitchFamily="34" charset="-34"/>
            </a:endParaRPr>
          </a:p>
          <a:p>
            <a:pPr defTabSz="1219170"/>
            <a:r>
              <a:rPr lang="th-TH" sz="5333" dirty="0">
                <a:solidFill>
                  <a:prstClr val="white"/>
                </a:solidFill>
                <a:latin typeface="IrisUPC" pitchFamily="34" charset="-34"/>
                <a:cs typeface="IrisUPC" pitchFamily="34" charset="-34"/>
              </a:rPr>
              <a:t>เป็นกระบวนการสลายกลูโคส </a:t>
            </a:r>
            <a:r>
              <a:rPr lang="en-US" sz="5333" dirty="0">
                <a:solidFill>
                  <a:prstClr val="white"/>
                </a:solidFill>
                <a:latin typeface="IrisUPC" pitchFamily="34" charset="-34"/>
                <a:cs typeface="IrisUPC" pitchFamily="34" charset="-34"/>
              </a:rPr>
              <a:t>6 </a:t>
            </a:r>
            <a:r>
              <a:rPr lang="th-TH" sz="5333" dirty="0">
                <a:solidFill>
                  <a:prstClr val="white"/>
                </a:solidFill>
                <a:latin typeface="IrisUPC" pitchFamily="34" charset="-34"/>
                <a:cs typeface="IrisUPC" pitchFamily="34" charset="-34"/>
              </a:rPr>
              <a:t>อะตอม (</a:t>
            </a:r>
            <a:r>
              <a:rPr lang="en-US" sz="5333" dirty="0">
                <a:solidFill>
                  <a:prstClr val="white"/>
                </a:solidFill>
                <a:latin typeface="IrisUPC" pitchFamily="34" charset="-34"/>
                <a:cs typeface="IrisUPC" pitchFamily="34" charset="-34"/>
              </a:rPr>
              <a:t>C</a:t>
            </a:r>
            <a:r>
              <a:rPr lang="en-US" sz="5333" baseline="-25000" dirty="0">
                <a:solidFill>
                  <a:prstClr val="white"/>
                </a:solidFill>
                <a:latin typeface="IrisUPC" pitchFamily="34" charset="-34"/>
                <a:cs typeface="IrisUPC" pitchFamily="34" charset="-34"/>
              </a:rPr>
              <a:t>6</a:t>
            </a:r>
            <a:r>
              <a:rPr lang="en-US" sz="5333" dirty="0">
                <a:solidFill>
                  <a:prstClr val="white"/>
                </a:solidFill>
                <a:latin typeface="IrisUPC" pitchFamily="34" charset="-34"/>
                <a:cs typeface="IrisUPC" pitchFamily="34" charset="-34"/>
              </a:rPr>
              <a:t>H</a:t>
            </a:r>
            <a:r>
              <a:rPr lang="en-US" sz="5333" baseline="-25000" dirty="0">
                <a:solidFill>
                  <a:prstClr val="white"/>
                </a:solidFill>
                <a:latin typeface="IrisUPC" pitchFamily="34" charset="-34"/>
                <a:cs typeface="IrisUPC" pitchFamily="34" charset="-34"/>
              </a:rPr>
              <a:t>12</a:t>
            </a:r>
            <a:r>
              <a:rPr lang="en-US" sz="5333" dirty="0">
                <a:solidFill>
                  <a:prstClr val="white"/>
                </a:solidFill>
                <a:latin typeface="IrisUPC" pitchFamily="34" charset="-34"/>
                <a:cs typeface="IrisUPC" pitchFamily="34" charset="-34"/>
              </a:rPr>
              <a:t>O</a:t>
            </a:r>
            <a:r>
              <a:rPr lang="en-US" sz="5333" baseline="-25000" dirty="0">
                <a:solidFill>
                  <a:prstClr val="white"/>
                </a:solidFill>
                <a:latin typeface="IrisUPC" pitchFamily="34" charset="-34"/>
                <a:cs typeface="IrisUPC" pitchFamily="34" charset="-34"/>
              </a:rPr>
              <a:t>6</a:t>
            </a:r>
            <a:r>
              <a:rPr lang="th-TH" sz="5333" dirty="0">
                <a:solidFill>
                  <a:prstClr val="white"/>
                </a:solidFill>
                <a:latin typeface="IrisUPC" pitchFamily="34" charset="-34"/>
                <a:cs typeface="IrisUPC" pitchFamily="34" charset="-34"/>
              </a:rPr>
              <a:t>) ให้มาอยู่ในรูปกรดไพรู</a:t>
            </a:r>
            <a:r>
              <a:rPr lang="th-TH" sz="5333" dirty="0" err="1">
                <a:solidFill>
                  <a:prstClr val="white"/>
                </a:solidFill>
                <a:latin typeface="IrisUPC" pitchFamily="34" charset="-34"/>
                <a:cs typeface="IrisUPC" pitchFamily="34" charset="-34"/>
              </a:rPr>
              <a:t>วิก</a:t>
            </a:r>
            <a:r>
              <a:rPr lang="th-TH" sz="5333" dirty="0">
                <a:solidFill>
                  <a:prstClr val="white"/>
                </a:solidFill>
                <a:latin typeface="IrisUPC" pitchFamily="34" charset="-34"/>
                <a:cs typeface="IrisUPC" pitchFamily="34" charset="-34"/>
              </a:rPr>
              <a:t> (</a:t>
            </a:r>
            <a:r>
              <a:rPr lang="en-US" sz="5333" dirty="0" err="1">
                <a:solidFill>
                  <a:prstClr val="white"/>
                </a:solidFill>
                <a:latin typeface="IrisUPC" pitchFamily="34" charset="-34"/>
                <a:cs typeface="IrisUPC" pitchFamily="34" charset="-34"/>
              </a:rPr>
              <a:t>Pyruvic</a:t>
            </a:r>
            <a:r>
              <a:rPr lang="en-US" sz="5333" dirty="0">
                <a:solidFill>
                  <a:prstClr val="white"/>
                </a:solidFill>
                <a:latin typeface="IrisUPC" pitchFamily="34" charset="-34"/>
                <a:cs typeface="IrisUPC" pitchFamily="34" charset="-34"/>
              </a:rPr>
              <a:t> acid</a:t>
            </a:r>
            <a:r>
              <a:rPr lang="th-TH" sz="5333" dirty="0">
                <a:solidFill>
                  <a:prstClr val="white"/>
                </a:solidFill>
                <a:latin typeface="IrisUPC" pitchFamily="34" charset="-34"/>
                <a:cs typeface="IrisUPC" pitchFamily="34" charset="-34"/>
              </a:rPr>
              <a:t>) (</a:t>
            </a:r>
            <a:r>
              <a:rPr lang="en-US" sz="5333" dirty="0">
                <a:solidFill>
                  <a:prstClr val="white"/>
                </a:solidFill>
                <a:latin typeface="IrisUPC" pitchFamily="34" charset="-34"/>
                <a:cs typeface="IrisUPC" pitchFamily="34" charset="-34"/>
              </a:rPr>
              <a:t>C</a:t>
            </a:r>
            <a:r>
              <a:rPr lang="en-US" sz="5333" baseline="-25000" dirty="0">
                <a:solidFill>
                  <a:prstClr val="white"/>
                </a:solidFill>
                <a:latin typeface="IrisUPC" pitchFamily="34" charset="-34"/>
                <a:cs typeface="IrisUPC" pitchFamily="34" charset="-34"/>
              </a:rPr>
              <a:t>3</a:t>
            </a:r>
            <a:r>
              <a:rPr lang="en-US" sz="5333" dirty="0">
                <a:solidFill>
                  <a:prstClr val="white"/>
                </a:solidFill>
                <a:latin typeface="IrisUPC" pitchFamily="34" charset="-34"/>
                <a:cs typeface="IrisUPC" pitchFamily="34" charset="-34"/>
              </a:rPr>
              <a:t>H</a:t>
            </a:r>
            <a:r>
              <a:rPr lang="en-US" sz="5333" baseline="-25000" dirty="0">
                <a:solidFill>
                  <a:prstClr val="white"/>
                </a:solidFill>
                <a:latin typeface="IrisUPC" pitchFamily="34" charset="-34"/>
                <a:cs typeface="IrisUPC" pitchFamily="34" charset="-34"/>
              </a:rPr>
              <a:t>4</a:t>
            </a:r>
            <a:r>
              <a:rPr lang="en-US" sz="5333" dirty="0">
                <a:solidFill>
                  <a:prstClr val="white"/>
                </a:solidFill>
                <a:latin typeface="IrisUPC" pitchFamily="34" charset="-34"/>
                <a:cs typeface="IrisUPC" pitchFamily="34" charset="-34"/>
              </a:rPr>
              <a:t>O</a:t>
            </a:r>
            <a:r>
              <a:rPr lang="en-US" sz="5333" baseline="-25000" dirty="0">
                <a:solidFill>
                  <a:prstClr val="white"/>
                </a:solidFill>
                <a:latin typeface="IrisUPC" pitchFamily="34" charset="-34"/>
                <a:cs typeface="IrisUPC" pitchFamily="34" charset="-34"/>
              </a:rPr>
              <a:t>3</a:t>
            </a:r>
            <a:r>
              <a:rPr lang="th-TH" sz="5333" dirty="0">
                <a:solidFill>
                  <a:prstClr val="white"/>
                </a:solidFill>
                <a:latin typeface="IrisUPC" pitchFamily="34" charset="-34"/>
                <a:cs typeface="IrisUPC" pitchFamily="34" charset="-34"/>
              </a:rPr>
              <a:t>)</a:t>
            </a:r>
          </a:p>
          <a:p>
            <a:pPr defTabSz="1219170"/>
            <a:r>
              <a:rPr lang="th-TH" sz="5333" dirty="0">
                <a:solidFill>
                  <a:prstClr val="white"/>
                </a:solidFill>
                <a:latin typeface="IrisUPC" pitchFamily="34" charset="-34"/>
                <a:cs typeface="IrisUPC" pitchFamily="34" charset="-34"/>
              </a:rPr>
              <a:t>     </a:t>
            </a:r>
            <a:r>
              <a:rPr lang="th-TH" sz="5333" dirty="0">
                <a:solidFill>
                  <a:srgbClr val="FFFF00"/>
                </a:solidFill>
                <a:latin typeface="IrisUPC" pitchFamily="34" charset="-34"/>
                <a:cs typeface="IrisUPC" pitchFamily="34" charset="-34"/>
              </a:rPr>
              <a:t>เกิดขึ้นที่บริเวณ </a:t>
            </a:r>
            <a:r>
              <a:rPr lang="en-US" sz="5333" dirty="0" err="1">
                <a:solidFill>
                  <a:srgbClr val="FFFF00"/>
                </a:solidFill>
                <a:latin typeface="IrisUPC" pitchFamily="34" charset="-34"/>
                <a:cs typeface="IrisUPC" pitchFamily="34" charset="-34"/>
              </a:rPr>
              <a:t>Cytosol</a:t>
            </a:r>
            <a:r>
              <a:rPr lang="en-US" sz="5333" dirty="0">
                <a:solidFill>
                  <a:srgbClr val="FFFF00"/>
                </a:solidFill>
                <a:latin typeface="IrisUPC" pitchFamily="34" charset="-34"/>
                <a:cs typeface="IrisUPC" pitchFamily="34" charset="-34"/>
              </a:rPr>
              <a:t> </a:t>
            </a:r>
            <a:endParaRPr lang="th-TH" sz="5333" dirty="0">
              <a:solidFill>
                <a:srgbClr val="FFFF00"/>
              </a:solidFill>
              <a:latin typeface="IrisUPC" pitchFamily="34" charset="-34"/>
              <a:cs typeface="IrisUPC" pitchFamily="34" charset="-34"/>
            </a:endParaRPr>
          </a:p>
          <a:p>
            <a:pPr defTabSz="1219170"/>
            <a:r>
              <a:rPr lang="th-TH" sz="5333" dirty="0">
                <a:solidFill>
                  <a:prstClr val="white"/>
                </a:solidFill>
                <a:latin typeface="IrisUPC" pitchFamily="34" charset="-34"/>
                <a:cs typeface="IrisUPC" pitchFamily="34" charset="-34"/>
              </a:rPr>
              <a:t>แต่ละขั้นตอนมีเอนไซม์ต่างชนิดกันเป็นตัวเร่งปฏิกิริยา</a:t>
            </a:r>
          </a:p>
        </p:txBody>
      </p:sp>
    </p:spTree>
    <p:extLst>
      <p:ext uri="{BB962C8B-B14F-4D97-AF65-F5344CB8AC3E}">
        <p14:creationId xmlns:p14="http://schemas.microsoft.com/office/powerpoint/2010/main" val="514012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herbmitchell.info/Figure.6-9B-Details-3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33731" y="0"/>
            <a:ext cx="5229627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542368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http://chemwiki.ucdavis.edu/@api/deki/files/39316/GlycolysiscompleteLabelled.2.png?revision=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0459" y="-1"/>
            <a:ext cx="11848140" cy="688905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776343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31EF6980-ECBA-46F4-8005-408F65565A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62515"/>
            <a:ext cx="12192000" cy="4732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144105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00" name="Picture 4" descr="https://biochemportal.files.wordpress.com/2013/04/picture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4470" y="-1"/>
            <a:ext cx="8605341" cy="685800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527914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https://biochemportal.files.wordpress.com/2013/04/picture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66976" y="0"/>
            <a:ext cx="7244645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1525007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A1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>
              <a:defRPr/>
            </a:pPr>
            <a:fld id="{ADF75B98-1682-4128-A11E-4A478C74D7ED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 defTabSz="1219170">
                <a:defRPr/>
              </a:pPr>
              <a:t>25</a:t>
            </a:fld>
            <a:endParaRPr lang="th-TH">
              <a:solidFill>
                <a:prstClr val="black">
                  <a:tint val="75000"/>
                </a:prstClr>
              </a:solidFill>
              <a:latin typeface="Calibri"/>
              <a:cs typeface="Cordia New" panose="020B0304020202020204" pitchFamily="34" charset="-34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-23"/>
            <a:ext cx="12192000" cy="2882969"/>
          </a:xfrm>
          <a:prstGeom prst="rect">
            <a:avLst/>
          </a:prstGeom>
          <a:solidFill>
            <a:srgbClr val="993366"/>
          </a:solidFill>
        </p:spPr>
        <p:txBody>
          <a:bodyPr wrap="square">
            <a:spAutoFit/>
          </a:bodyPr>
          <a:lstStyle/>
          <a:p>
            <a:pPr algn="ctr" defTabSz="1219170"/>
            <a:r>
              <a:rPr lang="th-TH" sz="5333" b="1" dirty="0">
                <a:solidFill>
                  <a:prstClr val="white"/>
                </a:solidFill>
                <a:effectLst>
                  <a:glow rad="228600">
                    <a:srgbClr val="C0504D">
                      <a:satMod val="175000"/>
                      <a:alpha val="40000"/>
                    </a:srgbClr>
                  </a:glow>
                </a:effectLst>
                <a:latin typeface="IrisUPC" pitchFamily="34" charset="-34"/>
                <a:cs typeface="IrisUPC" pitchFamily="34" charset="-34"/>
              </a:rPr>
              <a:t>การสร้าง </a:t>
            </a:r>
            <a:r>
              <a:rPr lang="en-US" sz="5333" b="1" dirty="0">
                <a:solidFill>
                  <a:prstClr val="white"/>
                </a:solidFill>
                <a:effectLst>
                  <a:glow rad="228600">
                    <a:srgbClr val="C0504D">
                      <a:satMod val="175000"/>
                      <a:alpha val="40000"/>
                    </a:srgbClr>
                  </a:glow>
                </a:effectLst>
                <a:latin typeface="IrisUPC" pitchFamily="34" charset="-34"/>
                <a:cs typeface="IrisUPC" pitchFamily="34" charset="-34"/>
              </a:rPr>
              <a:t>Acetyl </a:t>
            </a:r>
            <a:r>
              <a:rPr lang="en-US" sz="5333" b="1" dirty="0" err="1">
                <a:solidFill>
                  <a:prstClr val="white"/>
                </a:solidFill>
                <a:effectLst>
                  <a:glow rad="228600">
                    <a:srgbClr val="C0504D">
                      <a:satMod val="175000"/>
                      <a:alpha val="40000"/>
                    </a:srgbClr>
                  </a:glow>
                </a:effectLst>
                <a:latin typeface="IrisUPC" pitchFamily="34" charset="-34"/>
                <a:cs typeface="IrisUPC" pitchFamily="34" charset="-34"/>
              </a:rPr>
              <a:t>CoA</a:t>
            </a:r>
            <a:endParaRPr lang="en-US" sz="5333" b="1" dirty="0">
              <a:solidFill>
                <a:prstClr val="white"/>
              </a:solidFill>
              <a:effectLst>
                <a:glow rad="228600">
                  <a:srgbClr val="C0504D">
                    <a:satMod val="175000"/>
                    <a:alpha val="40000"/>
                  </a:srgbClr>
                </a:glow>
              </a:effectLst>
              <a:latin typeface="IrisUPC" pitchFamily="34" charset="-34"/>
              <a:cs typeface="IrisUPC" pitchFamily="34" charset="-34"/>
            </a:endParaRPr>
          </a:p>
          <a:p>
            <a:pPr defTabSz="1219170"/>
            <a:r>
              <a:rPr lang="th-TH" sz="4267" dirty="0">
                <a:solidFill>
                  <a:prstClr val="white"/>
                </a:solidFill>
                <a:latin typeface="IrisUPC" pitchFamily="34" charset="-34"/>
                <a:cs typeface="IrisUPC" pitchFamily="34" charset="-34"/>
              </a:rPr>
              <a:t>เป็นสารเริ่มต้นของ </a:t>
            </a:r>
            <a:r>
              <a:rPr lang="en-US" sz="4267" dirty="0">
                <a:solidFill>
                  <a:prstClr val="white"/>
                </a:solidFill>
                <a:latin typeface="IrisUPC" pitchFamily="34" charset="-34"/>
                <a:cs typeface="IrisUPC" pitchFamily="34" charset="-34"/>
              </a:rPr>
              <a:t>Krebs cycle </a:t>
            </a:r>
            <a:r>
              <a:rPr lang="th-TH" sz="4267" dirty="0">
                <a:solidFill>
                  <a:prstClr val="white"/>
                </a:solidFill>
                <a:latin typeface="IrisUPC" pitchFamily="34" charset="-34"/>
                <a:cs typeface="IrisUPC" pitchFamily="34" charset="-34"/>
              </a:rPr>
              <a:t>เกิดที่ </a:t>
            </a:r>
            <a:r>
              <a:rPr lang="en-US" sz="4267" dirty="0">
                <a:solidFill>
                  <a:prstClr val="white"/>
                </a:solidFill>
                <a:latin typeface="IrisUPC" pitchFamily="34" charset="-34"/>
                <a:cs typeface="IrisUPC" pitchFamily="34" charset="-34"/>
              </a:rPr>
              <a:t>Matrix</a:t>
            </a:r>
            <a:r>
              <a:rPr lang="th-TH" sz="4267" dirty="0">
                <a:solidFill>
                  <a:prstClr val="white"/>
                </a:solidFill>
                <a:latin typeface="IrisUPC" pitchFamily="34" charset="-34"/>
                <a:cs typeface="IrisUPC" pitchFamily="34" charset="-34"/>
              </a:rPr>
              <a:t> เป็นการทำให้</a:t>
            </a:r>
            <a:r>
              <a:rPr lang="en-US" sz="4267" dirty="0">
                <a:solidFill>
                  <a:prstClr val="white"/>
                </a:solidFill>
                <a:latin typeface="IrisUPC" pitchFamily="34" charset="-34"/>
                <a:cs typeface="IrisUPC" pitchFamily="34" charset="-34"/>
              </a:rPr>
              <a:t> </a:t>
            </a:r>
            <a:r>
              <a:rPr lang="en-US" sz="4267" dirty="0" err="1">
                <a:solidFill>
                  <a:prstClr val="white"/>
                </a:solidFill>
                <a:latin typeface="IrisUPC" pitchFamily="34" charset="-34"/>
                <a:cs typeface="IrisUPC" pitchFamily="34" charset="-34"/>
              </a:rPr>
              <a:t>Pyruvate</a:t>
            </a:r>
            <a:r>
              <a:rPr lang="en-US" sz="4267" dirty="0">
                <a:solidFill>
                  <a:prstClr val="white"/>
                </a:solidFill>
                <a:latin typeface="IrisUPC" pitchFamily="34" charset="-34"/>
                <a:cs typeface="IrisUPC" pitchFamily="34" charset="-34"/>
              </a:rPr>
              <a:t> </a:t>
            </a:r>
            <a:r>
              <a:rPr lang="th-TH" sz="4267" dirty="0">
                <a:solidFill>
                  <a:prstClr val="white"/>
                </a:solidFill>
                <a:latin typeface="IrisUPC" pitchFamily="34" charset="-34"/>
                <a:cs typeface="IrisUPC" pitchFamily="34" charset="-34"/>
              </a:rPr>
              <a:t>(</a:t>
            </a:r>
            <a:r>
              <a:rPr lang="en-US" sz="4267" dirty="0">
                <a:solidFill>
                  <a:prstClr val="white"/>
                </a:solidFill>
                <a:latin typeface="IrisUPC" pitchFamily="34" charset="-34"/>
                <a:cs typeface="IrisUPC" pitchFamily="34" charset="-34"/>
              </a:rPr>
              <a:t>C 3 </a:t>
            </a:r>
            <a:r>
              <a:rPr lang="th-TH" sz="4267" dirty="0">
                <a:solidFill>
                  <a:prstClr val="white"/>
                </a:solidFill>
                <a:latin typeface="IrisUPC" pitchFamily="34" charset="-34"/>
                <a:cs typeface="IrisUPC" pitchFamily="34" charset="-34"/>
              </a:rPr>
              <a:t>อะตอม) จากกระบวนการ</a:t>
            </a:r>
            <a:r>
              <a:rPr lang="en-US" sz="4267" dirty="0" err="1">
                <a:solidFill>
                  <a:prstClr val="white"/>
                </a:solidFill>
                <a:latin typeface="IrisUPC" pitchFamily="34" charset="-34"/>
                <a:cs typeface="IrisUPC" pitchFamily="34" charset="-34"/>
              </a:rPr>
              <a:t>Glycolysis</a:t>
            </a:r>
            <a:r>
              <a:rPr lang="en-US" sz="4267" dirty="0">
                <a:solidFill>
                  <a:prstClr val="white"/>
                </a:solidFill>
                <a:latin typeface="IrisUPC" pitchFamily="34" charset="-34"/>
                <a:cs typeface="IrisUPC" pitchFamily="34" charset="-34"/>
              </a:rPr>
              <a:t>  </a:t>
            </a:r>
            <a:r>
              <a:rPr lang="th-TH" sz="4267" dirty="0">
                <a:solidFill>
                  <a:prstClr val="white"/>
                </a:solidFill>
                <a:latin typeface="IrisUPC" pitchFamily="34" charset="-34"/>
                <a:cs typeface="IrisUPC" pitchFamily="34" charset="-34"/>
              </a:rPr>
              <a:t>แต่ละโมเลกุลเหลือเป็นสาร </a:t>
            </a:r>
            <a:r>
              <a:rPr lang="en-US" sz="4267" dirty="0">
                <a:solidFill>
                  <a:prstClr val="white"/>
                </a:solidFill>
                <a:latin typeface="IrisUPC" pitchFamily="34" charset="-34"/>
                <a:cs typeface="IrisUPC" pitchFamily="34" charset="-34"/>
              </a:rPr>
              <a:t>C 2 </a:t>
            </a:r>
            <a:r>
              <a:rPr lang="th-TH" sz="4267" dirty="0">
                <a:solidFill>
                  <a:prstClr val="white"/>
                </a:solidFill>
                <a:latin typeface="IrisUPC" pitchFamily="34" charset="-34"/>
                <a:cs typeface="IrisUPC" pitchFamily="34" charset="-34"/>
              </a:rPr>
              <a:t>อะตอม มี </a:t>
            </a:r>
            <a:r>
              <a:rPr lang="en-US" sz="4267" dirty="0">
                <a:solidFill>
                  <a:prstClr val="white"/>
                </a:solidFill>
                <a:latin typeface="IrisUPC" pitchFamily="34" charset="-34"/>
                <a:cs typeface="IrisUPC" pitchFamily="34" charset="-34"/>
              </a:rPr>
              <a:t>CO</a:t>
            </a:r>
            <a:r>
              <a:rPr lang="en-US" sz="4267" baseline="-25000" dirty="0">
                <a:solidFill>
                  <a:prstClr val="white"/>
                </a:solidFill>
                <a:latin typeface="IrisUPC" pitchFamily="34" charset="-34"/>
                <a:cs typeface="IrisUPC" pitchFamily="34" charset="-34"/>
              </a:rPr>
              <a:t>2</a:t>
            </a:r>
            <a:r>
              <a:rPr lang="en-US" sz="4267" dirty="0">
                <a:solidFill>
                  <a:prstClr val="white"/>
                </a:solidFill>
                <a:latin typeface="IrisUPC" pitchFamily="34" charset="-34"/>
                <a:cs typeface="IrisUPC" pitchFamily="34" charset="-34"/>
              </a:rPr>
              <a:t> </a:t>
            </a:r>
            <a:r>
              <a:rPr lang="th-TH" sz="4267" dirty="0">
                <a:solidFill>
                  <a:prstClr val="white"/>
                </a:solidFill>
                <a:latin typeface="IrisUPC" pitchFamily="34" charset="-34"/>
                <a:cs typeface="IrisUPC" pitchFamily="34" charset="-34"/>
              </a:rPr>
              <a:t>หลุดออกมา 1 โมเลกุล พร้อมกับ </a:t>
            </a:r>
            <a:r>
              <a:rPr lang="en-US" sz="4267" dirty="0">
                <a:solidFill>
                  <a:prstClr val="white"/>
                </a:solidFill>
                <a:latin typeface="IrisUPC" pitchFamily="34" charset="-34"/>
                <a:cs typeface="IrisUPC" pitchFamily="34" charset="-34"/>
              </a:rPr>
              <a:t>e</a:t>
            </a:r>
            <a:r>
              <a:rPr lang="en-US" sz="4267" baseline="30000" dirty="0">
                <a:solidFill>
                  <a:prstClr val="white"/>
                </a:solidFill>
                <a:latin typeface="IrisUPC" pitchFamily="34" charset="-34"/>
                <a:cs typeface="IrisUPC" pitchFamily="34" charset="-34"/>
              </a:rPr>
              <a:t>-</a:t>
            </a:r>
            <a:r>
              <a:rPr lang="en-US" sz="4267" dirty="0">
                <a:solidFill>
                  <a:prstClr val="white"/>
                </a:solidFill>
                <a:latin typeface="IrisUPC" pitchFamily="34" charset="-34"/>
                <a:cs typeface="IrisUPC" pitchFamily="34" charset="-34"/>
              </a:rPr>
              <a:t> </a:t>
            </a:r>
            <a:r>
              <a:rPr lang="th-TH" sz="4267" dirty="0">
                <a:solidFill>
                  <a:prstClr val="white"/>
                </a:solidFill>
                <a:latin typeface="IrisUPC" pitchFamily="34" charset="-34"/>
                <a:cs typeface="IrisUPC" pitchFamily="34" charset="-34"/>
              </a:rPr>
              <a:t>โดยมี </a:t>
            </a:r>
            <a:r>
              <a:rPr lang="en-US" sz="4267" dirty="0">
                <a:solidFill>
                  <a:prstClr val="white"/>
                </a:solidFill>
                <a:latin typeface="IrisUPC" pitchFamily="34" charset="-34"/>
                <a:cs typeface="IrisUPC" pitchFamily="34" charset="-34"/>
              </a:rPr>
              <a:t>NAD</a:t>
            </a:r>
            <a:r>
              <a:rPr lang="en-US" sz="4267" baseline="30000" dirty="0">
                <a:solidFill>
                  <a:prstClr val="white"/>
                </a:solidFill>
                <a:latin typeface="IrisUPC" pitchFamily="34" charset="-34"/>
                <a:cs typeface="IrisUPC" pitchFamily="34" charset="-34"/>
              </a:rPr>
              <a:t>+</a:t>
            </a:r>
            <a:r>
              <a:rPr lang="en-US" sz="4267" dirty="0">
                <a:solidFill>
                  <a:prstClr val="white"/>
                </a:solidFill>
                <a:latin typeface="IrisUPC" pitchFamily="34" charset="-34"/>
                <a:cs typeface="IrisUPC" pitchFamily="34" charset="-34"/>
              </a:rPr>
              <a:t> </a:t>
            </a:r>
            <a:r>
              <a:rPr lang="th-TH" sz="4267" dirty="0">
                <a:solidFill>
                  <a:prstClr val="white"/>
                </a:solidFill>
                <a:latin typeface="IrisUPC" pitchFamily="34" charset="-34"/>
                <a:cs typeface="IrisUPC" pitchFamily="34" charset="-34"/>
              </a:rPr>
              <a:t>มารับ </a:t>
            </a:r>
            <a:r>
              <a:rPr lang="en-US" sz="4267" dirty="0">
                <a:solidFill>
                  <a:prstClr val="white"/>
                </a:solidFill>
                <a:latin typeface="IrisUPC" pitchFamily="34" charset="-34"/>
                <a:cs typeface="IrisUPC" pitchFamily="34" charset="-34"/>
              </a:rPr>
              <a:t>e</a:t>
            </a:r>
            <a:r>
              <a:rPr lang="en-US" sz="4267" baseline="30000" dirty="0">
                <a:solidFill>
                  <a:prstClr val="white"/>
                </a:solidFill>
                <a:latin typeface="IrisUPC" pitchFamily="34" charset="-34"/>
                <a:cs typeface="IrisUPC" pitchFamily="34" charset="-34"/>
              </a:rPr>
              <a:t>-</a:t>
            </a:r>
            <a:r>
              <a:rPr lang="en-US" sz="4267" dirty="0">
                <a:solidFill>
                  <a:prstClr val="white"/>
                </a:solidFill>
                <a:latin typeface="IrisUPC" pitchFamily="34" charset="-34"/>
                <a:cs typeface="IrisUPC" pitchFamily="34" charset="-34"/>
              </a:rPr>
              <a:t> </a:t>
            </a:r>
            <a:r>
              <a:rPr lang="th-TH" sz="4267" dirty="0">
                <a:solidFill>
                  <a:prstClr val="white"/>
                </a:solidFill>
                <a:latin typeface="IrisUPC" pitchFamily="34" charset="-34"/>
                <a:cs typeface="IrisUPC" pitchFamily="34" charset="-34"/>
              </a:rPr>
              <a:t>เก็บเอาไว้เปลี่ยนเป็น </a:t>
            </a:r>
            <a:r>
              <a:rPr lang="en-US" sz="4267" dirty="0">
                <a:solidFill>
                  <a:prstClr val="white"/>
                </a:solidFill>
                <a:latin typeface="IrisUPC" pitchFamily="34" charset="-34"/>
                <a:cs typeface="IrisUPC" pitchFamily="34" charset="-34"/>
              </a:rPr>
              <a:t>NADH</a:t>
            </a:r>
          </a:p>
        </p:txBody>
      </p:sp>
      <p:pic>
        <p:nvPicPr>
          <p:cNvPr id="7168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53257" y="2952747"/>
            <a:ext cx="5238745" cy="39052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สี่เหลี่ยมผืนผ้า 9"/>
          <p:cNvSpPr/>
          <p:nvPr/>
        </p:nvSpPr>
        <p:spPr>
          <a:xfrm>
            <a:off x="285710" y="3429000"/>
            <a:ext cx="6477045" cy="2554354"/>
          </a:xfrm>
          <a:prstGeom prst="rect">
            <a:avLst/>
          </a:prstGeom>
          <a:solidFill>
            <a:srgbClr val="002A13"/>
          </a:solidFill>
        </p:spPr>
        <p:txBody>
          <a:bodyPr wrap="square">
            <a:spAutoFit/>
          </a:bodyPr>
          <a:lstStyle/>
          <a:p>
            <a:pPr defTabSz="1219170"/>
            <a:r>
              <a:rPr lang="en-US" sz="5333" dirty="0">
                <a:solidFill>
                  <a:prstClr val="white"/>
                </a:solidFill>
                <a:latin typeface="AngsanaUPC" pitchFamily="18" charset="-34"/>
                <a:cs typeface="AngsanaUPC" pitchFamily="18" charset="-34"/>
              </a:rPr>
              <a:t>coenzyme A </a:t>
            </a:r>
            <a:r>
              <a:rPr lang="th-TH" sz="5333" dirty="0">
                <a:solidFill>
                  <a:prstClr val="white"/>
                </a:solidFill>
                <a:latin typeface="AngsanaUPC" pitchFamily="18" charset="-34"/>
                <a:cs typeface="AngsanaUPC" pitchFamily="18" charset="-34"/>
              </a:rPr>
              <a:t>เป็น </a:t>
            </a:r>
            <a:r>
              <a:rPr lang="en-US" sz="5333" dirty="0">
                <a:solidFill>
                  <a:prstClr val="white"/>
                </a:solidFill>
                <a:latin typeface="AngsanaUPC" pitchFamily="18" charset="-34"/>
                <a:cs typeface="AngsanaUPC" pitchFamily="18" charset="-34"/>
              </a:rPr>
              <a:t>coenzyme </a:t>
            </a:r>
            <a:r>
              <a:rPr lang="th-TH" sz="5333" dirty="0">
                <a:solidFill>
                  <a:prstClr val="white"/>
                </a:solidFill>
                <a:latin typeface="AngsanaUPC" pitchFamily="18" charset="-34"/>
                <a:cs typeface="AngsanaUPC" pitchFamily="18" charset="-34"/>
              </a:rPr>
              <a:t>ชนิดหนึ่ง ซึ่งมีวิตามิน </a:t>
            </a:r>
            <a:r>
              <a:rPr lang="en-US" sz="5333" dirty="0" err="1">
                <a:solidFill>
                  <a:prstClr val="white"/>
                </a:solidFill>
                <a:latin typeface="AngsanaUPC" pitchFamily="18" charset="-34"/>
                <a:cs typeface="AngsanaUPC" pitchFamily="18" charset="-34"/>
              </a:rPr>
              <a:t>pantothenic</a:t>
            </a:r>
            <a:r>
              <a:rPr lang="en-US" sz="5333" dirty="0">
                <a:solidFill>
                  <a:prstClr val="white"/>
                </a:solidFill>
                <a:latin typeface="AngsanaUPC" pitchFamily="18" charset="-34"/>
                <a:cs typeface="AngsanaUPC" pitchFamily="18" charset="-34"/>
              </a:rPr>
              <a:t>  acid </a:t>
            </a:r>
            <a:r>
              <a:rPr lang="th-TH" sz="5333" dirty="0">
                <a:solidFill>
                  <a:prstClr val="white"/>
                </a:solidFill>
                <a:latin typeface="AngsanaUPC" pitchFamily="18" charset="-34"/>
                <a:cs typeface="AngsanaUPC" pitchFamily="18" charset="-34"/>
              </a:rPr>
              <a:t>เป็นองค์ประกอบ</a:t>
            </a:r>
            <a:endParaRPr lang="th-TH" sz="5333" dirty="0">
              <a:solidFill>
                <a:prstClr val="white"/>
              </a:solidFill>
              <a:latin typeface="Calibri"/>
              <a:cs typeface="Cordia New" panose="020B03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652926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09-10-ConvertToAcetylCoA-L.gif                                 000026A5KARL's Pocketrans              B81D7FDE:"/>
          <p:cNvPicPr>
            <a:picLocks noChangeAspect="1" noChangeArrowheads="1"/>
          </p:cNvPicPr>
          <p:nvPr/>
        </p:nvPicPr>
        <p:blipFill>
          <a:blip r:embed="rId2" cstate="print"/>
          <a:srcRect b="5855"/>
          <a:stretch>
            <a:fillRect/>
          </a:stretch>
        </p:blipFill>
        <p:spPr bwMode="auto">
          <a:xfrm>
            <a:off x="1320789" y="755043"/>
            <a:ext cx="10217187" cy="43884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699" name="Text Box 3"/>
          <p:cNvSpPr txBox="1">
            <a:spLocks noChangeArrowheads="1"/>
          </p:cNvSpPr>
          <p:nvPr/>
        </p:nvSpPr>
        <p:spPr bwMode="auto">
          <a:xfrm>
            <a:off x="0" y="-23"/>
            <a:ext cx="12192000" cy="748988"/>
          </a:xfrm>
          <a:prstGeom prst="rect">
            <a:avLst/>
          </a:prstGeom>
          <a:solidFill>
            <a:srgbClr val="7030A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1219170">
              <a:spcBef>
                <a:spcPct val="50000"/>
              </a:spcBef>
            </a:pPr>
            <a:r>
              <a:rPr lang="th-TH" sz="4267" b="1" dirty="0">
                <a:solidFill>
                  <a:prstClr val="white"/>
                </a:solidFill>
                <a:latin typeface="IrisUPC" pitchFamily="34" charset="-34"/>
                <a:cs typeface="IrisUPC" pitchFamily="34" charset="-34"/>
              </a:rPr>
              <a:t>โปรตีนที่อยู่ที่ผิวของ </a:t>
            </a:r>
            <a:r>
              <a:rPr lang="en-US" sz="4267" b="1" dirty="0">
                <a:solidFill>
                  <a:prstClr val="white"/>
                </a:solidFill>
                <a:latin typeface="IrisUPC" pitchFamily="34" charset="-34"/>
                <a:cs typeface="IrisUPC" pitchFamily="34" charset="-34"/>
              </a:rPr>
              <a:t>mitochondria</a:t>
            </a:r>
            <a:r>
              <a:rPr lang="th-TH" sz="4267" b="1" dirty="0">
                <a:solidFill>
                  <a:prstClr val="white"/>
                </a:solidFill>
                <a:latin typeface="IrisUPC" pitchFamily="34" charset="-34"/>
                <a:cs typeface="IrisUPC" pitchFamily="34" charset="-34"/>
              </a:rPr>
              <a:t> จะขนส่ง</a:t>
            </a:r>
            <a:r>
              <a:rPr lang="en-US" sz="4267" b="1" dirty="0">
                <a:solidFill>
                  <a:prstClr val="white"/>
                </a:solidFill>
                <a:latin typeface="IrisUPC" pitchFamily="34" charset="-34"/>
                <a:cs typeface="IrisUPC" pitchFamily="34" charset="-34"/>
              </a:rPr>
              <a:t> </a:t>
            </a:r>
            <a:r>
              <a:rPr lang="en-US" sz="4267" b="1" dirty="0" err="1">
                <a:solidFill>
                  <a:prstClr val="white"/>
                </a:solidFill>
                <a:latin typeface="IrisUPC" pitchFamily="34" charset="-34"/>
                <a:cs typeface="IrisUPC" pitchFamily="34" charset="-34"/>
              </a:rPr>
              <a:t>pyruvate</a:t>
            </a:r>
            <a:r>
              <a:rPr lang="th-TH" sz="4267" b="1" dirty="0">
                <a:solidFill>
                  <a:prstClr val="white"/>
                </a:solidFill>
                <a:latin typeface="IrisUPC" pitchFamily="34" charset="-34"/>
                <a:cs typeface="IrisUPC" pitchFamily="34" charset="-34"/>
              </a:rPr>
              <a:t> เข้าไปใน </a:t>
            </a:r>
            <a:r>
              <a:rPr lang="en-US" sz="4267" b="1" dirty="0">
                <a:solidFill>
                  <a:prstClr val="white"/>
                </a:solidFill>
                <a:latin typeface="IrisUPC" pitchFamily="34" charset="-34"/>
                <a:cs typeface="IrisUPC" pitchFamily="34" charset="-34"/>
              </a:rPr>
              <a:t>mitochondria  </a:t>
            </a:r>
            <a:endParaRPr lang="th-TH" sz="4267" b="1" dirty="0">
              <a:solidFill>
                <a:prstClr val="white"/>
              </a:solidFill>
              <a:latin typeface="IrisUPC" pitchFamily="34" charset="-34"/>
              <a:cs typeface="IrisUPC" pitchFamily="34" charset="-34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1251298" y="5067323"/>
            <a:ext cx="10191428" cy="1570036"/>
            <a:chOff x="406" y="3504"/>
            <a:chExt cx="4922" cy="989"/>
          </a:xfrm>
          <a:solidFill>
            <a:srgbClr val="002060"/>
          </a:solidFill>
        </p:grpSpPr>
        <p:sp>
          <p:nvSpPr>
            <p:cNvPr id="29702" name="Text Box 4"/>
            <p:cNvSpPr txBox="1">
              <a:spLocks noChangeArrowheads="1"/>
            </p:cNvSpPr>
            <p:nvPr/>
          </p:nvSpPr>
          <p:spPr bwMode="auto">
            <a:xfrm>
              <a:off x="406" y="3504"/>
              <a:ext cx="4922" cy="989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defTabSz="1219170"/>
              <a:r>
                <a:rPr lang="en-US" sz="4800" b="1" dirty="0">
                  <a:solidFill>
                    <a:prstClr val="white"/>
                  </a:solidFill>
                  <a:latin typeface="IrisUPC" pitchFamily="34" charset="-34"/>
                  <a:cs typeface="IrisUPC" pitchFamily="34" charset="-34"/>
                </a:rPr>
                <a:t>2Pyruvate + 2Co A	         2Acetyl </a:t>
              </a:r>
              <a:r>
                <a:rPr lang="en-US" sz="4800" b="1" dirty="0" err="1">
                  <a:solidFill>
                    <a:prstClr val="white"/>
                  </a:solidFill>
                  <a:latin typeface="IrisUPC" pitchFamily="34" charset="-34"/>
                  <a:cs typeface="IrisUPC" pitchFamily="34" charset="-34"/>
                </a:rPr>
                <a:t>CoA</a:t>
              </a:r>
              <a:r>
                <a:rPr lang="th-TH" sz="4800" b="1" dirty="0">
                  <a:solidFill>
                    <a:prstClr val="white"/>
                  </a:solidFill>
                  <a:latin typeface="IrisUPC" pitchFamily="34" charset="-34"/>
                  <a:cs typeface="IrisUPC" pitchFamily="34" charset="-34"/>
                </a:rPr>
                <a:t> + </a:t>
              </a:r>
              <a:r>
                <a:rPr lang="en-US" sz="4800" b="1" dirty="0">
                  <a:solidFill>
                    <a:prstClr val="white"/>
                  </a:solidFill>
                  <a:latin typeface="IrisUPC" pitchFamily="34" charset="-34"/>
                  <a:cs typeface="IrisUPC" pitchFamily="34" charset="-34"/>
                </a:rPr>
                <a:t>2NADH+H</a:t>
              </a:r>
              <a:r>
                <a:rPr lang="en-US" sz="4800" b="1" baseline="30000" dirty="0">
                  <a:solidFill>
                    <a:prstClr val="white"/>
                  </a:solidFill>
                  <a:latin typeface="IrisUPC" pitchFamily="34" charset="-34"/>
                  <a:cs typeface="IrisUPC" pitchFamily="34" charset="-34"/>
                </a:rPr>
                <a:t>+</a:t>
              </a:r>
            </a:p>
            <a:p>
              <a:pPr defTabSz="1219170"/>
              <a:r>
                <a:rPr lang="en-US" sz="4800" b="1" dirty="0">
                  <a:solidFill>
                    <a:prstClr val="white"/>
                  </a:solidFill>
                  <a:latin typeface="IrisUPC" pitchFamily="34" charset="-34"/>
                  <a:cs typeface="IrisUPC" pitchFamily="34" charset="-34"/>
                </a:rPr>
                <a:t>2CO</a:t>
              </a:r>
              <a:r>
                <a:rPr lang="en-US" sz="4800" b="1" baseline="-25000" dirty="0">
                  <a:solidFill>
                    <a:prstClr val="white"/>
                  </a:solidFill>
                  <a:latin typeface="IrisUPC" pitchFamily="34" charset="-34"/>
                  <a:cs typeface="IrisUPC" pitchFamily="34" charset="-34"/>
                </a:rPr>
                <a:t>2</a:t>
              </a:r>
              <a:r>
                <a:rPr lang="en-US" sz="4800" b="1" dirty="0">
                  <a:solidFill>
                    <a:prstClr val="white"/>
                  </a:solidFill>
                  <a:latin typeface="IrisUPC" pitchFamily="34" charset="-34"/>
                  <a:cs typeface="IrisUPC" pitchFamily="34" charset="-34"/>
                </a:rPr>
                <a:t>		</a:t>
              </a:r>
              <a:r>
                <a:rPr lang="th-TH" sz="4800" b="1" dirty="0">
                  <a:solidFill>
                    <a:prstClr val="white"/>
                  </a:solidFill>
                  <a:latin typeface="IrisUPC" pitchFamily="34" charset="-34"/>
                  <a:cs typeface="IrisUPC" pitchFamily="34" charset="-34"/>
                </a:rPr>
                <a:t>ออกจากเซลล์</a:t>
              </a:r>
            </a:p>
          </p:txBody>
        </p:sp>
        <p:sp>
          <p:nvSpPr>
            <p:cNvPr id="29703" name="Line 5"/>
            <p:cNvSpPr>
              <a:spLocks noChangeShapeType="1"/>
            </p:cNvSpPr>
            <p:nvPr/>
          </p:nvSpPr>
          <p:spPr bwMode="auto">
            <a:xfrm>
              <a:off x="2328" y="3737"/>
              <a:ext cx="384" cy="0"/>
            </a:xfrm>
            <a:prstGeom prst="line">
              <a:avLst/>
            </a:prstGeom>
            <a:grpFill/>
            <a:ln w="38100">
              <a:solidFill>
                <a:schemeClr val="bg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defTabSz="1219170"/>
              <a:endParaRPr lang="en-US" sz="4000">
                <a:solidFill>
                  <a:prstClr val="white"/>
                </a:solidFill>
                <a:latin typeface="EucrosiaUPC" pitchFamily="18" charset="-34"/>
                <a:cs typeface="EucrosiaUPC" pitchFamily="18" charset="-34"/>
              </a:endParaRPr>
            </a:p>
          </p:txBody>
        </p:sp>
        <p:sp>
          <p:nvSpPr>
            <p:cNvPr id="29704" name="Line 6"/>
            <p:cNvSpPr>
              <a:spLocks noChangeShapeType="1"/>
            </p:cNvSpPr>
            <p:nvPr/>
          </p:nvSpPr>
          <p:spPr bwMode="auto">
            <a:xfrm>
              <a:off x="1096" y="4217"/>
              <a:ext cx="432" cy="0"/>
            </a:xfrm>
            <a:prstGeom prst="line">
              <a:avLst/>
            </a:prstGeom>
            <a:grpFill/>
            <a:ln w="38100">
              <a:solidFill>
                <a:schemeClr val="bg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defTabSz="1219170"/>
              <a:endParaRPr lang="en-US" sz="4000">
                <a:solidFill>
                  <a:prstClr val="white"/>
                </a:solidFill>
                <a:latin typeface="EucrosiaUPC" pitchFamily="18" charset="-34"/>
                <a:cs typeface="EucrosiaUPC" pitchFamily="18" charset="-34"/>
              </a:endParaRPr>
            </a:p>
          </p:txBody>
        </p:sp>
      </p:grpSp>
      <p:sp>
        <p:nvSpPr>
          <p:cNvPr id="29701" name="Text Box 8"/>
          <p:cNvSpPr txBox="1">
            <a:spLocks noChangeArrowheads="1"/>
          </p:cNvSpPr>
          <p:nvPr/>
        </p:nvSpPr>
        <p:spPr bwMode="auto">
          <a:xfrm>
            <a:off x="380960" y="5429264"/>
            <a:ext cx="17272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1219170">
              <a:spcBef>
                <a:spcPct val="50000"/>
              </a:spcBef>
            </a:pPr>
            <a:r>
              <a:rPr lang="en-US" sz="4000" b="1" dirty="0">
                <a:solidFill>
                  <a:srgbClr val="002060"/>
                </a:solidFill>
                <a:latin typeface="EucrosiaUPC" pitchFamily="18" charset="-34"/>
                <a:cs typeface="EucrosiaUPC" pitchFamily="18" charset="-34"/>
              </a:rPr>
              <a:t>Net:</a:t>
            </a:r>
          </a:p>
        </p:txBody>
      </p:sp>
    </p:spTree>
    <p:extLst>
      <p:ext uri="{BB962C8B-B14F-4D97-AF65-F5344CB8AC3E}">
        <p14:creationId xmlns:p14="http://schemas.microsoft.com/office/powerpoint/2010/main" val="273220933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6" name="Picture 4" descr="http://figures.boundless.com/18837/full/figure-07-03-02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6858005" cy="6858001"/>
          </a:xfrm>
          <a:prstGeom prst="rect">
            <a:avLst/>
          </a:prstGeom>
          <a:noFill/>
        </p:spPr>
      </p:pic>
      <p:sp>
        <p:nvSpPr>
          <p:cNvPr id="7" name="สี่เหลี่ยมผืนผ้า 6"/>
          <p:cNvSpPr/>
          <p:nvPr/>
        </p:nvSpPr>
        <p:spPr>
          <a:xfrm>
            <a:off x="6953256" y="0"/>
            <a:ext cx="5238744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th-TH" sz="3733" dirty="0">
              <a:solidFill>
                <a:prstClr val="white"/>
              </a:solidFill>
              <a:latin typeface="Calibri"/>
              <a:cs typeface="Cordia New" panose="020B0304020202020204" pitchFamily="34" charset="-34"/>
            </a:endParaRPr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6953256" y="-24"/>
            <a:ext cx="5238744" cy="6657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defTabSz="1219170"/>
            <a:r>
              <a:rPr lang="en-US" sz="5333" b="1" dirty="0">
                <a:solidFill>
                  <a:srgbClr val="FFFF00"/>
                </a:solidFill>
                <a:effectLst>
                  <a:glow rad="228600">
                    <a:srgbClr val="F79646">
                      <a:satMod val="175000"/>
                      <a:alpha val="40000"/>
                    </a:srgbClr>
                  </a:glow>
                </a:effectLst>
                <a:latin typeface="IrisUPC" pitchFamily="34" charset="-34"/>
                <a:cs typeface="IrisUPC" pitchFamily="34" charset="-34"/>
              </a:rPr>
              <a:t>Krebs cycle </a:t>
            </a:r>
            <a:endParaRPr lang="th-TH" sz="5333" b="1" dirty="0">
              <a:solidFill>
                <a:srgbClr val="FFFF00"/>
              </a:solidFill>
              <a:effectLst>
                <a:glow rad="228600">
                  <a:srgbClr val="F79646">
                    <a:satMod val="175000"/>
                    <a:alpha val="40000"/>
                  </a:srgbClr>
                </a:glow>
              </a:effectLst>
              <a:latin typeface="IrisUPC" pitchFamily="34" charset="-34"/>
              <a:cs typeface="IrisUPC" pitchFamily="34" charset="-34"/>
            </a:endParaRPr>
          </a:p>
          <a:p>
            <a:pPr marL="685783" indent="-685783" defTabSz="1219170">
              <a:buFont typeface="Courier New" pitchFamily="49" charset="0"/>
              <a:buChar char="o"/>
            </a:pPr>
            <a:r>
              <a:rPr lang="th-TH" sz="5333" b="1" dirty="0">
                <a:solidFill>
                  <a:prstClr val="white"/>
                </a:solidFill>
                <a:latin typeface="IrisUPC" pitchFamily="34" charset="-34"/>
                <a:cs typeface="IrisUPC" pitchFamily="34" charset="-34"/>
              </a:rPr>
              <a:t>เกิดที่ </a:t>
            </a:r>
            <a:r>
              <a:rPr lang="en-US" sz="5333" b="1" dirty="0">
                <a:solidFill>
                  <a:prstClr val="white"/>
                </a:solidFill>
                <a:latin typeface="IrisUPC" pitchFamily="34" charset="-34"/>
                <a:cs typeface="IrisUPC" pitchFamily="34" charset="-34"/>
              </a:rPr>
              <a:t>mitochondria matrix</a:t>
            </a:r>
          </a:p>
          <a:p>
            <a:pPr marL="685783" indent="-685783" defTabSz="1219170">
              <a:buFont typeface="Courier New" pitchFamily="49" charset="0"/>
              <a:buChar char="o"/>
            </a:pPr>
            <a:r>
              <a:rPr lang="th-TH" sz="5333" b="1" dirty="0">
                <a:solidFill>
                  <a:srgbClr val="99FF66"/>
                </a:solidFill>
                <a:latin typeface="IrisUPC" pitchFamily="34" charset="-34"/>
                <a:cs typeface="IrisUPC" pitchFamily="34" charset="-34"/>
              </a:rPr>
              <a:t>เป็นการสลาย </a:t>
            </a:r>
            <a:r>
              <a:rPr lang="en-US" sz="5333" b="1" dirty="0">
                <a:solidFill>
                  <a:srgbClr val="99FF66"/>
                </a:solidFill>
                <a:latin typeface="IrisUPC" pitchFamily="34" charset="-34"/>
                <a:cs typeface="IrisUPC" pitchFamily="34" charset="-34"/>
              </a:rPr>
              <a:t>Acetyl </a:t>
            </a:r>
            <a:r>
              <a:rPr lang="en-US" sz="5333" b="1" dirty="0" err="1">
                <a:solidFill>
                  <a:srgbClr val="99FF66"/>
                </a:solidFill>
                <a:latin typeface="IrisUPC" pitchFamily="34" charset="-34"/>
                <a:cs typeface="IrisUPC" pitchFamily="34" charset="-34"/>
              </a:rPr>
              <a:t>CoA</a:t>
            </a:r>
            <a:r>
              <a:rPr lang="th-TH" sz="5333" b="1" dirty="0">
                <a:solidFill>
                  <a:srgbClr val="99FF66"/>
                </a:solidFill>
                <a:latin typeface="IrisUPC" pitchFamily="34" charset="-34"/>
                <a:cs typeface="IrisUPC" pitchFamily="34" charset="-34"/>
              </a:rPr>
              <a:t> ให้ได้เป็น </a:t>
            </a:r>
            <a:r>
              <a:rPr lang="en-US" sz="5333" b="1" dirty="0">
                <a:solidFill>
                  <a:srgbClr val="99FF66"/>
                </a:solidFill>
                <a:latin typeface="IrisUPC" pitchFamily="34" charset="-34"/>
                <a:cs typeface="IrisUPC" pitchFamily="34" charset="-34"/>
              </a:rPr>
              <a:t>CO</a:t>
            </a:r>
            <a:r>
              <a:rPr lang="en-US" sz="5333" b="1" baseline="-25000" dirty="0">
                <a:solidFill>
                  <a:srgbClr val="99FF66"/>
                </a:solidFill>
                <a:latin typeface="IrisUPC" pitchFamily="34" charset="-34"/>
                <a:cs typeface="IrisUPC" pitchFamily="34" charset="-34"/>
              </a:rPr>
              <a:t>2</a:t>
            </a:r>
            <a:r>
              <a:rPr lang="en-US" sz="5333" b="1" dirty="0">
                <a:solidFill>
                  <a:srgbClr val="99FF66"/>
                </a:solidFill>
                <a:latin typeface="IrisUPC" pitchFamily="34" charset="-34"/>
                <a:cs typeface="IrisUPC" pitchFamily="34" charset="-34"/>
              </a:rPr>
              <a:t> </a:t>
            </a:r>
            <a:r>
              <a:rPr lang="th-TH" sz="5333" b="1" dirty="0">
                <a:solidFill>
                  <a:srgbClr val="99FF66"/>
                </a:solidFill>
                <a:latin typeface="IrisUPC" pitchFamily="34" charset="-34"/>
                <a:cs typeface="IrisUPC" pitchFamily="34" charset="-34"/>
              </a:rPr>
              <a:t>และเก็บพลังงานที่ได้ไว้ในรูปของ </a:t>
            </a:r>
            <a:r>
              <a:rPr lang="en-US" sz="5333" b="1" dirty="0">
                <a:solidFill>
                  <a:srgbClr val="99FF66"/>
                </a:solidFill>
                <a:latin typeface="IrisUPC" pitchFamily="34" charset="-34"/>
                <a:cs typeface="IrisUPC" pitchFamily="34" charset="-34"/>
              </a:rPr>
              <a:t>NADH, FADH</a:t>
            </a:r>
            <a:r>
              <a:rPr lang="en-US" sz="5333" b="1" baseline="-25000" dirty="0">
                <a:solidFill>
                  <a:srgbClr val="99FF66"/>
                </a:solidFill>
                <a:latin typeface="IrisUPC" pitchFamily="34" charset="-34"/>
                <a:cs typeface="IrisUPC" pitchFamily="34" charset="-34"/>
              </a:rPr>
              <a:t>2</a:t>
            </a:r>
            <a:r>
              <a:rPr lang="en-US" sz="5333" b="1" dirty="0">
                <a:solidFill>
                  <a:srgbClr val="99FF66"/>
                </a:solidFill>
                <a:latin typeface="IrisUPC" pitchFamily="34" charset="-34"/>
                <a:cs typeface="IrisUPC" pitchFamily="34" charset="-34"/>
              </a:rPr>
              <a:t> </a:t>
            </a:r>
            <a:r>
              <a:rPr lang="th-TH" sz="5333" b="1" dirty="0">
                <a:solidFill>
                  <a:srgbClr val="99FF66"/>
                </a:solidFill>
                <a:latin typeface="IrisUPC" pitchFamily="34" charset="-34"/>
                <a:cs typeface="IrisUPC" pitchFamily="34" charset="-34"/>
              </a:rPr>
              <a:t>และ </a:t>
            </a:r>
            <a:r>
              <a:rPr lang="en-US" sz="5333" b="1" dirty="0">
                <a:solidFill>
                  <a:srgbClr val="99FF66"/>
                </a:solidFill>
                <a:latin typeface="IrisUPC" pitchFamily="34" charset="-34"/>
                <a:cs typeface="IrisUPC" pitchFamily="34" charset="-34"/>
              </a:rPr>
              <a:t>ATP </a:t>
            </a:r>
            <a:endParaRPr lang="th-TH" sz="5333" b="1" dirty="0">
              <a:solidFill>
                <a:srgbClr val="99FF66"/>
              </a:solidFill>
              <a:latin typeface="IrisUPC" pitchFamily="34" charset="-34"/>
              <a:cs typeface="IrisUPC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628914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รูปภาพ 5">
            <a:extLst>
              <a:ext uri="{FF2B5EF4-FFF2-40B4-BE49-F238E27FC236}">
                <a16:creationId xmlns:a16="http://schemas.microsoft.com/office/drawing/2014/main" id="{5863596F-3AD9-48E5-8635-A081F1739B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2328" y="356659"/>
            <a:ext cx="6915947" cy="6281936"/>
          </a:xfrm>
          <a:prstGeom prst="rect">
            <a:avLst/>
          </a:prstGeom>
        </p:spPr>
      </p:pic>
      <p:pic>
        <p:nvPicPr>
          <p:cNvPr id="7" name="รูปภาพ 6">
            <a:extLst>
              <a:ext uri="{FF2B5EF4-FFF2-40B4-BE49-F238E27FC236}">
                <a16:creationId xmlns:a16="http://schemas.microsoft.com/office/drawing/2014/main" id="{2AB60A1E-2D33-42DA-AD4D-E9A587A2AE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58" y="548680"/>
            <a:ext cx="5154316" cy="5593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832274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09-12-KrebsCycleSummary-L.gif                                  000026A5KARL's Pocketrans              B81D7FDE:"/>
          <p:cNvPicPr>
            <a:picLocks noChangeAspect="1" noChangeArrowheads="1"/>
          </p:cNvPicPr>
          <p:nvPr/>
        </p:nvPicPr>
        <p:blipFill>
          <a:blip r:embed="rId2" cstate="print"/>
          <a:srcRect l="6680" t="2330" r="5716" b="4466"/>
          <a:stretch>
            <a:fillRect/>
          </a:stretch>
        </p:blipFill>
        <p:spPr bwMode="auto">
          <a:xfrm>
            <a:off x="6786000" y="0"/>
            <a:ext cx="5406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48" name="Text Box 3"/>
          <p:cNvSpPr txBox="1">
            <a:spLocks noChangeArrowheads="1"/>
          </p:cNvSpPr>
          <p:nvPr/>
        </p:nvSpPr>
        <p:spPr bwMode="auto">
          <a:xfrm>
            <a:off x="476211" y="380980"/>
            <a:ext cx="5810291" cy="4195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1219170"/>
            <a:r>
              <a:rPr lang="en-US" sz="5333" b="1" dirty="0">
                <a:solidFill>
                  <a:srgbClr val="0070C0"/>
                </a:solidFill>
                <a:latin typeface="IrisUPC" pitchFamily="34" charset="-34"/>
                <a:cs typeface="IrisUPC" pitchFamily="34" charset="-34"/>
              </a:rPr>
              <a:t>Net :</a:t>
            </a:r>
            <a:r>
              <a:rPr lang="th-TH" sz="5333" b="1" dirty="0">
                <a:solidFill>
                  <a:srgbClr val="0070C0"/>
                </a:solidFill>
                <a:latin typeface="IrisUPC" pitchFamily="34" charset="-34"/>
                <a:cs typeface="IrisUPC" pitchFamily="34" charset="-34"/>
              </a:rPr>
              <a:t> </a:t>
            </a:r>
            <a:r>
              <a:rPr lang="en-US" sz="5333" b="1" dirty="0">
                <a:solidFill>
                  <a:srgbClr val="993366"/>
                </a:solidFill>
                <a:latin typeface="IrisUPC" pitchFamily="34" charset="-34"/>
                <a:cs typeface="IrisUPC" pitchFamily="34" charset="-34"/>
              </a:rPr>
              <a:t>Krebs cycle 2</a:t>
            </a:r>
            <a:r>
              <a:rPr lang="th-TH" sz="5333" b="1" dirty="0">
                <a:solidFill>
                  <a:srgbClr val="993366"/>
                </a:solidFill>
                <a:latin typeface="IrisUPC" pitchFamily="34" charset="-34"/>
                <a:cs typeface="IrisUPC" pitchFamily="34" charset="-34"/>
              </a:rPr>
              <a:t> </a:t>
            </a:r>
            <a:r>
              <a:rPr lang="en-US" sz="5333" b="1" dirty="0">
                <a:solidFill>
                  <a:srgbClr val="993366"/>
                </a:solidFill>
                <a:latin typeface="IrisUPC" pitchFamily="34" charset="-34"/>
                <a:cs typeface="IrisUPC" pitchFamily="34" charset="-34"/>
              </a:rPr>
              <a:t>cycle </a:t>
            </a:r>
          </a:p>
          <a:p>
            <a:pPr defTabSz="1219170"/>
            <a:r>
              <a:rPr lang="en-US" sz="5333" b="1" dirty="0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+ 4CO</a:t>
            </a:r>
            <a:r>
              <a:rPr lang="en-US" sz="5333" b="1" baseline="-25000" dirty="0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2</a:t>
            </a:r>
          </a:p>
          <a:p>
            <a:pPr defTabSz="1219170"/>
            <a:r>
              <a:rPr lang="en-US" sz="5333" b="1" dirty="0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+ 6NADH+H</a:t>
            </a:r>
            <a:r>
              <a:rPr lang="en-US" sz="5333" b="1" baseline="30000" dirty="0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+</a:t>
            </a:r>
          </a:p>
          <a:p>
            <a:pPr defTabSz="1219170"/>
            <a:r>
              <a:rPr lang="en-US" sz="5333" b="1" dirty="0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+ 2 FADH</a:t>
            </a:r>
            <a:r>
              <a:rPr lang="en-US" sz="5333" b="1" baseline="-25000" dirty="0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2</a:t>
            </a:r>
          </a:p>
          <a:p>
            <a:pPr defTabSz="1219170"/>
            <a:r>
              <a:rPr lang="en-US" sz="5333" b="1" dirty="0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+ 2 ATP</a:t>
            </a:r>
            <a:endParaRPr lang="th-TH" sz="5333" b="1" dirty="0">
              <a:solidFill>
                <a:srgbClr val="006600"/>
              </a:solidFill>
              <a:latin typeface="IrisUPC" pitchFamily="34" charset="-34"/>
              <a:cs typeface="IrisUPC" pitchFamily="34" charset="-34"/>
            </a:endParaRPr>
          </a:p>
        </p:txBody>
      </p:sp>
      <p:sp>
        <p:nvSpPr>
          <p:cNvPr id="31749" name="AutoShape 4"/>
          <p:cNvSpPr>
            <a:spLocks/>
          </p:cNvSpPr>
          <p:nvPr/>
        </p:nvSpPr>
        <p:spPr bwMode="auto">
          <a:xfrm>
            <a:off x="4319193" y="2381243"/>
            <a:ext cx="253577" cy="1047757"/>
          </a:xfrm>
          <a:prstGeom prst="rightBrace">
            <a:avLst>
              <a:gd name="adj1" fmla="val 42276"/>
              <a:gd name="adj2" fmla="val 50000"/>
            </a:avLst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algn="ctr" defTabSz="1219170"/>
            <a:endParaRPr lang="en-US" sz="4000" b="1">
              <a:solidFill>
                <a:srgbClr val="FF0000"/>
              </a:solidFill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31750" name="Text Box 5"/>
          <p:cNvSpPr txBox="1">
            <a:spLocks noChangeArrowheads="1"/>
          </p:cNvSpPr>
          <p:nvPr/>
        </p:nvSpPr>
        <p:spPr bwMode="auto">
          <a:xfrm>
            <a:off x="4792434" y="2458799"/>
            <a:ext cx="3111097" cy="748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1219170">
              <a:spcBef>
                <a:spcPct val="50000"/>
              </a:spcBef>
            </a:pPr>
            <a:r>
              <a:rPr lang="en-US" sz="4267" b="1" dirty="0">
                <a:solidFill>
                  <a:srgbClr val="FF0000"/>
                </a:solidFill>
                <a:latin typeface="EucrosiaUPC" pitchFamily="18" charset="-34"/>
                <a:cs typeface="EucrosiaUPC" pitchFamily="18" charset="-34"/>
              </a:rPr>
              <a:t>e</a:t>
            </a:r>
            <a:r>
              <a:rPr lang="en-US" sz="4267" b="1" baseline="30000" dirty="0">
                <a:solidFill>
                  <a:srgbClr val="FF0000"/>
                </a:solidFill>
                <a:latin typeface="EucrosiaUPC" pitchFamily="18" charset="-34"/>
                <a:cs typeface="EucrosiaUPC" pitchFamily="18" charset="-34"/>
              </a:rPr>
              <a:t>-</a:t>
            </a:r>
            <a:r>
              <a:rPr lang="en-US" sz="4267" b="1" dirty="0">
                <a:solidFill>
                  <a:srgbClr val="FF0000"/>
                </a:solidFill>
                <a:latin typeface="EucrosiaUPC" pitchFamily="18" charset="-34"/>
                <a:cs typeface="EucrosiaUPC" pitchFamily="18" charset="-34"/>
              </a:rPr>
              <a:t> transport chain</a:t>
            </a:r>
          </a:p>
        </p:txBody>
      </p:sp>
      <p:sp>
        <p:nvSpPr>
          <p:cNvPr id="31751" name="Line 7"/>
          <p:cNvSpPr>
            <a:spLocks noChangeShapeType="1"/>
          </p:cNvSpPr>
          <p:nvPr/>
        </p:nvSpPr>
        <p:spPr bwMode="auto">
          <a:xfrm>
            <a:off x="3524232" y="3238499"/>
            <a:ext cx="672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pPr defTabSz="1219170"/>
            <a:endParaRPr lang="en-US" sz="4000">
              <a:solidFill>
                <a:prstClr val="black"/>
              </a:solidFill>
              <a:latin typeface="EucrosiaUPC" pitchFamily="18" charset="-34"/>
              <a:cs typeface="EucrosiaUPC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329936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17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17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17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17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17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317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317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31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9" grpId="0" animBg="1"/>
      <p:bldP spid="31750" grpId="0"/>
      <p:bldP spid="31751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5715000"/>
            <a:ext cx="12192000" cy="1143000"/>
          </a:xfrm>
          <a:solidFill>
            <a:schemeClr val="accent4">
              <a:lumMod val="50000"/>
            </a:schemeClr>
          </a:solidFill>
          <a:ln>
            <a:noFill/>
          </a:ln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  <a:latin typeface="IrisUPC" pitchFamily="34" charset="-34"/>
                <a:cs typeface="IrisUPC" pitchFamily="34" charset="-34"/>
              </a:rPr>
              <a:t>electron transport chain</a:t>
            </a:r>
            <a:endParaRPr lang="th-TH" b="1" dirty="0">
              <a:solidFill>
                <a:schemeClr val="bg1"/>
              </a:solidFill>
              <a:latin typeface="IrisUPC" pitchFamily="34" charset="-34"/>
              <a:cs typeface="IrisUPC" pitchFamily="34" charset="-34"/>
            </a:endParaRPr>
          </a:p>
        </p:txBody>
      </p:sp>
      <p:pic>
        <p:nvPicPr>
          <p:cNvPr id="28674" name="Picture 2" descr="https://downhousesoftware.files.wordpress.com/2013/06/electron-transport-chain-cpg-not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52464" y="1"/>
            <a:ext cx="10382280" cy="56702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3866604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09-13-ElectronTransChain-L.gif                                 000026A5KARL's Pocketrans              B81D7FDE:"/>
          <p:cNvPicPr>
            <a:picLocks noChangeAspect="1" noChangeArrowheads="1"/>
          </p:cNvPicPr>
          <p:nvPr/>
        </p:nvPicPr>
        <p:blipFill>
          <a:blip r:embed="rId2" cstate="print"/>
          <a:srcRect b="3355"/>
          <a:stretch>
            <a:fillRect/>
          </a:stretch>
        </p:blipFill>
        <p:spPr bwMode="auto">
          <a:xfrm>
            <a:off x="6762755" y="285728"/>
            <a:ext cx="5429245" cy="60672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1" name="Text Box 3"/>
          <p:cNvSpPr txBox="1">
            <a:spLocks noChangeArrowheads="1"/>
          </p:cNvSpPr>
          <p:nvPr/>
        </p:nvSpPr>
        <p:spPr bwMode="auto">
          <a:xfrm>
            <a:off x="95208" y="100874"/>
            <a:ext cx="6953299" cy="1487651"/>
          </a:xfrm>
          <a:prstGeom prst="rect">
            <a:avLst/>
          </a:prstGeom>
          <a:solidFill>
            <a:srgbClr val="99FF66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defTabSz="1219170"/>
            <a:r>
              <a:rPr lang="en-US" sz="4800" b="1" dirty="0">
                <a:solidFill>
                  <a:srgbClr val="002060"/>
                </a:solidFill>
                <a:latin typeface="IrisUPC" pitchFamily="34" charset="-34"/>
                <a:cs typeface="IrisUPC" pitchFamily="34" charset="-34"/>
              </a:rPr>
              <a:t>Electron transport chain</a:t>
            </a:r>
            <a:endParaRPr lang="th-TH" sz="4800" b="1" dirty="0">
              <a:solidFill>
                <a:srgbClr val="002060"/>
              </a:solidFill>
              <a:latin typeface="IrisUPC" pitchFamily="34" charset="-34"/>
              <a:cs typeface="IrisUPC" pitchFamily="34" charset="-34"/>
            </a:endParaRPr>
          </a:p>
          <a:p>
            <a:pPr algn="ctr" defTabSz="1219170"/>
            <a:r>
              <a:rPr lang="en-US" sz="4267" b="1" dirty="0">
                <a:solidFill>
                  <a:srgbClr val="002060"/>
                </a:solidFill>
                <a:latin typeface="IrisUPC" pitchFamily="34" charset="-34"/>
                <a:cs typeface="IrisUPC" pitchFamily="34" charset="-34"/>
              </a:rPr>
              <a:t>The pathway of electron transport</a:t>
            </a:r>
          </a:p>
        </p:txBody>
      </p:sp>
      <p:sp>
        <p:nvSpPr>
          <p:cNvPr id="32772" name="Text Box 4"/>
          <p:cNvSpPr txBox="1">
            <a:spLocks noChangeArrowheads="1"/>
          </p:cNvSpPr>
          <p:nvPr/>
        </p:nvSpPr>
        <p:spPr bwMode="auto">
          <a:xfrm>
            <a:off x="95251" y="1700748"/>
            <a:ext cx="6667504" cy="49752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685783" indent="-685783" defTabSz="1219170">
              <a:buFont typeface="Wingdings" pitchFamily="2" charset="2"/>
              <a:buChar char="q"/>
            </a:pPr>
            <a:r>
              <a:rPr lang="th-TH" sz="4533" b="1" dirty="0">
                <a:solidFill>
                  <a:srgbClr val="0070C0"/>
                </a:solidFill>
                <a:latin typeface="EucrosiaUPC" pitchFamily="18" charset="-34"/>
                <a:cs typeface="EucrosiaUPC" pitchFamily="18" charset="-34"/>
              </a:rPr>
              <a:t>การนำ </a:t>
            </a:r>
            <a:r>
              <a:rPr lang="en-US" sz="4533" b="1" dirty="0">
                <a:solidFill>
                  <a:srgbClr val="0070C0"/>
                </a:solidFill>
                <a:latin typeface="EucrosiaUPC" pitchFamily="18" charset="-34"/>
                <a:cs typeface="EucrosiaUPC" pitchFamily="18" charset="-34"/>
              </a:rPr>
              <a:t>e</a:t>
            </a:r>
            <a:r>
              <a:rPr lang="en-US" sz="4533" b="1" baseline="30000" dirty="0">
                <a:solidFill>
                  <a:srgbClr val="0070C0"/>
                </a:solidFill>
                <a:latin typeface="EucrosiaUPC" pitchFamily="18" charset="-34"/>
                <a:cs typeface="EucrosiaUPC" pitchFamily="18" charset="-34"/>
              </a:rPr>
              <a:t>-</a:t>
            </a:r>
            <a:r>
              <a:rPr lang="th-TH" sz="4533" b="1" dirty="0">
                <a:solidFill>
                  <a:srgbClr val="0070C0"/>
                </a:solidFill>
                <a:latin typeface="EucrosiaUPC" pitchFamily="18" charset="-34"/>
                <a:cs typeface="EucrosiaUPC" pitchFamily="18" charset="-34"/>
              </a:rPr>
              <a:t> ที่อยู่ใน </a:t>
            </a:r>
            <a:r>
              <a:rPr lang="en-US" sz="4533" b="1" dirty="0">
                <a:solidFill>
                  <a:srgbClr val="0070C0"/>
                </a:solidFill>
                <a:latin typeface="EucrosiaUPC" pitchFamily="18" charset="-34"/>
                <a:cs typeface="EucrosiaUPC" pitchFamily="18" charset="-34"/>
              </a:rPr>
              <a:t>NADH </a:t>
            </a:r>
            <a:r>
              <a:rPr lang="th-TH" sz="4533" b="1" dirty="0">
                <a:solidFill>
                  <a:srgbClr val="0070C0"/>
                </a:solidFill>
                <a:latin typeface="EucrosiaUPC" pitchFamily="18" charset="-34"/>
                <a:cs typeface="EucrosiaUPC" pitchFamily="18" charset="-34"/>
              </a:rPr>
              <a:t>และ </a:t>
            </a:r>
            <a:r>
              <a:rPr lang="en-US" sz="4533" b="1" dirty="0">
                <a:solidFill>
                  <a:srgbClr val="0070C0"/>
                </a:solidFill>
                <a:latin typeface="EucrosiaUPC" pitchFamily="18" charset="-34"/>
                <a:cs typeface="EucrosiaUPC" pitchFamily="18" charset="-34"/>
              </a:rPr>
              <a:t>FADH</a:t>
            </a:r>
            <a:r>
              <a:rPr lang="en-US" sz="4533" b="1" baseline="-25000" dirty="0">
                <a:solidFill>
                  <a:srgbClr val="0070C0"/>
                </a:solidFill>
                <a:latin typeface="EucrosiaUPC" pitchFamily="18" charset="-34"/>
                <a:cs typeface="EucrosiaUPC" pitchFamily="18" charset="-34"/>
              </a:rPr>
              <a:t>2</a:t>
            </a:r>
            <a:r>
              <a:rPr lang="en-US" sz="4533" b="1" dirty="0">
                <a:solidFill>
                  <a:srgbClr val="0070C0"/>
                </a:solidFill>
                <a:latin typeface="EucrosiaUPC" pitchFamily="18" charset="-34"/>
                <a:cs typeface="EucrosiaUPC" pitchFamily="18" charset="-34"/>
              </a:rPr>
              <a:t> </a:t>
            </a:r>
            <a:r>
              <a:rPr lang="th-TH" sz="4533" b="1" dirty="0">
                <a:solidFill>
                  <a:srgbClr val="0070C0"/>
                </a:solidFill>
                <a:latin typeface="EucrosiaUPC" pitchFamily="18" charset="-34"/>
                <a:cs typeface="EucrosiaUPC" pitchFamily="18" charset="-34"/>
              </a:rPr>
              <a:t>มาส่งต่อให้ตัวถ่ายทอด </a:t>
            </a:r>
            <a:r>
              <a:rPr lang="en-US" sz="4533" b="1" dirty="0">
                <a:solidFill>
                  <a:srgbClr val="0070C0"/>
                </a:solidFill>
                <a:latin typeface="EucrosiaUPC" pitchFamily="18" charset="-34"/>
                <a:cs typeface="EucrosiaUPC" pitchFamily="18" charset="-34"/>
              </a:rPr>
              <a:t>e</a:t>
            </a:r>
            <a:r>
              <a:rPr lang="en-US" sz="4533" b="1" baseline="30000" dirty="0">
                <a:solidFill>
                  <a:srgbClr val="0070C0"/>
                </a:solidFill>
                <a:latin typeface="EucrosiaUPC" pitchFamily="18" charset="-34"/>
                <a:cs typeface="EucrosiaUPC" pitchFamily="18" charset="-34"/>
              </a:rPr>
              <a:t>-</a:t>
            </a:r>
          </a:p>
          <a:p>
            <a:pPr marL="685783" indent="-685783" defTabSz="1219170">
              <a:buFont typeface="Wingdings" pitchFamily="2" charset="2"/>
              <a:buChar char="q"/>
            </a:pPr>
            <a:r>
              <a:rPr lang="en-US" sz="4533" b="1" dirty="0">
                <a:solidFill>
                  <a:srgbClr val="007033"/>
                </a:solidFill>
                <a:latin typeface="EucrosiaUPC" pitchFamily="18" charset="-34"/>
                <a:cs typeface="EucrosiaUPC" pitchFamily="18" charset="-34"/>
              </a:rPr>
              <a:t>ETC </a:t>
            </a:r>
            <a:r>
              <a:rPr lang="th-TH" sz="4533" b="1" dirty="0">
                <a:solidFill>
                  <a:srgbClr val="007033"/>
                </a:solidFill>
                <a:latin typeface="EucrosiaUPC" pitchFamily="18" charset="-34"/>
                <a:cs typeface="EucrosiaUPC" pitchFamily="18" charset="-34"/>
              </a:rPr>
              <a:t>ประกอบด้วย </a:t>
            </a:r>
            <a:r>
              <a:rPr lang="en-US" sz="4533" b="1" dirty="0">
                <a:solidFill>
                  <a:srgbClr val="007033"/>
                </a:solidFill>
                <a:latin typeface="EucrosiaUPC" pitchFamily="18" charset="-34"/>
                <a:cs typeface="EucrosiaUPC" pitchFamily="18" charset="-34"/>
              </a:rPr>
              <a:t>electron carrier molecules </a:t>
            </a:r>
            <a:r>
              <a:rPr lang="th-TH" sz="4533" b="1" dirty="0">
                <a:solidFill>
                  <a:srgbClr val="007033"/>
                </a:solidFill>
                <a:latin typeface="EucrosiaUPC" pitchFamily="18" charset="-34"/>
                <a:cs typeface="EucrosiaUPC" pitchFamily="18" charset="-34"/>
              </a:rPr>
              <a:t>(ตัวรับ </a:t>
            </a:r>
            <a:r>
              <a:rPr lang="en-US" sz="4533" b="1" dirty="0">
                <a:solidFill>
                  <a:srgbClr val="007033"/>
                </a:solidFill>
                <a:latin typeface="EucrosiaUPC" pitchFamily="18" charset="-34"/>
                <a:cs typeface="EucrosiaUPC" pitchFamily="18" charset="-34"/>
              </a:rPr>
              <a:t>e</a:t>
            </a:r>
            <a:r>
              <a:rPr lang="en-US" sz="4533" b="1" baseline="30000" dirty="0">
                <a:solidFill>
                  <a:srgbClr val="007033"/>
                </a:solidFill>
                <a:latin typeface="EucrosiaUPC" pitchFamily="18" charset="-34"/>
                <a:cs typeface="EucrosiaUPC" pitchFamily="18" charset="-34"/>
              </a:rPr>
              <a:t>-</a:t>
            </a:r>
            <a:r>
              <a:rPr lang="en-US" sz="4533" b="1" dirty="0">
                <a:solidFill>
                  <a:srgbClr val="007033"/>
                </a:solidFill>
                <a:latin typeface="EucrosiaUPC" pitchFamily="18" charset="-34"/>
                <a:cs typeface="EucrosiaUPC" pitchFamily="18" charset="-34"/>
              </a:rPr>
              <a:t>)</a:t>
            </a:r>
            <a:r>
              <a:rPr lang="th-TH" sz="4533" b="1" dirty="0">
                <a:solidFill>
                  <a:srgbClr val="007033"/>
                </a:solidFill>
                <a:latin typeface="EucrosiaUPC" pitchFamily="18" charset="-34"/>
                <a:cs typeface="EucrosiaUPC" pitchFamily="18" charset="-34"/>
              </a:rPr>
              <a:t>ที่อยู่ใน </a:t>
            </a:r>
            <a:r>
              <a:rPr lang="en-US" sz="4533" b="1" dirty="0">
                <a:solidFill>
                  <a:srgbClr val="007033"/>
                </a:solidFill>
                <a:latin typeface="EucrosiaUPC" pitchFamily="18" charset="-34"/>
                <a:cs typeface="EucrosiaUPC" pitchFamily="18" charset="-34"/>
              </a:rPr>
              <a:t>inner mitochondrial membrane</a:t>
            </a:r>
            <a:endParaRPr lang="th-TH" sz="4533" b="1" dirty="0">
              <a:solidFill>
                <a:srgbClr val="007033"/>
              </a:solidFill>
              <a:latin typeface="EucrosiaUPC" pitchFamily="18" charset="-34"/>
              <a:cs typeface="EucrosiaUPC" pitchFamily="18" charset="-34"/>
            </a:endParaRPr>
          </a:p>
          <a:p>
            <a:pPr marL="685783" indent="-685783" defTabSz="1219170">
              <a:buFont typeface="Wingdings" pitchFamily="2" charset="2"/>
              <a:buChar char="q"/>
            </a:pPr>
            <a:r>
              <a:rPr lang="th-TH" sz="4533" b="1" dirty="0">
                <a:solidFill>
                  <a:prstClr val="black"/>
                </a:solidFill>
                <a:latin typeface="EucrosiaUPC" pitchFamily="18" charset="-34"/>
                <a:cs typeface="EucrosiaUPC" pitchFamily="18" charset="-34"/>
              </a:rPr>
              <a:t>มี </a:t>
            </a:r>
            <a:r>
              <a:rPr lang="en-US" sz="4533" b="1" dirty="0">
                <a:solidFill>
                  <a:prstClr val="black"/>
                </a:solidFill>
                <a:latin typeface="EucrosiaUPC" pitchFamily="18" charset="-34"/>
                <a:cs typeface="EucrosiaUPC" pitchFamily="18" charset="-34"/>
              </a:rPr>
              <a:t>O</a:t>
            </a:r>
            <a:r>
              <a:rPr lang="en-US" sz="4533" b="1" baseline="-25000" dirty="0">
                <a:solidFill>
                  <a:prstClr val="black"/>
                </a:solidFill>
                <a:latin typeface="EucrosiaUPC" pitchFamily="18" charset="-34"/>
                <a:cs typeface="EucrosiaUPC" pitchFamily="18" charset="-34"/>
              </a:rPr>
              <a:t>2</a:t>
            </a:r>
            <a:r>
              <a:rPr lang="en-US" sz="4533" b="1" dirty="0">
                <a:solidFill>
                  <a:prstClr val="black"/>
                </a:solidFill>
                <a:latin typeface="EucrosiaUPC" pitchFamily="18" charset="-34"/>
                <a:cs typeface="EucrosiaUPC" pitchFamily="18" charset="-34"/>
              </a:rPr>
              <a:t> </a:t>
            </a:r>
            <a:r>
              <a:rPr lang="th-TH" sz="4533" b="1" dirty="0">
                <a:solidFill>
                  <a:prstClr val="black"/>
                </a:solidFill>
                <a:latin typeface="EucrosiaUPC" pitchFamily="18" charset="-34"/>
                <a:cs typeface="EucrosiaUPC" pitchFamily="18" charset="-34"/>
              </a:rPr>
              <a:t>เป็นตัวรับ </a:t>
            </a:r>
            <a:r>
              <a:rPr lang="en-US" sz="4533" b="1" dirty="0">
                <a:solidFill>
                  <a:prstClr val="black"/>
                </a:solidFill>
                <a:latin typeface="EucrosiaUPC" pitchFamily="18" charset="-34"/>
                <a:cs typeface="EucrosiaUPC" pitchFamily="18" charset="-34"/>
              </a:rPr>
              <a:t>e</a:t>
            </a:r>
            <a:r>
              <a:rPr lang="en-US" sz="4533" b="1" baseline="30000" dirty="0">
                <a:solidFill>
                  <a:prstClr val="black"/>
                </a:solidFill>
                <a:latin typeface="EucrosiaUPC" pitchFamily="18" charset="-34"/>
                <a:cs typeface="EucrosiaUPC" pitchFamily="18" charset="-34"/>
              </a:rPr>
              <a:t>-</a:t>
            </a:r>
            <a:r>
              <a:rPr lang="en-US" sz="4533" b="1" dirty="0">
                <a:solidFill>
                  <a:prstClr val="black"/>
                </a:solidFill>
                <a:latin typeface="EucrosiaUPC" pitchFamily="18" charset="-34"/>
                <a:cs typeface="EucrosiaUPC" pitchFamily="18" charset="-34"/>
              </a:rPr>
              <a:t> </a:t>
            </a:r>
            <a:r>
              <a:rPr lang="th-TH" sz="4533" b="1" dirty="0">
                <a:solidFill>
                  <a:prstClr val="black"/>
                </a:solidFill>
                <a:latin typeface="EucrosiaUPC" pitchFamily="18" charset="-34"/>
                <a:cs typeface="EucrosiaUPC" pitchFamily="18" charset="-34"/>
              </a:rPr>
              <a:t>ตัวสุดท้าย รวมกับ </a:t>
            </a:r>
            <a:r>
              <a:rPr lang="en-US" sz="4533" b="1" dirty="0">
                <a:solidFill>
                  <a:prstClr val="black"/>
                </a:solidFill>
                <a:latin typeface="EucrosiaUPC" pitchFamily="18" charset="-34"/>
                <a:cs typeface="EucrosiaUPC" pitchFamily="18" charset="-34"/>
              </a:rPr>
              <a:t>H</a:t>
            </a:r>
            <a:r>
              <a:rPr lang="en-US" sz="4533" b="1" baseline="30000" dirty="0">
                <a:solidFill>
                  <a:prstClr val="black"/>
                </a:solidFill>
                <a:latin typeface="EucrosiaUPC" pitchFamily="18" charset="-34"/>
                <a:cs typeface="EucrosiaUPC" pitchFamily="18" charset="-34"/>
              </a:rPr>
              <a:t>+</a:t>
            </a:r>
            <a:r>
              <a:rPr lang="en-US" sz="4533" b="1" dirty="0">
                <a:solidFill>
                  <a:prstClr val="black"/>
                </a:solidFill>
                <a:latin typeface="EucrosiaUPC" pitchFamily="18" charset="-34"/>
                <a:cs typeface="EucrosiaUPC" pitchFamily="18" charset="-34"/>
              </a:rPr>
              <a:t> </a:t>
            </a:r>
            <a:r>
              <a:rPr lang="th-TH" sz="4533" b="1" dirty="0">
                <a:solidFill>
                  <a:prstClr val="black"/>
                </a:solidFill>
                <a:latin typeface="EucrosiaUPC" pitchFamily="18" charset="-34"/>
                <a:cs typeface="EucrosiaUPC" pitchFamily="18" charset="-34"/>
              </a:rPr>
              <a:t>กลายเป็น </a:t>
            </a:r>
            <a:r>
              <a:rPr lang="en-US" sz="4533" b="1" dirty="0">
                <a:solidFill>
                  <a:prstClr val="black"/>
                </a:solidFill>
                <a:latin typeface="EucrosiaUPC" pitchFamily="18" charset="-34"/>
                <a:cs typeface="EucrosiaUPC" pitchFamily="18" charset="-34"/>
              </a:rPr>
              <a:t>H</a:t>
            </a:r>
            <a:r>
              <a:rPr lang="en-US" sz="4533" b="1" baseline="-25000" dirty="0">
                <a:solidFill>
                  <a:prstClr val="black"/>
                </a:solidFill>
                <a:latin typeface="EucrosiaUPC" pitchFamily="18" charset="-34"/>
                <a:cs typeface="EucrosiaUPC" pitchFamily="18" charset="-34"/>
              </a:rPr>
              <a:t>2</a:t>
            </a:r>
            <a:r>
              <a:rPr lang="en-US" sz="4533" b="1" dirty="0">
                <a:solidFill>
                  <a:prstClr val="black"/>
                </a:solidFill>
                <a:latin typeface="EucrosiaUPC" pitchFamily="18" charset="-34"/>
                <a:cs typeface="EucrosiaUPC" pitchFamily="18" charset="-34"/>
              </a:rPr>
              <a:t>O </a:t>
            </a:r>
            <a:endParaRPr lang="th-TH" sz="4533" b="1" dirty="0">
              <a:solidFill>
                <a:prstClr val="black"/>
              </a:solidFill>
              <a:latin typeface="EucrosiaUPC" pitchFamily="18" charset="-34"/>
              <a:cs typeface="EucrosiaUPC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763606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27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27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27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2" name="Text Box 4"/>
          <p:cNvSpPr txBox="1">
            <a:spLocks noChangeArrowheads="1"/>
          </p:cNvSpPr>
          <p:nvPr/>
        </p:nvSpPr>
        <p:spPr bwMode="auto">
          <a:xfrm>
            <a:off x="-43" y="-24"/>
            <a:ext cx="6381795" cy="6657720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990575" indent="-990575" defTabSz="1219170">
              <a:buFont typeface="Wingdings" pitchFamily="2" charset="2"/>
              <a:buChar char="q"/>
            </a:pPr>
            <a:r>
              <a:rPr lang="th-TH" sz="5333" b="1" dirty="0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ในการส่ง </a:t>
            </a:r>
            <a:r>
              <a:rPr lang="en-US" sz="5333" b="1" dirty="0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e- </a:t>
            </a:r>
            <a:r>
              <a:rPr lang="th-TH" sz="5333" b="1" dirty="0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พลังงานใน </a:t>
            </a:r>
            <a:r>
              <a:rPr lang="en-US" sz="5333" b="1" dirty="0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e-</a:t>
            </a:r>
            <a:r>
              <a:rPr lang="th-TH" sz="5333" b="1" dirty="0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จะค่อยๆ ถูกปล่อยออกมา</a:t>
            </a:r>
          </a:p>
          <a:p>
            <a:pPr marL="990575" indent="-990575" defTabSz="1219170">
              <a:buFont typeface="Wingdings" pitchFamily="2" charset="2"/>
              <a:buChar char="q"/>
            </a:pPr>
            <a:r>
              <a:rPr lang="th-TH" sz="5333" b="1" dirty="0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พลังงานที่ปล่อยออกมาจะนำมาเป็นพลังงานในการขนย้าย </a:t>
            </a:r>
            <a:r>
              <a:rPr lang="en-US" sz="5333" b="1" dirty="0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H</a:t>
            </a:r>
            <a:r>
              <a:rPr lang="en-US" sz="5333" b="1" baseline="30000" dirty="0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+</a:t>
            </a:r>
            <a:r>
              <a:rPr lang="en-US" sz="5333" b="1" dirty="0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 </a:t>
            </a:r>
            <a:r>
              <a:rPr lang="th-TH" sz="5333" b="1" dirty="0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จาก </a:t>
            </a:r>
            <a:r>
              <a:rPr lang="en-US" sz="5333" b="1" dirty="0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matrix</a:t>
            </a:r>
            <a:r>
              <a:rPr lang="th-TH" sz="5333" b="1" dirty="0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 และส่งออกไปที่ </a:t>
            </a:r>
            <a:r>
              <a:rPr lang="en-US" sz="5333" b="1" dirty="0" err="1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intermembrane</a:t>
            </a:r>
            <a:r>
              <a:rPr lang="en-US" sz="5333" b="1" dirty="0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 space</a:t>
            </a:r>
            <a:endParaRPr lang="th-TH" sz="5333" b="1" dirty="0">
              <a:solidFill>
                <a:prstClr val="black"/>
              </a:solidFill>
              <a:latin typeface="IrisUPC" pitchFamily="34" charset="-34"/>
              <a:cs typeface="IrisUPC" pitchFamily="34" charset="-34"/>
            </a:endParaRPr>
          </a:p>
        </p:txBody>
      </p:sp>
      <p:pic>
        <p:nvPicPr>
          <p:cNvPr id="6" name="Picture 2" descr="09-13-ElectronTransChain-L.gif                                 000026A5KARL's Pocketrans              B81D7FDE:"/>
          <p:cNvPicPr>
            <a:picLocks noChangeAspect="1" noChangeArrowheads="1"/>
          </p:cNvPicPr>
          <p:nvPr/>
        </p:nvPicPr>
        <p:blipFill>
          <a:blip r:embed="rId2" cstate="print"/>
          <a:srcRect b="3355"/>
          <a:stretch>
            <a:fillRect/>
          </a:stretch>
        </p:blipFill>
        <p:spPr bwMode="auto">
          <a:xfrm>
            <a:off x="6477003" y="228600"/>
            <a:ext cx="5714997" cy="60672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712879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27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27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95208" y="190477"/>
            <a:ext cx="11715832" cy="628654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th-TH" sz="5333" dirty="0">
                <a:solidFill>
                  <a:schemeClr val="bg1"/>
                </a:solidFill>
                <a:latin typeface="IrisUPC" pitchFamily="34" charset="-34"/>
                <a:cs typeface="IrisUPC" pitchFamily="34" charset="-34"/>
              </a:rPr>
              <a:t>	โมเลกุลที่เป็นองค์ประกอบของลูกโซ่หายใจที่พบในไมโทคอนเด</a:t>
            </a:r>
            <a:r>
              <a:rPr lang="th-TH" sz="5333" dirty="0" err="1">
                <a:solidFill>
                  <a:schemeClr val="bg1"/>
                </a:solidFill>
                <a:latin typeface="IrisUPC" pitchFamily="34" charset="-34"/>
                <a:cs typeface="IrisUPC" pitchFamily="34" charset="-34"/>
              </a:rPr>
              <a:t>รีย</a:t>
            </a:r>
            <a:r>
              <a:rPr lang="th-TH" sz="5333" dirty="0">
                <a:solidFill>
                  <a:schemeClr val="bg1"/>
                </a:solidFill>
                <a:latin typeface="IrisUPC" pitchFamily="34" charset="-34"/>
                <a:cs typeface="IrisUPC" pitchFamily="34" charset="-34"/>
              </a:rPr>
              <a:t> คือโปรตีนเชิงซ้อน 3 กลุ่มที่ฝังตัวอยู่ในเยื่อหุ้มชั้นในของไมโทคอนเด</a:t>
            </a:r>
            <a:r>
              <a:rPr lang="th-TH" sz="5333" dirty="0" err="1">
                <a:solidFill>
                  <a:schemeClr val="bg1"/>
                </a:solidFill>
                <a:latin typeface="IrisUPC" pitchFamily="34" charset="-34"/>
                <a:cs typeface="IrisUPC" pitchFamily="34" charset="-34"/>
              </a:rPr>
              <a:t>รีย</a:t>
            </a:r>
            <a:r>
              <a:rPr lang="th-TH" sz="5333" dirty="0">
                <a:solidFill>
                  <a:schemeClr val="bg1"/>
                </a:solidFill>
                <a:latin typeface="IrisUPC" pitchFamily="34" charset="-34"/>
                <a:cs typeface="IrisUPC" pitchFamily="34" charset="-34"/>
              </a:rPr>
              <a:t> ได้แก่ </a:t>
            </a:r>
            <a:endParaRPr lang="en-US" sz="5333" dirty="0">
              <a:solidFill>
                <a:schemeClr val="bg1"/>
              </a:solidFill>
              <a:latin typeface="IrisUPC" pitchFamily="34" charset="-34"/>
              <a:cs typeface="IrisUPC" pitchFamily="34" charset="-34"/>
            </a:endParaRPr>
          </a:p>
          <a:p>
            <a:pPr marL="1219170" lvl="1" indent="-685783">
              <a:buFont typeface="+mj-lt"/>
              <a:buAutoNum type="arabicPeriod"/>
            </a:pPr>
            <a:r>
              <a:rPr lang="en-US" sz="5333" b="1" dirty="0">
                <a:solidFill>
                  <a:srgbClr val="FF0000"/>
                </a:solidFill>
                <a:latin typeface="IrisUPC" pitchFamily="34" charset="-34"/>
                <a:cs typeface="IrisUPC" pitchFamily="34" charset="-34"/>
              </a:rPr>
              <a:t>NADH </a:t>
            </a:r>
            <a:r>
              <a:rPr lang="en-US" sz="5333" b="1" dirty="0" err="1">
                <a:solidFill>
                  <a:srgbClr val="FF0000"/>
                </a:solidFill>
                <a:latin typeface="IrisUPC" pitchFamily="34" charset="-34"/>
                <a:cs typeface="IrisUPC" pitchFamily="34" charset="-34"/>
              </a:rPr>
              <a:t>dehydrogenase</a:t>
            </a:r>
            <a:r>
              <a:rPr lang="en-US" sz="5333" b="1" dirty="0">
                <a:solidFill>
                  <a:srgbClr val="FF0000"/>
                </a:solidFill>
                <a:latin typeface="IrisUPC" pitchFamily="34" charset="-34"/>
                <a:cs typeface="IrisUPC" pitchFamily="34" charset="-34"/>
              </a:rPr>
              <a:t> complex </a:t>
            </a:r>
          </a:p>
          <a:p>
            <a:pPr marL="1219170" lvl="1" indent="-685783">
              <a:buFont typeface="+mj-lt"/>
              <a:buAutoNum type="arabicPeriod"/>
            </a:pPr>
            <a:r>
              <a:rPr lang="en-US" sz="5333" b="1" dirty="0" err="1">
                <a:solidFill>
                  <a:srgbClr val="FF0066"/>
                </a:solidFill>
                <a:latin typeface="IrisUPC" pitchFamily="34" charset="-34"/>
                <a:cs typeface="IrisUPC" pitchFamily="34" charset="-34"/>
              </a:rPr>
              <a:t>cytochrome</a:t>
            </a:r>
            <a:r>
              <a:rPr lang="en-US" sz="5333" b="1" dirty="0">
                <a:solidFill>
                  <a:srgbClr val="FF0066"/>
                </a:solidFill>
                <a:latin typeface="IrisUPC" pitchFamily="34" charset="-34"/>
                <a:cs typeface="IrisUPC" pitchFamily="34" charset="-34"/>
              </a:rPr>
              <a:t> b-c</a:t>
            </a:r>
            <a:r>
              <a:rPr lang="en-US" sz="5333" b="1" baseline="-25000" dirty="0">
                <a:solidFill>
                  <a:srgbClr val="FF0066"/>
                </a:solidFill>
                <a:latin typeface="IrisUPC" pitchFamily="34" charset="-34"/>
                <a:cs typeface="IrisUPC" pitchFamily="34" charset="-34"/>
              </a:rPr>
              <a:t>1</a:t>
            </a:r>
            <a:r>
              <a:rPr lang="en-US" sz="5333" b="1" dirty="0">
                <a:solidFill>
                  <a:srgbClr val="FF0066"/>
                </a:solidFill>
                <a:latin typeface="IrisUPC" pitchFamily="34" charset="-34"/>
                <a:cs typeface="IrisUPC" pitchFamily="34" charset="-34"/>
              </a:rPr>
              <a:t> complex </a:t>
            </a:r>
          </a:p>
          <a:p>
            <a:pPr marL="1219170" lvl="1" indent="-685783">
              <a:buFont typeface="+mj-lt"/>
              <a:buAutoNum type="arabicPeriod"/>
            </a:pPr>
            <a:r>
              <a:rPr lang="en-US" sz="5333" b="1" dirty="0" err="1">
                <a:solidFill>
                  <a:srgbClr val="CCFF66"/>
                </a:solidFill>
                <a:latin typeface="IrisUPC" pitchFamily="34" charset="-34"/>
                <a:cs typeface="IrisUPC" pitchFamily="34" charset="-34"/>
              </a:rPr>
              <a:t>cytochrome</a:t>
            </a:r>
            <a:r>
              <a:rPr lang="en-US" sz="5333" b="1" dirty="0">
                <a:solidFill>
                  <a:srgbClr val="CCFF66"/>
                </a:solidFill>
                <a:latin typeface="IrisUPC" pitchFamily="34" charset="-34"/>
                <a:cs typeface="IrisUPC" pitchFamily="34" charset="-34"/>
              </a:rPr>
              <a:t> </a:t>
            </a:r>
            <a:r>
              <a:rPr lang="en-US" sz="5333" b="1" dirty="0" err="1">
                <a:solidFill>
                  <a:srgbClr val="CCFF66"/>
                </a:solidFill>
                <a:latin typeface="IrisUPC" pitchFamily="34" charset="-34"/>
                <a:cs typeface="IrisUPC" pitchFamily="34" charset="-34"/>
              </a:rPr>
              <a:t>oxidase</a:t>
            </a:r>
            <a:r>
              <a:rPr lang="en-US" sz="5333" b="1" dirty="0">
                <a:solidFill>
                  <a:srgbClr val="CCFF66"/>
                </a:solidFill>
                <a:latin typeface="IrisUPC" pitchFamily="34" charset="-34"/>
                <a:cs typeface="IrisUPC" pitchFamily="34" charset="-34"/>
              </a:rPr>
              <a:t> complex</a:t>
            </a:r>
            <a:endParaRPr lang="th-TH" sz="5333" b="1" dirty="0">
              <a:solidFill>
                <a:srgbClr val="CCFF66"/>
              </a:solidFill>
              <a:latin typeface="IrisUPC" pitchFamily="34" charset="-34"/>
              <a:cs typeface="IrisUPC" pitchFamily="34" charset="-34"/>
            </a:endParaRPr>
          </a:p>
        </p:txBody>
      </p:sp>
      <p:pic>
        <p:nvPicPr>
          <p:cNvPr id="38914" name="Picture 2" descr="https://classconnection.s3.amazonaws.com/785/flashcards/576785/jpg/etc131026736206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34259" y="3559231"/>
            <a:ext cx="4762491" cy="263203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06453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72254" y="285728"/>
            <a:ext cx="5334037" cy="30112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993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72254" y="3524251"/>
            <a:ext cx="5334037" cy="3005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สี่เหลี่ยมผืนผ้า 6"/>
          <p:cNvSpPr/>
          <p:nvPr/>
        </p:nvSpPr>
        <p:spPr>
          <a:xfrm>
            <a:off x="0" y="0"/>
            <a:ext cx="6286501" cy="68580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th-TH" sz="3733">
              <a:solidFill>
                <a:prstClr val="white"/>
              </a:solidFill>
              <a:latin typeface="Calibri"/>
              <a:cs typeface="Cordia New" panose="020B0304020202020204" pitchFamily="34" charset="-34"/>
            </a:endParaRPr>
          </a:p>
        </p:txBody>
      </p:sp>
      <p:sp>
        <p:nvSpPr>
          <p:cNvPr id="8" name="ตัวยึดเนื้อหา 2"/>
          <p:cNvSpPr>
            <a:spLocks noGrp="1"/>
          </p:cNvSpPr>
          <p:nvPr>
            <p:ph idx="1"/>
          </p:nvPr>
        </p:nvSpPr>
        <p:spPr>
          <a:xfrm>
            <a:off x="0" y="380979"/>
            <a:ext cx="6286501" cy="5429288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th-TH" sz="4800" dirty="0">
                <a:solidFill>
                  <a:schemeClr val="bg1"/>
                </a:solidFill>
                <a:latin typeface="IrisUPC" pitchFamily="34" charset="-34"/>
                <a:cs typeface="IrisUPC" pitchFamily="34" charset="-34"/>
              </a:rPr>
              <a:t>	นอกจากโปรตีนเชิงซ้อนทั้ง 3 กลุ่มแล้ว ลูกโซ่หายใจในไมโทคอนเด</a:t>
            </a:r>
            <a:r>
              <a:rPr lang="th-TH" sz="4800" dirty="0" err="1">
                <a:solidFill>
                  <a:schemeClr val="bg1"/>
                </a:solidFill>
                <a:latin typeface="IrisUPC" pitchFamily="34" charset="-34"/>
                <a:cs typeface="IrisUPC" pitchFamily="34" charset="-34"/>
              </a:rPr>
              <a:t>รีย</a:t>
            </a:r>
            <a:r>
              <a:rPr lang="th-TH" sz="4800" dirty="0">
                <a:solidFill>
                  <a:schemeClr val="bg1"/>
                </a:solidFill>
                <a:latin typeface="IrisUPC" pitchFamily="34" charset="-34"/>
                <a:cs typeface="IrisUPC" pitchFamily="34" charset="-34"/>
              </a:rPr>
              <a:t>ยังประกอบด้วยโมเลกุลอีก 2 ชนิด</a:t>
            </a:r>
          </a:p>
          <a:p>
            <a:pPr lvl="1">
              <a:buFont typeface="Wingdings" pitchFamily="2" charset="2"/>
              <a:buChar char="§"/>
            </a:pPr>
            <a:r>
              <a:rPr lang="th-TH" sz="5333" b="1" dirty="0">
                <a:solidFill>
                  <a:srgbClr val="99FF66"/>
                </a:solidFill>
                <a:latin typeface="IrisUPC" pitchFamily="34" charset="-34"/>
                <a:cs typeface="IrisUPC" pitchFamily="34" charset="-34"/>
              </a:rPr>
              <a:t>ยู</a:t>
            </a:r>
            <a:r>
              <a:rPr lang="th-TH" sz="5333" b="1" dirty="0" err="1">
                <a:solidFill>
                  <a:srgbClr val="99FF66"/>
                </a:solidFill>
                <a:latin typeface="IrisUPC" pitchFamily="34" charset="-34"/>
                <a:cs typeface="IrisUPC" pitchFamily="34" charset="-34"/>
              </a:rPr>
              <a:t>บิค</a:t>
            </a:r>
            <a:r>
              <a:rPr lang="th-TH" sz="5333" b="1" dirty="0">
                <a:solidFill>
                  <a:srgbClr val="99FF66"/>
                </a:solidFill>
                <a:latin typeface="IrisUPC" pitchFamily="34" charset="-34"/>
                <a:cs typeface="IrisUPC" pitchFamily="34" charset="-34"/>
              </a:rPr>
              <a:t>วิโนน (</a:t>
            </a:r>
            <a:r>
              <a:rPr lang="en-US" sz="5333" b="1" dirty="0" err="1">
                <a:solidFill>
                  <a:srgbClr val="99FF66"/>
                </a:solidFill>
                <a:latin typeface="IrisUPC" pitchFamily="34" charset="-34"/>
                <a:cs typeface="IrisUPC" pitchFamily="34" charset="-34"/>
              </a:rPr>
              <a:t>ubiquinone</a:t>
            </a:r>
            <a:r>
              <a:rPr lang="en-US" sz="5333" b="1" dirty="0">
                <a:solidFill>
                  <a:srgbClr val="99FF66"/>
                </a:solidFill>
                <a:latin typeface="IrisUPC" pitchFamily="34" charset="-34"/>
                <a:cs typeface="IrisUPC" pitchFamily="34" charset="-34"/>
              </a:rPr>
              <a:t>) </a:t>
            </a:r>
            <a:r>
              <a:rPr lang="th-TH" sz="5333" dirty="0">
                <a:solidFill>
                  <a:srgbClr val="99FF66"/>
                </a:solidFill>
                <a:latin typeface="IrisUPC" pitchFamily="34" charset="-34"/>
                <a:cs typeface="IrisUPC" pitchFamily="34" charset="-34"/>
              </a:rPr>
              <a:t>ซึ่งเป็นโมเลกุลขนาดเล็กและมีคุณสมบัติ </a:t>
            </a:r>
            <a:r>
              <a:rPr lang="en-US" sz="5333" dirty="0">
                <a:solidFill>
                  <a:srgbClr val="99FF66"/>
                </a:solidFill>
                <a:latin typeface="IrisUPC" pitchFamily="34" charset="-34"/>
                <a:cs typeface="IrisUPC" pitchFamily="34" charset="-34"/>
              </a:rPr>
              <a:t>hydrophobic</a:t>
            </a:r>
            <a:endParaRPr lang="th-TH" sz="5333" dirty="0">
              <a:solidFill>
                <a:srgbClr val="99FF66"/>
              </a:solidFill>
              <a:latin typeface="IrisUPC" pitchFamily="34" charset="-34"/>
              <a:cs typeface="IrisUPC" pitchFamily="34" charset="-34"/>
            </a:endParaRPr>
          </a:p>
          <a:p>
            <a:pPr lvl="1">
              <a:buFont typeface="Wingdings" pitchFamily="2" charset="2"/>
              <a:buChar char="§"/>
            </a:pPr>
            <a:r>
              <a:rPr lang="th-TH" sz="5333" dirty="0">
                <a:solidFill>
                  <a:srgbClr val="FFFF00"/>
                </a:solidFill>
                <a:latin typeface="IrisUPC" pitchFamily="34" charset="-34"/>
                <a:cs typeface="IrisUPC" pitchFamily="34" charset="-34"/>
              </a:rPr>
              <a:t>ไซโทโครมซี (</a:t>
            </a:r>
            <a:r>
              <a:rPr lang="en-US" sz="5333" dirty="0" err="1">
                <a:solidFill>
                  <a:srgbClr val="FFFF00"/>
                </a:solidFill>
                <a:latin typeface="IrisUPC" pitchFamily="34" charset="-34"/>
                <a:cs typeface="IrisUPC" pitchFamily="34" charset="-34"/>
              </a:rPr>
              <a:t>cytochrome</a:t>
            </a:r>
            <a:r>
              <a:rPr lang="en-US" sz="5333" dirty="0">
                <a:solidFill>
                  <a:srgbClr val="FFFF00"/>
                </a:solidFill>
                <a:latin typeface="IrisUPC" pitchFamily="34" charset="-34"/>
                <a:cs typeface="IrisUPC" pitchFamily="34" charset="-34"/>
              </a:rPr>
              <a:t> c) </a:t>
            </a:r>
            <a:endParaRPr lang="th-TH" sz="5333" dirty="0">
              <a:solidFill>
                <a:srgbClr val="FFFF00"/>
              </a:solidFill>
              <a:latin typeface="IrisUPC" pitchFamily="34" charset="-34"/>
              <a:cs typeface="IrisUPC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853049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https://classconnection.s3.amazonaws.com/583/flashcards/751135/jpg/chemiosmosi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"/>
            <a:ext cx="8286765" cy="5581844"/>
          </a:xfrm>
          <a:prstGeom prst="rect">
            <a:avLst/>
          </a:prstGeom>
          <a:noFill/>
        </p:spPr>
      </p:pic>
      <p:sp>
        <p:nvSpPr>
          <p:cNvPr id="3" name="สี่เหลี่ยมผืนผ้า 2"/>
          <p:cNvSpPr/>
          <p:nvPr/>
        </p:nvSpPr>
        <p:spPr>
          <a:xfrm>
            <a:off x="0" y="5619765"/>
            <a:ext cx="12192000" cy="123823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r>
              <a:rPr lang="th-TH" sz="4800" b="1" dirty="0">
                <a:solidFill>
                  <a:prstClr val="white"/>
                </a:solidFill>
                <a:latin typeface="IrisUPC" pitchFamily="34" charset="-34"/>
                <a:cs typeface="IrisUPC" pitchFamily="34" charset="-34"/>
              </a:rPr>
              <a:t>หลักการรับส่งอิเล็กตรอนในลูกโซ่หายใจ </a:t>
            </a:r>
            <a:endParaRPr lang="th-TH" sz="4800" dirty="0">
              <a:solidFill>
                <a:prstClr val="white"/>
              </a:solidFill>
              <a:latin typeface="IrisUPC" pitchFamily="34" charset="-34"/>
              <a:cs typeface="IrisUPC" pitchFamily="34" charset="-34"/>
            </a:endParaRPr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8286765" y="397918"/>
            <a:ext cx="3905235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9170"/>
            <a:r>
              <a:rPr lang="th-TH" sz="4800" dirty="0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การส่งอิเล็กตรอนจาก </a:t>
            </a:r>
            <a:r>
              <a:rPr lang="en-US" sz="4800" dirty="0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NADH </a:t>
            </a:r>
            <a:r>
              <a:rPr lang="th-TH" sz="4800" dirty="0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ไปตามลูกโซ่หายใจโดย</a:t>
            </a:r>
            <a:r>
              <a:rPr lang="th-TH" sz="4800" dirty="0">
                <a:solidFill>
                  <a:srgbClr val="C00000"/>
                </a:solidFill>
                <a:latin typeface="IrisUPC" pitchFamily="34" charset="-34"/>
                <a:cs typeface="IrisUPC" pitchFamily="34" charset="-34"/>
              </a:rPr>
              <a:t>มีออกซิเจนเป็นตัวรับอิเล็กตรอน ตัวสุดท้าย</a:t>
            </a:r>
            <a:r>
              <a:rPr lang="th-TH" sz="4800" dirty="0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 </a:t>
            </a:r>
            <a:r>
              <a:rPr lang="th-TH" sz="4800" dirty="0">
                <a:solidFill>
                  <a:srgbClr val="0070C0"/>
                </a:solidFill>
                <a:latin typeface="IrisUPC" pitchFamily="34" charset="-34"/>
                <a:cs typeface="IrisUPC" pitchFamily="34" charset="-34"/>
              </a:rPr>
              <a:t>และได้น้ำเป็นผลิตภัณฑ์ </a:t>
            </a:r>
          </a:p>
        </p:txBody>
      </p:sp>
    </p:spTree>
    <p:extLst>
      <p:ext uri="{BB962C8B-B14F-4D97-AF65-F5344CB8AC3E}">
        <p14:creationId xmlns:p14="http://schemas.microsoft.com/office/powerpoint/2010/main" val="3426169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89F96F0A-F899-4BB3-8983-00E38B4953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4034" y="595992"/>
            <a:ext cx="7983933" cy="5666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586152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ED6DCEF6-7654-418C-A46C-5F47317516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1600" y="495300"/>
            <a:ext cx="6908800" cy="586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735059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6655581F-0578-47C1-855A-DB3C2AC432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9599" y="644691"/>
            <a:ext cx="8032803" cy="5453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298871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B1991F6A-DD4A-4C08-9199-8FB26D1A97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252004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0" y="4000504"/>
            <a:ext cx="12192000" cy="2286016"/>
          </a:xfrm>
          <a:solidFill>
            <a:schemeClr val="accent5">
              <a:lumMod val="50000"/>
            </a:schemeClr>
          </a:solidFill>
        </p:spPr>
        <p:txBody>
          <a:bodyPr>
            <a:noAutofit/>
          </a:bodyPr>
          <a:lstStyle/>
          <a:p>
            <a:pPr>
              <a:buNone/>
            </a:pPr>
            <a:r>
              <a:rPr lang="th-TH" sz="5333" dirty="0">
                <a:solidFill>
                  <a:schemeClr val="bg1"/>
                </a:solidFill>
                <a:latin typeface="IrisUPC" pitchFamily="34" charset="-34"/>
                <a:cs typeface="IrisUPC" pitchFamily="34" charset="-34"/>
              </a:rPr>
              <a:t>	ในระหว่างมีการรับส่งอิเล็กตรอนไปตามโมเลกุลต่างๆ ของลูกโซ่หายใจในไมโทคอนเด</a:t>
            </a:r>
            <a:r>
              <a:rPr lang="th-TH" sz="5333" dirty="0" err="1">
                <a:solidFill>
                  <a:schemeClr val="bg1"/>
                </a:solidFill>
                <a:latin typeface="IrisUPC" pitchFamily="34" charset="-34"/>
                <a:cs typeface="IrisUPC" pitchFamily="34" charset="-34"/>
              </a:rPr>
              <a:t>รีย</a:t>
            </a:r>
            <a:r>
              <a:rPr lang="th-TH" sz="5333" dirty="0">
                <a:solidFill>
                  <a:schemeClr val="bg1"/>
                </a:solidFill>
                <a:latin typeface="IrisUPC" pitchFamily="34" charset="-34"/>
                <a:cs typeface="IrisUPC" pitchFamily="34" charset="-34"/>
              </a:rPr>
              <a:t> </a:t>
            </a:r>
            <a:r>
              <a:rPr lang="th-TH" sz="5333" dirty="0">
                <a:solidFill>
                  <a:srgbClr val="FFFF00"/>
                </a:solidFill>
                <a:latin typeface="IrisUPC" pitchFamily="34" charset="-34"/>
                <a:cs typeface="IrisUPC" pitchFamily="34" charset="-34"/>
              </a:rPr>
              <a:t>จะมีการผลักโปรตอนจาก</a:t>
            </a:r>
            <a:r>
              <a:rPr lang="en-US" sz="5333" dirty="0">
                <a:solidFill>
                  <a:srgbClr val="FFFF00"/>
                </a:solidFill>
                <a:latin typeface="IrisUPC" pitchFamily="34" charset="-34"/>
                <a:cs typeface="IrisUPC" pitchFamily="34" charset="-34"/>
              </a:rPr>
              <a:t> matrix</a:t>
            </a:r>
            <a:r>
              <a:rPr lang="th-TH" sz="5333" dirty="0">
                <a:solidFill>
                  <a:srgbClr val="FFFF00"/>
                </a:solidFill>
                <a:latin typeface="IrisUPC" pitchFamily="34" charset="-34"/>
                <a:cs typeface="IrisUPC" pitchFamily="34" charset="-34"/>
              </a:rPr>
              <a:t> ไปยัง </a:t>
            </a:r>
            <a:r>
              <a:rPr lang="en-US" sz="5333" dirty="0" err="1">
                <a:solidFill>
                  <a:srgbClr val="FFFF00"/>
                </a:solidFill>
                <a:latin typeface="IrisUPC" pitchFamily="34" charset="-34"/>
                <a:cs typeface="IrisUPC" pitchFamily="34" charset="-34"/>
              </a:rPr>
              <a:t>intermembrane</a:t>
            </a:r>
            <a:r>
              <a:rPr lang="en-US" sz="5333" dirty="0">
                <a:solidFill>
                  <a:srgbClr val="FFFF00"/>
                </a:solidFill>
                <a:latin typeface="IrisUPC" pitchFamily="34" charset="-34"/>
                <a:cs typeface="IrisUPC" pitchFamily="34" charset="-34"/>
              </a:rPr>
              <a:t> space</a:t>
            </a:r>
            <a:r>
              <a:rPr lang="en-US" sz="5333" dirty="0">
                <a:solidFill>
                  <a:schemeClr val="bg1"/>
                </a:solidFill>
                <a:latin typeface="IrisUPC" pitchFamily="34" charset="-34"/>
                <a:cs typeface="IrisUPC" pitchFamily="34" charset="-34"/>
              </a:rPr>
              <a:t> </a:t>
            </a:r>
            <a:r>
              <a:rPr lang="th-TH" sz="5333" dirty="0">
                <a:solidFill>
                  <a:schemeClr val="bg1"/>
                </a:solidFill>
                <a:latin typeface="IrisUPC" pitchFamily="34" charset="-34"/>
                <a:cs typeface="IrisUPC" pitchFamily="34" charset="-34"/>
              </a:rPr>
              <a:t>ที่โปรตีนเชิงซ้อน 3 กลุ่ม</a:t>
            </a:r>
          </a:p>
        </p:txBody>
      </p:sp>
      <p:pic>
        <p:nvPicPr>
          <p:cNvPr id="4096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91251" y="-1"/>
            <a:ext cx="6000751" cy="3777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3554" name="Picture 2" descr="http://classes.midlandstech.edu/carterp/courses/bio225/chap05/Electron_transport_chemiosmosis_small.jpg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1" y="-1"/>
            <a:ext cx="6381753" cy="380832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74571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สี่เหลี่ยมผืนผ้า 2"/>
          <p:cNvSpPr/>
          <p:nvPr/>
        </p:nvSpPr>
        <p:spPr>
          <a:xfrm>
            <a:off x="0" y="4286256"/>
            <a:ext cx="12192000" cy="2571744"/>
          </a:xfrm>
          <a:prstGeom prst="rect">
            <a:avLst/>
          </a:prstGeom>
          <a:solidFill>
            <a:srgbClr val="CCFF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th-TH" sz="4800" dirty="0">
              <a:solidFill>
                <a:prstClr val="white"/>
              </a:solidFill>
              <a:latin typeface="IrisUPC" pitchFamily="34" charset="-34"/>
              <a:cs typeface="IrisUPC" pitchFamily="34" charset="-34"/>
            </a:endParaRPr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7239008" y="5244"/>
            <a:ext cx="4952992" cy="4286280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th-TH" sz="3733">
              <a:solidFill>
                <a:prstClr val="white"/>
              </a:solidFill>
              <a:latin typeface="Calibri"/>
              <a:cs typeface="Cordia New" panose="020B0304020202020204" pitchFamily="34" charset="-34"/>
            </a:endParaRPr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7334301" y="-24"/>
            <a:ext cx="4762491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9170"/>
            <a:r>
              <a:rPr lang="en-US" sz="4400" dirty="0">
                <a:solidFill>
                  <a:prstClr val="white"/>
                </a:solidFill>
                <a:latin typeface="IrisUPC" pitchFamily="34" charset="-34"/>
                <a:cs typeface="IrisUPC" pitchFamily="34" charset="-34"/>
              </a:rPr>
              <a:t>FADH</a:t>
            </a:r>
            <a:r>
              <a:rPr lang="en-US" sz="4400" baseline="-25000" dirty="0">
                <a:solidFill>
                  <a:prstClr val="white"/>
                </a:solidFill>
                <a:latin typeface="IrisUPC" pitchFamily="34" charset="-34"/>
                <a:cs typeface="IrisUPC" pitchFamily="34" charset="-34"/>
              </a:rPr>
              <a:t>2</a:t>
            </a:r>
            <a:r>
              <a:rPr lang="en-US" sz="4400" dirty="0">
                <a:solidFill>
                  <a:prstClr val="white"/>
                </a:solidFill>
                <a:latin typeface="IrisUPC" pitchFamily="34" charset="-34"/>
                <a:cs typeface="IrisUPC" pitchFamily="34" charset="-34"/>
              </a:rPr>
              <a:t> </a:t>
            </a:r>
            <a:r>
              <a:rPr lang="th-TH" sz="4400" dirty="0">
                <a:solidFill>
                  <a:prstClr val="white"/>
                </a:solidFill>
                <a:latin typeface="IrisUPC" pitchFamily="34" charset="-34"/>
                <a:cs typeface="IrisUPC" pitchFamily="34" charset="-34"/>
              </a:rPr>
              <a:t>จะไม่สามารถส่งให้กับ </a:t>
            </a:r>
            <a:r>
              <a:rPr lang="en-US" sz="4400" dirty="0">
                <a:solidFill>
                  <a:prstClr val="white"/>
                </a:solidFill>
                <a:latin typeface="IrisUPC" pitchFamily="34" charset="-34"/>
                <a:cs typeface="IrisUPC" pitchFamily="34" charset="-34"/>
              </a:rPr>
              <a:t>NADH </a:t>
            </a:r>
            <a:r>
              <a:rPr lang="en-US" sz="4400" dirty="0" err="1">
                <a:solidFill>
                  <a:prstClr val="white"/>
                </a:solidFill>
                <a:latin typeface="IrisUPC" pitchFamily="34" charset="-34"/>
                <a:cs typeface="IrisUPC" pitchFamily="34" charset="-34"/>
              </a:rPr>
              <a:t>dehydrogenase</a:t>
            </a:r>
            <a:r>
              <a:rPr lang="en-US" sz="4400" dirty="0">
                <a:solidFill>
                  <a:prstClr val="white"/>
                </a:solidFill>
                <a:latin typeface="IrisUPC" pitchFamily="34" charset="-34"/>
                <a:cs typeface="IrisUPC" pitchFamily="34" charset="-34"/>
              </a:rPr>
              <a:t> complex </a:t>
            </a:r>
            <a:r>
              <a:rPr lang="th-TH" sz="4400" dirty="0">
                <a:solidFill>
                  <a:prstClr val="white"/>
                </a:solidFill>
                <a:latin typeface="IrisUPC" pitchFamily="34" charset="-34"/>
                <a:cs typeface="IrisUPC" pitchFamily="34" charset="-34"/>
              </a:rPr>
              <a:t>ได้ เพราะ </a:t>
            </a:r>
            <a:r>
              <a:rPr lang="en-US" sz="4400" dirty="0">
                <a:solidFill>
                  <a:prstClr val="white"/>
                </a:solidFill>
                <a:latin typeface="IrisUPC" pitchFamily="34" charset="-34"/>
                <a:cs typeface="IrisUPC" pitchFamily="34" charset="-34"/>
              </a:rPr>
              <a:t>FADH</a:t>
            </a:r>
            <a:r>
              <a:rPr lang="en-US" sz="4400" baseline="-25000" dirty="0">
                <a:solidFill>
                  <a:prstClr val="white"/>
                </a:solidFill>
                <a:latin typeface="IrisUPC" pitchFamily="34" charset="-34"/>
                <a:cs typeface="IrisUPC" pitchFamily="34" charset="-34"/>
              </a:rPr>
              <a:t>2</a:t>
            </a:r>
            <a:r>
              <a:rPr lang="en-US" sz="4400" dirty="0">
                <a:solidFill>
                  <a:prstClr val="white"/>
                </a:solidFill>
                <a:latin typeface="IrisUPC" pitchFamily="34" charset="-34"/>
                <a:cs typeface="IrisUPC" pitchFamily="34" charset="-34"/>
              </a:rPr>
              <a:t> </a:t>
            </a:r>
            <a:r>
              <a:rPr lang="th-TH" sz="4400" dirty="0">
                <a:solidFill>
                  <a:prstClr val="white"/>
                </a:solidFill>
                <a:latin typeface="IrisUPC" pitchFamily="34" charset="-34"/>
                <a:cs typeface="IrisUPC" pitchFamily="34" charset="-34"/>
              </a:rPr>
              <a:t>มีความสามารถรับอิเล็กตรอนได้ดีกว่า </a:t>
            </a:r>
            <a:r>
              <a:rPr lang="en-US" sz="4400" dirty="0">
                <a:solidFill>
                  <a:prstClr val="white"/>
                </a:solidFill>
                <a:latin typeface="IrisUPC" pitchFamily="34" charset="-34"/>
                <a:cs typeface="IrisUPC" pitchFamily="34" charset="-34"/>
              </a:rPr>
              <a:t>NADH </a:t>
            </a:r>
            <a:r>
              <a:rPr lang="en-US" sz="4400" dirty="0" err="1">
                <a:solidFill>
                  <a:prstClr val="white"/>
                </a:solidFill>
                <a:latin typeface="IrisUPC" pitchFamily="34" charset="-34"/>
                <a:cs typeface="IrisUPC" pitchFamily="34" charset="-34"/>
              </a:rPr>
              <a:t>dehydrogenase</a:t>
            </a:r>
            <a:r>
              <a:rPr lang="en-US" sz="4400" dirty="0">
                <a:solidFill>
                  <a:prstClr val="white"/>
                </a:solidFill>
                <a:latin typeface="IrisUPC" pitchFamily="34" charset="-34"/>
                <a:cs typeface="IrisUPC" pitchFamily="34" charset="-34"/>
              </a:rPr>
              <a:t> complex </a:t>
            </a:r>
            <a:endParaRPr lang="th-TH" sz="4400" dirty="0">
              <a:solidFill>
                <a:prstClr val="white"/>
              </a:solidFill>
              <a:latin typeface="IrisUPC" pitchFamily="34" charset="-34"/>
              <a:cs typeface="IrisUPC" pitchFamily="34" charset="-34"/>
            </a:endParaRPr>
          </a:p>
        </p:txBody>
      </p:sp>
      <p:sp>
        <p:nvSpPr>
          <p:cNvPr id="8" name="สี่เหลี่ยมผืนผ้า 7"/>
          <p:cNvSpPr/>
          <p:nvPr/>
        </p:nvSpPr>
        <p:spPr>
          <a:xfrm>
            <a:off x="0" y="4381507"/>
            <a:ext cx="121920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9170"/>
            <a:r>
              <a:rPr lang="th-TH" sz="4800" dirty="0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การส่งอิเล็กตรอนจาก </a:t>
            </a:r>
            <a:r>
              <a:rPr lang="en-US" sz="4800" dirty="0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FADH</a:t>
            </a:r>
            <a:r>
              <a:rPr lang="en-US" sz="4800" baseline="-25000" dirty="0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2</a:t>
            </a:r>
            <a:r>
              <a:rPr lang="en-US" sz="4800" dirty="0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 </a:t>
            </a:r>
            <a:r>
              <a:rPr lang="th-TH" sz="4800" dirty="0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จึงมีการผลักโปรตอนจากเมท</a:t>
            </a:r>
            <a:r>
              <a:rPr lang="th-TH" sz="4800" dirty="0" err="1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ริกซ์</a:t>
            </a:r>
            <a:r>
              <a:rPr lang="th-TH" sz="4800" dirty="0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 ไปยัง </a:t>
            </a:r>
            <a:r>
              <a:rPr lang="en-US" sz="4800" dirty="0" err="1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intermembrane</a:t>
            </a:r>
            <a:r>
              <a:rPr lang="en-US" sz="4800" dirty="0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 space </a:t>
            </a:r>
            <a:r>
              <a:rPr lang="th-TH" sz="4800" dirty="0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ของไมโทคอนเด</a:t>
            </a:r>
            <a:r>
              <a:rPr lang="th-TH" sz="4800" dirty="0" err="1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รีย</a:t>
            </a:r>
            <a:r>
              <a:rPr lang="th-TH" sz="4800" dirty="0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 ผ่านโปรตีนเชิงซ้อนเพียง 2 กลุ่ม คือ </a:t>
            </a:r>
            <a:r>
              <a:rPr lang="en-US" sz="4800" b="1" dirty="0" err="1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cytochrome</a:t>
            </a:r>
            <a:r>
              <a:rPr lang="en-US" sz="4800" b="1" dirty="0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 b-c1 complex </a:t>
            </a:r>
            <a:r>
              <a:rPr lang="th-TH" sz="4800" b="1" dirty="0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และ </a:t>
            </a:r>
            <a:r>
              <a:rPr lang="en-US" sz="4800" b="1" dirty="0" err="1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cytochrome</a:t>
            </a:r>
            <a:r>
              <a:rPr lang="en-US" sz="4800" b="1" dirty="0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 </a:t>
            </a:r>
            <a:r>
              <a:rPr lang="en-US" sz="4800" b="1" dirty="0" err="1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oxidase</a:t>
            </a:r>
            <a:r>
              <a:rPr lang="en-US" sz="4800" b="1" dirty="0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 complex</a:t>
            </a:r>
            <a:endParaRPr lang="th-TH" sz="4800" b="1" dirty="0">
              <a:solidFill>
                <a:prstClr val="black"/>
              </a:solidFill>
              <a:latin typeface="IrisUPC" pitchFamily="34" charset="-34"/>
              <a:cs typeface="IrisUPC" pitchFamily="34" charset="-34"/>
            </a:endParaRPr>
          </a:p>
        </p:txBody>
      </p:sp>
      <p:pic>
        <p:nvPicPr>
          <p:cNvPr id="22530" name="Picture 2" descr="http://classes.midlandstech.edu/carterp/courses/bio225/chap05/Electron_transport_chemiosmosis_small.jpg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" y="5245"/>
            <a:ext cx="7208164" cy="430148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87442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3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190459" y="380980"/>
            <a:ext cx="11677651" cy="2209801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th-TH" sz="5333" dirty="0">
                <a:solidFill>
                  <a:schemeClr val="bg1"/>
                </a:solidFill>
                <a:latin typeface="IrisUPC" pitchFamily="34" charset="-34"/>
                <a:cs typeface="IrisUPC" pitchFamily="34" charset="-34"/>
              </a:rPr>
              <a:t>	การผลักโปรตอนผ่านเยื่อหุ้มชั้นในของไมโทคอนเด</a:t>
            </a:r>
            <a:r>
              <a:rPr lang="th-TH" sz="5333" dirty="0" err="1">
                <a:solidFill>
                  <a:schemeClr val="bg1"/>
                </a:solidFill>
                <a:latin typeface="IrisUPC" pitchFamily="34" charset="-34"/>
                <a:cs typeface="IrisUPC" pitchFamily="34" charset="-34"/>
              </a:rPr>
              <a:t>รีย</a:t>
            </a:r>
            <a:r>
              <a:rPr lang="th-TH" sz="5333" dirty="0">
                <a:solidFill>
                  <a:schemeClr val="bg1"/>
                </a:solidFill>
                <a:latin typeface="IrisUPC" pitchFamily="34" charset="-34"/>
                <a:cs typeface="IrisUPC" pitchFamily="34" charset="-34"/>
              </a:rPr>
              <a:t> ต้องใช้พลังงาน เพราะเยื่อหุ้มชั้นในของไมโทคอนเด</a:t>
            </a:r>
            <a:r>
              <a:rPr lang="th-TH" sz="5333" dirty="0" err="1">
                <a:solidFill>
                  <a:schemeClr val="bg1"/>
                </a:solidFill>
                <a:latin typeface="IrisUPC" pitchFamily="34" charset="-34"/>
                <a:cs typeface="IrisUPC" pitchFamily="34" charset="-34"/>
              </a:rPr>
              <a:t>รีย</a:t>
            </a:r>
            <a:r>
              <a:rPr lang="th-TH" sz="5333" dirty="0">
                <a:solidFill>
                  <a:schemeClr val="bg1"/>
                </a:solidFill>
                <a:latin typeface="IrisUPC" pitchFamily="34" charset="-34"/>
                <a:cs typeface="IrisUPC" pitchFamily="34" charset="-34"/>
              </a:rPr>
              <a:t>ไม่ยอมให้โมเลกุลใดๆ แพร่ผ่านอย่างอิสระได้ แม้แต่โปรตอนซึ่งมีขนาดเล็ก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0" y="3333749"/>
            <a:ext cx="6096000" cy="3524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" y="3333749"/>
            <a:ext cx="6096000" cy="3524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472386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/>
          <p:cNvSpPr/>
          <p:nvPr/>
        </p:nvSpPr>
        <p:spPr>
          <a:xfrm>
            <a:off x="285709" y="358387"/>
            <a:ext cx="5429267" cy="4277709"/>
          </a:xfrm>
          <a:prstGeom prst="rect">
            <a:avLst/>
          </a:prstGeom>
          <a:solidFill>
            <a:srgbClr val="FFFF99"/>
          </a:solidFill>
        </p:spPr>
        <p:txBody>
          <a:bodyPr wrap="square">
            <a:spAutoFit/>
          </a:bodyPr>
          <a:lstStyle/>
          <a:p>
            <a:pPr defTabSz="1219170"/>
            <a:r>
              <a:rPr lang="th-TH" sz="4533" dirty="0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ความต่างศักย์ไฟฟ้า ที่เกิดขึ้นเมื่อโปรตอนถูกผลักออกไปจากเมท</a:t>
            </a:r>
            <a:r>
              <a:rPr lang="th-TH" sz="4533" dirty="0" err="1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ริกซ์</a:t>
            </a:r>
            <a:r>
              <a:rPr lang="th-TH" sz="4533" dirty="0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ไปสะสมอยู่ใน </a:t>
            </a:r>
            <a:r>
              <a:rPr lang="en-US" sz="4533" dirty="0" err="1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intermembrane</a:t>
            </a:r>
            <a:r>
              <a:rPr lang="en-US" sz="4533" dirty="0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 space </a:t>
            </a:r>
            <a:r>
              <a:rPr lang="th-TH" sz="4533" dirty="0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ทำให้เมท</a:t>
            </a:r>
            <a:r>
              <a:rPr lang="th-TH" sz="4533" dirty="0" err="1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ริกซ์</a:t>
            </a:r>
            <a:r>
              <a:rPr lang="th-TH" sz="4533" dirty="0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มีประจุเป็นลบในขณะที่ </a:t>
            </a:r>
            <a:r>
              <a:rPr lang="en-US" sz="4533" dirty="0" err="1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intermembrane</a:t>
            </a:r>
            <a:r>
              <a:rPr lang="en-US" sz="4533" dirty="0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 space </a:t>
            </a:r>
            <a:r>
              <a:rPr lang="th-TH" sz="4533" dirty="0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มีประจุเป็นบวก 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5040" y="358388"/>
            <a:ext cx="6286501" cy="4286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สี่เหลี่ยมผืนผ้า 5"/>
          <p:cNvSpPr/>
          <p:nvPr/>
        </p:nvSpPr>
        <p:spPr>
          <a:xfrm>
            <a:off x="285710" y="4953011"/>
            <a:ext cx="11620581" cy="148745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defTabSz="1219170"/>
            <a:r>
              <a:rPr lang="th-TH" sz="4533" dirty="0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นอกจากนั้น ในขณะที่มีโปรตอนสะสมอยู่ใน </a:t>
            </a:r>
            <a:r>
              <a:rPr lang="en-US" sz="4533" dirty="0" err="1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intermembrane</a:t>
            </a:r>
            <a:r>
              <a:rPr lang="en-US" sz="4533" dirty="0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 space </a:t>
            </a:r>
            <a:r>
              <a:rPr lang="th-TH" sz="4533" dirty="0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ทำให้ใน </a:t>
            </a:r>
            <a:r>
              <a:rPr lang="en-US" sz="4533" dirty="0" err="1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intermembrane</a:t>
            </a:r>
            <a:r>
              <a:rPr lang="en-US" sz="4533" dirty="0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 space </a:t>
            </a:r>
            <a:r>
              <a:rPr lang="th-TH" sz="4533" dirty="0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มี </a:t>
            </a:r>
            <a:r>
              <a:rPr lang="en-US" sz="4533" dirty="0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pH </a:t>
            </a:r>
            <a:r>
              <a:rPr lang="th-TH" sz="4533" dirty="0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ต่ำกว่าในเมท</a:t>
            </a:r>
            <a:r>
              <a:rPr lang="th-TH" sz="4533" dirty="0" err="1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ริกซ์</a:t>
            </a:r>
            <a:r>
              <a:rPr lang="th-TH" sz="4533" dirty="0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 ทำให้เกิดความต่างศักย์เคมี </a:t>
            </a:r>
          </a:p>
        </p:txBody>
      </p:sp>
    </p:spTree>
    <p:extLst>
      <p:ext uri="{BB962C8B-B14F-4D97-AF65-F5344CB8AC3E}">
        <p14:creationId xmlns:p14="http://schemas.microsoft.com/office/powerpoint/2010/main" val="4012274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1219464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สี่เหลี่ยมผืนผ้า 4"/>
          <p:cNvSpPr/>
          <p:nvPr/>
        </p:nvSpPr>
        <p:spPr>
          <a:xfrm>
            <a:off x="0" y="6160374"/>
            <a:ext cx="12192000" cy="66678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algn="ctr" defTabSz="1219170"/>
            <a:r>
              <a:rPr lang="en-US" sz="3733" dirty="0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proton motive force </a:t>
            </a:r>
            <a:r>
              <a:rPr lang="th-TH" sz="3733" dirty="0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เซลล์สามารถนำไปใช้ในกิจกรรมต่างๆได้ เช่น ใช้ในการสังเคราะห์ </a:t>
            </a:r>
            <a:r>
              <a:rPr lang="en-US" sz="3733" dirty="0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ATP </a:t>
            </a:r>
            <a:endParaRPr lang="th-TH" sz="3733" dirty="0">
              <a:solidFill>
                <a:prstClr val="black"/>
              </a:solidFill>
              <a:latin typeface="IrisUPC" pitchFamily="34" charset="-34"/>
              <a:cs typeface="IrisUPC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393986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bioap.wikispaces.com/file/view/chptr_9_collab.JPG/129520787/chptr_9_collab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47715" y="0"/>
            <a:ext cx="10086864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1330708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www.sopon.ac.th/sopon/lms/biology/Chapter7/Picture_Chapter7/7.7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5208" y="81235"/>
            <a:ext cx="4667283" cy="6776789"/>
          </a:xfrm>
          <a:prstGeom prst="rect">
            <a:avLst/>
          </a:prstGeom>
          <a:noFill/>
        </p:spPr>
      </p:pic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4857741" y="-23"/>
            <a:ext cx="7334259" cy="6740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1219170">
              <a:buClr>
                <a:srgbClr val="FF0066"/>
              </a:buClr>
            </a:pPr>
            <a:r>
              <a:rPr lang="en-US" sz="4800" b="1" dirty="0">
                <a:solidFill>
                  <a:srgbClr val="002060"/>
                </a:solidFill>
                <a:latin typeface="IrisUPC" pitchFamily="34" charset="-34"/>
                <a:cs typeface="IrisUPC" pitchFamily="34" charset="-34"/>
              </a:rPr>
              <a:t>ATP </a:t>
            </a:r>
            <a:r>
              <a:rPr lang="en-US" sz="4800" b="1" dirty="0" err="1">
                <a:solidFill>
                  <a:srgbClr val="002060"/>
                </a:solidFill>
                <a:latin typeface="IrisUPC" pitchFamily="34" charset="-34"/>
                <a:cs typeface="IrisUPC" pitchFamily="34" charset="-34"/>
              </a:rPr>
              <a:t>synthase</a:t>
            </a:r>
            <a:r>
              <a:rPr lang="en-US" sz="4800" b="1" dirty="0">
                <a:solidFill>
                  <a:srgbClr val="002060"/>
                </a:solidFill>
                <a:latin typeface="IrisUPC" pitchFamily="34" charset="-34"/>
                <a:cs typeface="IrisUPC" pitchFamily="34" charset="-34"/>
              </a:rPr>
              <a:t> </a:t>
            </a:r>
            <a:r>
              <a:rPr lang="th-TH" sz="4800" b="1" dirty="0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เป็น </a:t>
            </a:r>
            <a:r>
              <a:rPr lang="en-US" sz="4800" b="1" dirty="0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protein complex </a:t>
            </a:r>
            <a:r>
              <a:rPr lang="th-TH" sz="4800" b="1" dirty="0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ทำหน้าที่สังเคราะห์ </a:t>
            </a:r>
            <a:r>
              <a:rPr lang="en-US" sz="4800" b="1" dirty="0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ATP </a:t>
            </a:r>
            <a:r>
              <a:rPr lang="th-TH" sz="4800" b="1" dirty="0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ซึ่งจะทำงานได้โดยการไหลผ่านของ </a:t>
            </a:r>
            <a:r>
              <a:rPr lang="en-US" sz="4800" b="1" dirty="0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H</a:t>
            </a:r>
            <a:r>
              <a:rPr lang="en-US" sz="4800" b="1" baseline="30000" dirty="0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+</a:t>
            </a:r>
            <a:endParaRPr lang="th-TH" sz="4800" b="1" baseline="30000" dirty="0">
              <a:solidFill>
                <a:prstClr val="black"/>
              </a:solidFill>
              <a:latin typeface="IrisUPC" pitchFamily="34" charset="-34"/>
              <a:cs typeface="IrisUPC" pitchFamily="34" charset="-34"/>
            </a:endParaRPr>
          </a:p>
          <a:p>
            <a:pPr marL="685783" indent="-685783" defTabSz="1219170">
              <a:buFont typeface="Wingdings" pitchFamily="2" charset="2"/>
              <a:buChar char="v"/>
            </a:pPr>
            <a:r>
              <a:rPr lang="th-TH" sz="4800" b="1" dirty="0">
                <a:solidFill>
                  <a:srgbClr val="FF0000"/>
                </a:solidFill>
                <a:latin typeface="IrisUPC" pitchFamily="34" charset="-34"/>
                <a:cs typeface="IrisUPC" pitchFamily="34" charset="-34"/>
              </a:rPr>
              <a:t>การสร้าง </a:t>
            </a:r>
            <a:r>
              <a:rPr lang="en-US" sz="4800" b="1" dirty="0">
                <a:solidFill>
                  <a:srgbClr val="FF0000"/>
                </a:solidFill>
                <a:latin typeface="IrisUPC" pitchFamily="34" charset="-34"/>
                <a:cs typeface="IrisUPC" pitchFamily="34" charset="-34"/>
              </a:rPr>
              <a:t>ATP </a:t>
            </a:r>
            <a:r>
              <a:rPr lang="th-TH" sz="4800" b="1" dirty="0">
                <a:solidFill>
                  <a:srgbClr val="FF0000"/>
                </a:solidFill>
                <a:latin typeface="IrisUPC" pitchFamily="34" charset="-34"/>
                <a:cs typeface="IrisUPC" pitchFamily="34" charset="-34"/>
              </a:rPr>
              <a:t>แบบนี้เรียกว่า </a:t>
            </a:r>
            <a:r>
              <a:rPr lang="en-US" sz="4800" b="1" dirty="0">
                <a:solidFill>
                  <a:srgbClr val="FF0000"/>
                </a:solidFill>
                <a:latin typeface="IrisUPC" pitchFamily="34" charset="-34"/>
                <a:cs typeface="IrisUPC" pitchFamily="34" charset="-34"/>
              </a:rPr>
              <a:t>Oxidative </a:t>
            </a:r>
            <a:r>
              <a:rPr lang="en-US" sz="4800" b="1" dirty="0" err="1">
                <a:solidFill>
                  <a:srgbClr val="FF0000"/>
                </a:solidFill>
                <a:latin typeface="IrisUPC" pitchFamily="34" charset="-34"/>
                <a:cs typeface="IrisUPC" pitchFamily="34" charset="-34"/>
              </a:rPr>
              <a:t>Phosphorylation</a:t>
            </a:r>
            <a:endParaRPr lang="th-TH" sz="4800" b="1" dirty="0">
              <a:solidFill>
                <a:srgbClr val="FF0000"/>
              </a:solidFill>
              <a:latin typeface="IrisUPC" pitchFamily="34" charset="-34"/>
              <a:cs typeface="IrisUPC" pitchFamily="34" charset="-34"/>
            </a:endParaRPr>
          </a:p>
          <a:p>
            <a:pPr marL="685783" indent="-685783" defTabSz="1219170">
              <a:buFont typeface="Wingdings" pitchFamily="2" charset="2"/>
              <a:buChar char="v"/>
            </a:pPr>
            <a:r>
              <a:rPr lang="th-TH" sz="4800" b="1" dirty="0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การนำความเข้มข้นของ </a:t>
            </a:r>
            <a:r>
              <a:rPr lang="en-US" sz="4800" b="1" dirty="0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H</a:t>
            </a:r>
            <a:r>
              <a:rPr lang="en-US" sz="4800" b="1" baseline="30000" dirty="0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+</a:t>
            </a:r>
            <a:r>
              <a:rPr lang="en-US" sz="4800" b="1" dirty="0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 </a:t>
            </a:r>
            <a:r>
              <a:rPr lang="th-TH" sz="4800" b="1" dirty="0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มาใช้ประโยชน์ เรียกว่า </a:t>
            </a:r>
            <a:r>
              <a:rPr lang="en-US" sz="4800" b="1" dirty="0" err="1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Chemiosmosis</a:t>
            </a:r>
            <a:endParaRPr lang="en-US" sz="4800" b="1" dirty="0">
              <a:solidFill>
                <a:prstClr val="black"/>
              </a:solidFill>
              <a:latin typeface="IrisUPC" pitchFamily="34" charset="-34"/>
              <a:cs typeface="IrisUPC" pitchFamily="34" charset="-34"/>
            </a:endParaRPr>
          </a:p>
          <a:p>
            <a:pPr defTabSz="1219170">
              <a:buClr>
                <a:srgbClr val="FF0066"/>
              </a:buClr>
            </a:pPr>
            <a:r>
              <a:rPr lang="th-TH" sz="4800" b="1" dirty="0">
                <a:solidFill>
                  <a:srgbClr val="007033"/>
                </a:solidFill>
                <a:latin typeface="IrisUPC" pitchFamily="34" charset="-34"/>
                <a:cs typeface="IrisUPC" pitchFamily="34" charset="-34"/>
              </a:rPr>
              <a:t>- </a:t>
            </a:r>
            <a:r>
              <a:rPr lang="en-US" sz="4800" b="1" dirty="0">
                <a:solidFill>
                  <a:srgbClr val="007033"/>
                </a:solidFill>
                <a:latin typeface="IrisUPC" pitchFamily="34" charset="-34"/>
                <a:cs typeface="IrisUPC" pitchFamily="34" charset="-34"/>
              </a:rPr>
              <a:t>1 NADH </a:t>
            </a:r>
            <a:r>
              <a:rPr lang="th-TH" sz="4800" b="1" dirty="0">
                <a:solidFill>
                  <a:srgbClr val="007033"/>
                </a:solidFill>
                <a:latin typeface="IrisUPC" pitchFamily="34" charset="-34"/>
                <a:cs typeface="IrisUPC" pitchFamily="34" charset="-34"/>
              </a:rPr>
              <a:t>นำมาสร้าง </a:t>
            </a:r>
            <a:r>
              <a:rPr lang="en-US" sz="4800" b="1" dirty="0">
                <a:solidFill>
                  <a:srgbClr val="007033"/>
                </a:solidFill>
                <a:latin typeface="IrisUPC" pitchFamily="34" charset="-34"/>
                <a:cs typeface="IrisUPC" pitchFamily="34" charset="-34"/>
              </a:rPr>
              <a:t>ATP </a:t>
            </a:r>
            <a:r>
              <a:rPr lang="th-TH" sz="4800" b="1" dirty="0">
                <a:solidFill>
                  <a:srgbClr val="007033"/>
                </a:solidFill>
                <a:latin typeface="IrisUPC" pitchFamily="34" charset="-34"/>
                <a:cs typeface="IrisUPC" pitchFamily="34" charset="-34"/>
              </a:rPr>
              <a:t>ได้ </a:t>
            </a:r>
            <a:r>
              <a:rPr lang="en-US" sz="4800" b="1" dirty="0">
                <a:solidFill>
                  <a:srgbClr val="007033"/>
                </a:solidFill>
                <a:latin typeface="IrisUPC" pitchFamily="34" charset="-34"/>
                <a:cs typeface="IrisUPC" pitchFamily="34" charset="-34"/>
              </a:rPr>
              <a:t>3 ATP</a:t>
            </a:r>
          </a:p>
          <a:p>
            <a:pPr defTabSz="1219170">
              <a:buClr>
                <a:srgbClr val="FF0066"/>
              </a:buClr>
            </a:pPr>
            <a:r>
              <a:rPr lang="th-TH" sz="4800" b="1" dirty="0">
                <a:solidFill>
                  <a:srgbClr val="007033"/>
                </a:solidFill>
                <a:latin typeface="IrisUPC" pitchFamily="34" charset="-34"/>
                <a:cs typeface="IrisUPC" pitchFamily="34" charset="-34"/>
              </a:rPr>
              <a:t>- </a:t>
            </a:r>
            <a:r>
              <a:rPr lang="en-US" sz="4800" b="1" dirty="0">
                <a:solidFill>
                  <a:srgbClr val="007033"/>
                </a:solidFill>
                <a:latin typeface="IrisUPC" pitchFamily="34" charset="-34"/>
                <a:cs typeface="IrisUPC" pitchFamily="34" charset="-34"/>
              </a:rPr>
              <a:t>1 FADH</a:t>
            </a:r>
            <a:r>
              <a:rPr lang="en-US" sz="4800" b="1" baseline="-25000" dirty="0">
                <a:solidFill>
                  <a:srgbClr val="007033"/>
                </a:solidFill>
                <a:latin typeface="IrisUPC" pitchFamily="34" charset="-34"/>
                <a:cs typeface="IrisUPC" pitchFamily="34" charset="-34"/>
              </a:rPr>
              <a:t>2</a:t>
            </a:r>
            <a:r>
              <a:rPr lang="en-US" sz="4800" b="1" dirty="0">
                <a:solidFill>
                  <a:srgbClr val="007033"/>
                </a:solidFill>
                <a:latin typeface="IrisUPC" pitchFamily="34" charset="-34"/>
                <a:cs typeface="IrisUPC" pitchFamily="34" charset="-34"/>
              </a:rPr>
              <a:t> </a:t>
            </a:r>
            <a:r>
              <a:rPr lang="th-TH" sz="4800" b="1" dirty="0">
                <a:solidFill>
                  <a:srgbClr val="007033"/>
                </a:solidFill>
                <a:latin typeface="IrisUPC" pitchFamily="34" charset="-34"/>
                <a:cs typeface="IrisUPC" pitchFamily="34" charset="-34"/>
              </a:rPr>
              <a:t>นำมาสร้าง </a:t>
            </a:r>
            <a:r>
              <a:rPr lang="en-US" sz="4800" b="1" dirty="0">
                <a:solidFill>
                  <a:srgbClr val="007033"/>
                </a:solidFill>
                <a:latin typeface="IrisUPC" pitchFamily="34" charset="-34"/>
                <a:cs typeface="IrisUPC" pitchFamily="34" charset="-34"/>
              </a:rPr>
              <a:t>ATP </a:t>
            </a:r>
            <a:r>
              <a:rPr lang="th-TH" sz="4800" b="1" dirty="0">
                <a:solidFill>
                  <a:srgbClr val="007033"/>
                </a:solidFill>
                <a:latin typeface="IrisUPC" pitchFamily="34" charset="-34"/>
                <a:cs typeface="IrisUPC" pitchFamily="34" charset="-34"/>
              </a:rPr>
              <a:t>ได้ </a:t>
            </a:r>
            <a:r>
              <a:rPr lang="en-US" sz="4800" b="1" dirty="0">
                <a:solidFill>
                  <a:srgbClr val="007033"/>
                </a:solidFill>
                <a:latin typeface="IrisUPC" pitchFamily="34" charset="-34"/>
                <a:cs typeface="IrisUPC" pitchFamily="34" charset="-34"/>
              </a:rPr>
              <a:t>2 ATP</a:t>
            </a:r>
            <a:endParaRPr lang="th-TH" sz="4800" b="1" dirty="0">
              <a:solidFill>
                <a:srgbClr val="007033"/>
              </a:solidFill>
              <a:latin typeface="IrisUPC" pitchFamily="34" charset="-34"/>
              <a:cs typeface="IrisUPC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918214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รูปภาพ 1">
            <a:extLst>
              <a:ext uri="{FF2B5EF4-FFF2-40B4-BE49-F238E27FC236}">
                <a16:creationId xmlns:a16="http://schemas.microsoft.com/office/drawing/2014/main" id="{2A238594-6869-45B3-A1C1-A0760800D8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5895" y="202664"/>
            <a:ext cx="6196613" cy="6452672"/>
          </a:xfrm>
          <a:prstGeom prst="rect">
            <a:avLst/>
          </a:prstGeom>
        </p:spPr>
      </p:pic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BDE674F0-2D2E-42CD-85E3-30A574421C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866" y="1"/>
            <a:ext cx="5128983" cy="6838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2454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รูปภาพ 1">
            <a:extLst>
              <a:ext uri="{FF2B5EF4-FFF2-40B4-BE49-F238E27FC236}">
                <a16:creationId xmlns:a16="http://schemas.microsoft.com/office/drawing/2014/main" id="{414873F0-A1B1-448B-9141-F8EDC9B44D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67" y="684806"/>
            <a:ext cx="9840416" cy="5488389"/>
          </a:xfrm>
          <a:prstGeom prst="rect">
            <a:avLst/>
          </a:prstGeom>
        </p:spPr>
      </p:pic>
      <p:sp>
        <p:nvSpPr>
          <p:cNvPr id="3" name="หน้ายิ้ม 2">
            <a:extLst>
              <a:ext uri="{FF2B5EF4-FFF2-40B4-BE49-F238E27FC236}">
                <a16:creationId xmlns:a16="http://schemas.microsoft.com/office/drawing/2014/main" id="{2C13D845-7FBE-4AF0-BFD6-9D759CFDE085}"/>
              </a:ext>
            </a:extLst>
          </p:cNvPr>
          <p:cNvSpPr/>
          <p:nvPr/>
        </p:nvSpPr>
        <p:spPr>
          <a:xfrm>
            <a:off x="10320469" y="260648"/>
            <a:ext cx="1152128" cy="1056117"/>
          </a:xfrm>
          <a:prstGeom prst="smileyFace">
            <a:avLst/>
          </a:prstGeom>
          <a:solidFill>
            <a:srgbClr val="FF006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th-TH" sz="3733">
              <a:solidFill>
                <a:prstClr val="white"/>
              </a:solidFill>
              <a:latin typeface="Calibri"/>
              <a:cs typeface="Cordia New" panose="020B03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63437125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รูปภาพ 1">
            <a:extLst>
              <a:ext uri="{FF2B5EF4-FFF2-40B4-BE49-F238E27FC236}">
                <a16:creationId xmlns:a16="http://schemas.microsoft.com/office/drawing/2014/main" id="{2AD04F7B-C20F-4694-9788-34341169ED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5627" y="0"/>
            <a:ext cx="65836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356705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รูปภาพ 1">
            <a:extLst>
              <a:ext uri="{FF2B5EF4-FFF2-40B4-BE49-F238E27FC236}">
                <a16:creationId xmlns:a16="http://schemas.microsoft.com/office/drawing/2014/main" id="{F3B6F36E-AB20-41D9-9731-5C81B8856A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2184" y="0"/>
            <a:ext cx="1052763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049506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6EEB9CC3-E9C8-4270-AC10-A4A21C1156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9616" y="32346"/>
            <a:ext cx="6786888" cy="6847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064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983</Words>
  <Application>Microsoft Office PowerPoint</Application>
  <PresentationFormat>แบบจอกว้าง</PresentationFormat>
  <Paragraphs>101</Paragraphs>
  <Slides>51</Slides>
  <Notes>1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9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51</vt:i4>
      </vt:variant>
    </vt:vector>
  </HeadingPairs>
  <TitlesOfParts>
    <vt:vector size="61" baseType="lpstr">
      <vt:lpstr>Angsana New</vt:lpstr>
      <vt:lpstr>AngsanaUPC</vt:lpstr>
      <vt:lpstr>Arial</vt:lpstr>
      <vt:lpstr>Calibri</vt:lpstr>
      <vt:lpstr>Cordia New</vt:lpstr>
      <vt:lpstr>Courier New</vt:lpstr>
      <vt:lpstr>EucrosiaUPC</vt:lpstr>
      <vt:lpstr>IrisUPC</vt:lpstr>
      <vt:lpstr>Wingdings</vt:lpstr>
      <vt:lpstr>ชุดรูปแบบของ Office</vt:lpstr>
      <vt:lpstr>งานนำเสนอ PowerPoint</vt:lpstr>
      <vt:lpstr>งานนำเสนอ PowerPoint</vt:lpstr>
      <vt:lpstr>งานนำเสนอ PowerPoint</vt:lpstr>
      <vt:lpstr>Cellular respiration</vt:lpstr>
      <vt:lpstr>ATP (Adenosine triphosphate)</vt:lpstr>
      <vt:lpstr>การสร้าง ATP</vt:lpstr>
      <vt:lpstr>งานนำเสนอ PowerPoint</vt:lpstr>
      <vt:lpstr>งานนำเสนอ PowerPoint</vt:lpstr>
      <vt:lpstr>งานนำเสนอ PowerPoint</vt:lpstr>
      <vt:lpstr>สรุป : การสร้าง ATP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Aerobic respiration</vt:lpstr>
      <vt:lpstr>งานนำเสนอ PowerPoint</vt:lpstr>
      <vt:lpstr>Glycolysis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electron transport chain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OFFAE201</dc:creator>
  <cp:lastModifiedBy>OFFAE201</cp:lastModifiedBy>
  <cp:revision>1</cp:revision>
  <dcterms:created xsi:type="dcterms:W3CDTF">2021-07-12T04:39:28Z</dcterms:created>
  <dcterms:modified xsi:type="dcterms:W3CDTF">2021-07-12T04:39:36Z</dcterms:modified>
</cp:coreProperties>
</file>