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3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11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695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7737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744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637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0359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5416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48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253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3735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0177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D858B8-6A1E-41E6-8939-70076DF7ADC2}" type="slidenum">
              <a:rPr lang="en-US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6511467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4956B-5E0B-4951-A3A9-2782C334B277}" type="datetimeFigureOut">
              <a:rPr lang="th-TH" smtClean="0"/>
              <a:t>27/05/64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915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gif"/><Relationship Id="rId4" Type="http://schemas.openxmlformats.org/officeDocument/2006/relationships/image" Target="../media/image5.wmf"/><Relationship Id="rId9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gif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1255185" y="114300"/>
            <a:ext cx="9630833" cy="696384"/>
          </a:xfrm>
          <a:prstGeom prst="rect">
            <a:avLst/>
          </a:prstGeom>
          <a:solidFill>
            <a:srgbClr val="FF99FF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69851" y="853018"/>
            <a:ext cx="12048067" cy="190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>
                <a:solidFill>
                  <a:srgbClr val="FF0000"/>
                </a:solidFill>
                <a:cs typeface="FreesiaUPC" panose="020B0604020202020204" pitchFamily="34" charset="-34"/>
              </a:rPr>
              <a:t>	</a:t>
            </a:r>
            <a:r>
              <a:rPr lang="th-TH" sz="4133" b="1">
                <a:solidFill>
                  <a:srgbClr val="FF0000"/>
                </a:solidFill>
                <a:cs typeface="FreesiaUPC" panose="020B0604020202020204" pitchFamily="34" charset="-34"/>
              </a:rPr>
              <a:t>กล้องจุลทรรศน์ (</a:t>
            </a:r>
            <a:r>
              <a:rPr lang="en-US" sz="4133" b="1">
                <a:solidFill>
                  <a:srgbClr val="FF0000"/>
                </a:solidFill>
                <a:cs typeface="FreesiaUPC" panose="020B0604020202020204" pitchFamily="34" charset="-34"/>
              </a:rPr>
              <a:t>Microscope</a:t>
            </a:r>
            <a:r>
              <a:rPr lang="th-TH" sz="4133" b="1">
                <a:solidFill>
                  <a:srgbClr val="FF0000"/>
                </a:solidFill>
                <a:cs typeface="FreesiaUPC" panose="020B0604020202020204" pitchFamily="34" charset="-34"/>
              </a:rPr>
              <a:t>) </a:t>
            </a:r>
            <a:r>
              <a:rPr lang="th-TH" sz="4133" b="1">
                <a:cs typeface="FreesiaUPC" panose="020B0604020202020204" pitchFamily="34" charset="-34"/>
              </a:rPr>
              <a:t>เป็นเครื่องมือ ศึกษาวัตถุหรือสิ่งมีชีวิตขนาดเล็กเกินกว่าที่ตาเปล่าจะมองเห็นได้ (คนที่มีสายตาดีจะสามารถมองเห็นวัตถุที่เล็กที่สุดขนาดเส้นผ่านศูนย์กลางไม่น้อยกว่า 0.1</a:t>
            </a:r>
            <a:r>
              <a:rPr lang="en-US" sz="2667" b="1">
                <a:cs typeface="FreesiaUPC" panose="020B0604020202020204" pitchFamily="34" charset="-34"/>
              </a:rPr>
              <a:t>mm.)</a:t>
            </a:r>
            <a:endParaRPr lang="th-TH" sz="2667" b="1"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44035" name="WordArt 3"/>
          <p:cNvSpPr>
            <a:spLocks noChangeArrowheads="1" noChangeShapeType="1" noTextEdit="1"/>
          </p:cNvSpPr>
          <p:nvPr/>
        </p:nvSpPr>
        <p:spPr bwMode="auto">
          <a:xfrm>
            <a:off x="1394884" y="192089"/>
            <a:ext cx="9364133" cy="5667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th-TH" sz="4800" b="1" kern="10" dirty="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กล้องจุลทรรศน์ (</a:t>
            </a:r>
            <a:r>
              <a:rPr lang="en-US" sz="4800" b="1" kern="10" dirty="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Microscope)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70934" y="2855384"/>
            <a:ext cx="5176417" cy="748988"/>
          </a:xfrm>
          <a:prstGeom prst="rect">
            <a:avLst/>
          </a:prstGeom>
          <a:solidFill>
            <a:srgbClr val="66FFFF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</a:rPr>
              <a:t>1. ประเภทของกล้องจุลทรรศน์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321734" y="4891618"/>
            <a:ext cx="11510433" cy="112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3733" b="1">
                <a:solidFill>
                  <a:srgbClr val="CC00CC"/>
                </a:solidFill>
                <a:cs typeface="FreesiaUPC" panose="020B0604020202020204" pitchFamily="34" charset="-34"/>
              </a:rPr>
              <a:t>กล้องจุลทรรศน์ใช้แสง ที่ใช้กันในปฏิบัติการชีววิทยา ส่วนใหญ่เป็นกล้องจุลทรรศน์เลนส์ประกอบ (</a:t>
            </a:r>
            <a:r>
              <a:rPr lang="en-US" sz="3733" b="1">
                <a:solidFill>
                  <a:srgbClr val="CC00CC"/>
                </a:solidFill>
                <a:cs typeface="FreesiaUPC" panose="020B0604020202020204" pitchFamily="34" charset="-34"/>
              </a:rPr>
              <a:t>compound light microscope)</a:t>
            </a:r>
            <a:endParaRPr lang="th-TH" sz="3733" b="1">
              <a:solidFill>
                <a:srgbClr val="CC00CC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406400" y="3659718"/>
            <a:ext cx="11252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000" b="1">
                <a:solidFill>
                  <a:srgbClr val="3333FF"/>
                </a:solidFill>
                <a:cs typeface="FreesiaUPC" panose="020B0604020202020204" pitchFamily="34" charset="-34"/>
              </a:rPr>
              <a:t>กล้องจุลทรรศน์จำแนกตามชนิดของแสงที่ใช้ออกเป็น 2 ประเภท คือ</a:t>
            </a:r>
            <a:endParaRPr lang="th-TH" sz="4000" b="1">
              <a:solidFill>
                <a:srgbClr val="3333FF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44042" name="WordArt 10"/>
          <p:cNvSpPr>
            <a:spLocks noChangeArrowheads="1" noChangeShapeType="1" noTextEdit="1"/>
          </p:cNvSpPr>
          <p:nvPr/>
        </p:nvSpPr>
        <p:spPr bwMode="auto">
          <a:xfrm>
            <a:off x="687332" y="4279655"/>
            <a:ext cx="9364133" cy="5667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th-TH" sz="4267" b="1" kern="10" dirty="0">
                <a:ln w="317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1.1 กล้องจุลทรรศน์ใช้แสง (</a:t>
            </a:r>
            <a:r>
              <a:rPr lang="en-US" sz="4267" b="1" kern="10" dirty="0">
                <a:ln w="317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light microscope)</a:t>
            </a:r>
          </a:p>
        </p:txBody>
      </p:sp>
      <p:sp>
        <p:nvSpPr>
          <p:cNvPr id="44043" name="WordArt 11"/>
          <p:cNvSpPr>
            <a:spLocks noChangeArrowheads="1" noChangeShapeType="1" noTextEdit="1"/>
          </p:cNvSpPr>
          <p:nvPr/>
        </p:nvSpPr>
        <p:spPr bwMode="auto">
          <a:xfrm>
            <a:off x="687332" y="6022032"/>
            <a:ext cx="10947400" cy="5667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th-TH" sz="4800" b="1" kern="10" dirty="0">
                <a:ln w="317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1.2 กล้องจุลทรรศน์อิเล็กตรอน (</a:t>
            </a:r>
            <a:r>
              <a:rPr lang="en-US" sz="4800" b="1" kern="10" dirty="0">
                <a:ln w="317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electron microscope)</a:t>
            </a:r>
          </a:p>
        </p:txBody>
      </p:sp>
    </p:spTree>
    <p:extLst>
      <p:ext uri="{BB962C8B-B14F-4D97-AF65-F5344CB8AC3E}">
        <p14:creationId xmlns:p14="http://schemas.microsoft.com/office/powerpoint/2010/main" val="344707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1" grpId="0" animBg="1"/>
      <p:bldP spid="44034" grpId="0"/>
      <p:bldP spid="44036" grpId="0" animBg="1"/>
      <p:bldP spid="44038" grpId="0"/>
      <p:bldP spid="440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80434" y="980017"/>
            <a:ext cx="11675533" cy="114300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DD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</a:rPr>
              <a:t>1. 	กล้องจุลทรรศน์อิเล็กตรอน แบบส่องผ่าน </a:t>
            </a:r>
            <a:r>
              <a:rPr lang="th-TH" sz="3200" b="1">
                <a:solidFill>
                  <a:srgbClr val="0000FF"/>
                </a:solidFill>
                <a:cs typeface="FreesiaUPC" panose="020B0604020202020204" pitchFamily="34" charset="-34"/>
              </a:rPr>
              <a:t>(</a:t>
            </a:r>
            <a:r>
              <a:rPr lang="en-US" sz="3200" b="1">
                <a:solidFill>
                  <a:srgbClr val="0000FF"/>
                </a:solidFill>
                <a:cs typeface="FreesiaUPC" panose="020B0604020202020204" pitchFamily="34" charset="-34"/>
              </a:rPr>
              <a:t>transmission electron microscope</a:t>
            </a:r>
            <a:r>
              <a:rPr lang="en-US" sz="4267" b="1">
                <a:solidFill>
                  <a:srgbClr val="0000FF"/>
                </a:solidFill>
                <a:cs typeface="FreesiaUPC" panose="020B0604020202020204" pitchFamily="34" charset="-34"/>
              </a:rPr>
              <a:t> 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</a:rPr>
              <a:t>เรียกย่อว่า </a:t>
            </a:r>
            <a:r>
              <a:rPr lang="en-US" sz="3200" b="1">
                <a:solidFill>
                  <a:srgbClr val="0000FF"/>
                </a:solidFill>
                <a:cs typeface="FreesiaUPC" panose="020B0604020202020204" pitchFamily="34" charset="-34"/>
              </a:rPr>
              <a:t>TEM</a:t>
            </a:r>
            <a:r>
              <a:rPr lang="th-TH" sz="3200" b="1">
                <a:solidFill>
                  <a:srgbClr val="0000FF"/>
                </a:solidFill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86267" y="154518"/>
            <a:ext cx="11816055" cy="830997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  <a:contourClr>
              <a:srgbClr val="FFFF66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00"/>
                </a:solidFill>
                <a:cs typeface="FreesiaUPC" panose="020B0604020202020204" pitchFamily="34" charset="-34"/>
              </a:rPr>
              <a:t>ประเภทของกล้องจุลทรรศน์อิเล็กตรอนในปัจจุบันนี้มี 2 แบบ คือ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211667" y="3998385"/>
            <a:ext cx="11853333" cy="127432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cs typeface="FreesiaUPC" panose="020B0604020202020204" pitchFamily="34" charset="-34"/>
              </a:rPr>
              <a:t>2. 	กล้องจุลทรรศน์อิเล็กตรอนแบบส่องกราด </a:t>
            </a:r>
            <a:r>
              <a:rPr lang="th-TH" sz="3200" b="1">
                <a:cs typeface="FreesiaUPC" panose="020B0604020202020204" pitchFamily="34" charset="-34"/>
              </a:rPr>
              <a:t>(</a:t>
            </a:r>
            <a:r>
              <a:rPr lang="en-US" sz="3200" b="1">
                <a:cs typeface="FreesiaUPC" panose="020B0604020202020204" pitchFamily="34" charset="-34"/>
              </a:rPr>
              <a:t>scanning electron microscope</a:t>
            </a:r>
            <a:r>
              <a:rPr lang="th-TH" sz="4267" b="1">
                <a:cs typeface="FreesiaUPC" panose="020B0604020202020204" pitchFamily="34" charset="-34"/>
              </a:rPr>
              <a:t> เรียกย่อว่า </a:t>
            </a:r>
            <a:r>
              <a:rPr lang="en-US" sz="3200" b="1">
                <a:cs typeface="FreesiaUPC" panose="020B0604020202020204" pitchFamily="34" charset="-34"/>
              </a:rPr>
              <a:t>SEM</a:t>
            </a:r>
            <a:r>
              <a:rPr lang="th-TH" sz="3200" b="1"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497418" y="1991784"/>
            <a:ext cx="6373861" cy="789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3467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533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ใช้ศึกษาโครงสร้างภายในของเซลล์</a:t>
            </a: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484717" y="2516718"/>
            <a:ext cx="11580283" cy="127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3467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533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000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โดยลำอิเล็กตรอนจะส่องผ่านโครงสร้างภายในของเซลล์ที่เตรียมไว้ให้บางเป็นพิเศษ</a:t>
            </a: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484718" y="3549651"/>
            <a:ext cx="460414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0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ภาพที่เห็นเป็นภาพ 2 มิติ</a:t>
            </a:r>
          </a:p>
        </p:txBody>
      </p:sp>
      <p:sp>
        <p:nvSpPr>
          <p:cNvPr id="45068" name="Rectangle 12"/>
          <p:cNvSpPr>
            <a:spLocks noChangeArrowheads="1"/>
          </p:cNvSpPr>
          <p:nvPr/>
        </p:nvSpPr>
        <p:spPr bwMode="auto">
          <a:xfrm>
            <a:off x="982133" y="5092700"/>
            <a:ext cx="71689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0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cs typeface="FreesiaUPC" panose="020B0604020202020204" pitchFamily="34" charset="-34"/>
                <a:sym typeface="Symbol" panose="05050102010706020507" pitchFamily="18" charset="2"/>
              </a:rPr>
              <a:t> ใช้ศึกษาโครงสร้างของผิวเซลล์หรือผิววัตถุ</a:t>
            </a:r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982134" y="6125633"/>
            <a:ext cx="460414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0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cs typeface="FreesiaUPC" panose="020B0604020202020204" pitchFamily="34" charset="-34"/>
                <a:sym typeface="Symbol" panose="05050102010706020507" pitchFamily="18" charset="2"/>
              </a:rPr>
              <a:t> ภาพที่เห็นเป็นภาพ 3 มิติ</a:t>
            </a:r>
          </a:p>
        </p:txBody>
      </p: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988484" y="5626100"/>
            <a:ext cx="791114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0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cs typeface="FreesiaUPC" panose="020B0604020202020204" pitchFamily="34" charset="-34"/>
                <a:sym typeface="Symbol" panose="05050102010706020507" pitchFamily="18" charset="2"/>
              </a:rPr>
              <a:t> โดยลำแสงอิเล็กตรอนจะส่องกระทบผิวของวัตถุ</a:t>
            </a:r>
          </a:p>
        </p:txBody>
      </p:sp>
    </p:spTree>
    <p:extLst>
      <p:ext uri="{BB962C8B-B14F-4D97-AF65-F5344CB8AC3E}">
        <p14:creationId xmlns:p14="http://schemas.microsoft.com/office/powerpoint/2010/main" val="173699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animBg="1"/>
      <p:bldP spid="45060" grpId="0" animBg="1"/>
      <p:bldP spid="45064" grpId="0" animBg="1"/>
      <p:bldP spid="45065" grpId="0"/>
      <p:bldP spid="45066" grpId="0"/>
      <p:bldP spid="45067" grpId="0"/>
      <p:bldP spid="45068" grpId="0"/>
      <p:bldP spid="45069" grpId="0"/>
      <p:bldP spid="450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220" name="Group 140"/>
          <p:cNvGraphicFramePr>
            <a:graphicFrameLocks noGrp="1"/>
          </p:cNvGraphicFramePr>
          <p:nvPr/>
        </p:nvGraphicFramePr>
        <p:xfrm>
          <a:off x="82552" y="1557868"/>
          <a:ext cx="11993033" cy="2377017"/>
        </p:xfrm>
        <a:graphic>
          <a:graphicData uri="http://schemas.openxmlformats.org/drawingml/2006/table">
            <a:tbl>
              <a:tblPr/>
              <a:tblGrid>
                <a:gridCol w="349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0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สิ่งเปรียบเทียบ</a:t>
                      </a:r>
                    </a:p>
                  </a:txBody>
                  <a:tcPr marL="121920" marR="121920" marT="45712" marB="45712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กล้องจุลทรรศน์ใช้แสง</a:t>
                      </a:r>
                    </a:p>
                  </a:txBody>
                  <a:tcPr marL="121920" marR="121920" marT="45712" marB="45712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กล้องจุลทรรศน์อิเล็กตรอน</a:t>
                      </a:r>
                    </a:p>
                  </a:txBody>
                  <a:tcPr marL="121920" marR="121920" marT="45712" marB="45712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1. ชนิดของแสงที่ใช้</a:t>
                      </a:r>
                    </a:p>
                  </a:txBody>
                  <a:tcPr marL="121920" marR="121920" marT="45712" marB="45712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แสงธรรมดา (ความยาวคลื่นประมาณ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ngsana New" pitchFamily="18" charset="-34"/>
                          <a:cs typeface="FreesiaUPC" pitchFamily="34" charset="-34"/>
                        </a:rPr>
                        <a:t>4,000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อังสตรอม)</a:t>
                      </a:r>
                    </a:p>
                  </a:txBody>
                  <a:tcPr marL="121920" marR="121920" marT="45712" marB="45712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ลำอิเล็กตรอน (ความยาวคลื่นประมาณ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ngsana New" pitchFamily="18" charset="-34"/>
                          <a:cs typeface="FreesiaUPC" pitchFamily="34" charset="-34"/>
                        </a:rPr>
                        <a:t>0.05 – 10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 อังสตรอม</a:t>
                      </a:r>
                    </a:p>
                  </a:txBody>
                  <a:tcPr marL="121920" marR="121920" marT="45712" marB="45712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6147" name="WordArt 67"/>
          <p:cNvSpPr>
            <a:spLocks noChangeArrowheads="1" noChangeShapeType="1" noTextEdit="1"/>
          </p:cNvSpPr>
          <p:nvPr/>
        </p:nvSpPr>
        <p:spPr bwMode="auto">
          <a:xfrm>
            <a:off x="340784" y="177800"/>
            <a:ext cx="11489267" cy="12361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latin typeface="FreesiaUPC" panose="020B0604020202020204" pitchFamily="34" charset="-34"/>
                <a:cs typeface="FreesiaUPC" panose="020B0604020202020204" pitchFamily="34" charset="-34"/>
              </a:rPr>
              <a:t>ข้อเปรียบเทียบความแตกต่างระหว่าง</a:t>
            </a:r>
          </a:p>
          <a:p>
            <a:pPr algn="ctr"/>
            <a:r>
              <a:rPr lang="th-TH" sz="48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latin typeface="FreesiaUPC" panose="020B0604020202020204" pitchFamily="34" charset="-34"/>
                <a:cs typeface="FreesiaUPC" panose="020B0604020202020204" pitchFamily="34" charset="-34"/>
              </a:rPr>
              <a:t>กล้องจุลทรรศน์ใช้แสงและกล้องจุลทรรศน์อิเล็กตรอน</a:t>
            </a:r>
          </a:p>
        </p:txBody>
      </p:sp>
      <p:graphicFrame>
        <p:nvGraphicFramePr>
          <p:cNvPr id="46237" name="Group 157"/>
          <p:cNvGraphicFramePr>
            <a:graphicFrameLocks noGrp="1"/>
          </p:cNvGraphicFramePr>
          <p:nvPr/>
        </p:nvGraphicFramePr>
        <p:xfrm>
          <a:off x="82552" y="3926417"/>
          <a:ext cx="11993033" cy="1051198"/>
        </p:xfrm>
        <a:graphic>
          <a:graphicData uri="http://schemas.openxmlformats.org/drawingml/2006/table">
            <a:tbl>
              <a:tblPr/>
              <a:tblGrid>
                <a:gridCol w="349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2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2. ชนิดของเลนส์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เลนส์แก้ว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เลนส์แม่เหล็กไฟฟ้า (สนามแม่เหล็กไฟฟ้า)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236" name="Group 156"/>
          <p:cNvGraphicFramePr>
            <a:graphicFrameLocks noGrp="1"/>
          </p:cNvGraphicFramePr>
          <p:nvPr/>
        </p:nvGraphicFramePr>
        <p:xfrm>
          <a:off x="82552" y="4893733"/>
          <a:ext cx="11993033" cy="1051198"/>
        </p:xfrm>
        <a:graphic>
          <a:graphicData uri="http://schemas.openxmlformats.org/drawingml/2006/table">
            <a:tbl>
              <a:tblPr/>
              <a:tblGrid>
                <a:gridCol w="349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2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3. กำลังขยาย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มากที่สุดประมาณ 1,500 เท่า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กำลังขยาย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500,000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เท่า หรือมากกว่า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460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6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711" name="Group 127"/>
          <p:cNvGraphicFramePr>
            <a:graphicFrameLocks noGrp="1"/>
          </p:cNvGraphicFramePr>
          <p:nvPr/>
        </p:nvGraphicFramePr>
        <p:xfrm>
          <a:off x="116417" y="99485"/>
          <a:ext cx="11952816" cy="3365500"/>
        </p:xfrm>
        <a:graphic>
          <a:graphicData uri="http://schemas.openxmlformats.org/drawingml/2006/table">
            <a:tbl>
              <a:tblPr/>
              <a:tblGrid>
                <a:gridCol w="383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7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0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9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สิ่งเปรียบเทียบ</a:t>
                      </a:r>
                    </a:p>
                  </a:txBody>
                  <a:tcPr marL="121920" marR="121920" marT="45727" marB="45727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กล้องจุลทรรศน์ใช้แสง</a:t>
                      </a:r>
                    </a:p>
                  </a:txBody>
                  <a:tcPr marL="121920" marR="121920" marT="45727" marB="45727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 อิเล็กตรอน</a:t>
                      </a:r>
                    </a:p>
                  </a:txBody>
                  <a:tcPr marL="121920" marR="121920" marT="45727" marB="45727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4. ขนาดวัตถุเล็กสุด</a:t>
                      </a:r>
                    </a:p>
                  </a:txBody>
                  <a:tcPr marL="121920" marR="121920" marT="45727" marB="4572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0.2 ไมครอน</a:t>
                      </a:r>
                    </a:p>
                  </a:txBody>
                  <a:tcPr marL="121920" marR="121920" marT="45727" marB="4572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0.0005 ไมครอน (ขนาดวัตถุเล็กกว่า 400 เท่าของวัตถุที่ใช้ดูด้วยกล้องจุลทรรศน์ธรรมดา</a:t>
                      </a:r>
                    </a:p>
                  </a:txBody>
                  <a:tcPr marL="121920" marR="121920" marT="45727" marB="4572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7718" name="Group 134"/>
          <p:cNvGraphicFramePr>
            <a:graphicFrameLocks noGrp="1"/>
          </p:cNvGraphicFramePr>
          <p:nvPr/>
        </p:nvGraphicFramePr>
        <p:xfrm>
          <a:off x="118534" y="3462867"/>
          <a:ext cx="11950700" cy="2559051"/>
        </p:xfrm>
        <a:graphic>
          <a:graphicData uri="http://schemas.openxmlformats.org/drawingml/2006/table">
            <a:tbl>
              <a:tblPr/>
              <a:tblGrid>
                <a:gridCol w="382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59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5. ภายในลำกล้อง</a:t>
                      </a:r>
                    </a:p>
                  </a:txBody>
                  <a:tcPr marL="121920" marR="121920" marT="45697" marB="4569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มีอากาศ</a:t>
                      </a:r>
                    </a:p>
                  </a:txBody>
                  <a:tcPr marL="121920" marR="121920" marT="45697" marB="4569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สุญญากาศเพื่อป้องกันไม่ให้ลำอิเล็กตรอนชนกับโมเลกุลของอากาศ ซึ่งจะทำให้ลำอิเล็กตรอนหักเหได้</a:t>
                      </a:r>
                    </a:p>
                  </a:txBody>
                  <a:tcPr marL="121920" marR="121920" marT="45697" marB="4569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83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7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705" name="Group 97"/>
          <p:cNvGraphicFramePr>
            <a:graphicFrameLocks noGrp="1"/>
          </p:cNvGraphicFramePr>
          <p:nvPr/>
        </p:nvGraphicFramePr>
        <p:xfrm>
          <a:off x="150285" y="150284"/>
          <a:ext cx="11882967" cy="2817283"/>
        </p:xfrm>
        <a:graphic>
          <a:graphicData uri="http://schemas.openxmlformats.org/drawingml/2006/table">
            <a:tbl>
              <a:tblPr/>
              <a:tblGrid>
                <a:gridCol w="344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7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3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9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สิ่งเปรียบเทียบ</a:t>
                      </a:r>
                    </a:p>
                  </a:txBody>
                  <a:tcPr marL="121920" marR="121920" marT="45735" marB="45735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กล้องจุลทรรศน์ใช้แสง</a:t>
                      </a:r>
                    </a:p>
                  </a:txBody>
                  <a:tcPr marL="121920" marR="121920" marT="45735" marB="45735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กล้องจุลทรรศน์อิเล็กตรอน</a:t>
                      </a:r>
                    </a:p>
                  </a:txBody>
                  <a:tcPr marL="121920" marR="121920" marT="45735" marB="45735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9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6. ภาพสุดท้าย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   ที่เกิดขึ้น</a:t>
                      </a:r>
                    </a:p>
                  </a:txBody>
                  <a:tcPr marL="121920" marR="121920" marT="45735" marB="45735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ภาพเสมือนหัวกลับ รับด้วยนัยน์ตาโดยตรงได้</a:t>
                      </a:r>
                    </a:p>
                  </a:txBody>
                  <a:tcPr marL="121920" marR="121920" marT="45735" marB="45735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ภาพปรากฏบนจอรับภาพ</a:t>
                      </a:r>
                    </a:p>
                  </a:txBody>
                  <a:tcPr marL="121920" marR="121920" marT="45735" marB="45735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8709" name="Group 101"/>
          <p:cNvGraphicFramePr>
            <a:graphicFrameLocks noGrp="1"/>
          </p:cNvGraphicFramePr>
          <p:nvPr/>
        </p:nvGraphicFramePr>
        <p:xfrm>
          <a:off x="152400" y="2963334"/>
          <a:ext cx="11889317" cy="1039284"/>
        </p:xfrm>
        <a:graphic>
          <a:graphicData uri="http://schemas.openxmlformats.org/drawingml/2006/table">
            <a:tbl>
              <a:tblPr/>
              <a:tblGrid>
                <a:gridCol w="3439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4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75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39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7. ระบบคูลลิ่ง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Impact" pitchFamily="34" charset="0"/>
                          <a:cs typeface="FreesiaUPC" pitchFamily="34" charset="-34"/>
                        </a:rPr>
                        <a:t>(</a:t>
                      </a: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Impact" pitchFamily="34" charset="0"/>
                          <a:cs typeface="FreesiaUPC" pitchFamily="34" charset="-34"/>
                        </a:rPr>
                        <a:t>cooling system)</a:t>
                      </a:r>
                      <a:endParaRPr kumimoji="0" lang="th-TH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/>
                        <a:latin typeface="Impact" pitchFamily="34" charset="0"/>
                        <a:cs typeface="FreesiaUPC" pitchFamily="34" charset="-34"/>
                      </a:endParaRPr>
                    </a:p>
                  </a:txBody>
                  <a:tcPr marL="121920" marR="121920" marT="45784" marB="45784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ไม่มี</a:t>
                      </a:r>
                    </a:p>
                  </a:txBody>
                  <a:tcPr marL="121920" marR="121920" marT="45784" marB="45784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มี</a:t>
                      </a:r>
                    </a:p>
                  </a:txBody>
                  <a:tcPr marL="121920" marR="121920" marT="45784" marB="45784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8711" name="Group 103"/>
          <p:cNvGraphicFramePr>
            <a:graphicFrameLocks noGrp="1"/>
          </p:cNvGraphicFramePr>
          <p:nvPr/>
        </p:nvGraphicFramePr>
        <p:xfrm>
          <a:off x="160867" y="4004734"/>
          <a:ext cx="11880851" cy="1134533"/>
        </p:xfrm>
        <a:graphic>
          <a:graphicData uri="http://schemas.openxmlformats.org/drawingml/2006/table">
            <a:tbl>
              <a:tblPr/>
              <a:tblGrid>
                <a:gridCol w="3443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1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75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45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8. สภาพของวัตถุ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   ที่ใช้ดู</a:t>
                      </a:r>
                    </a:p>
                  </a:txBody>
                  <a:tcPr marL="121920" marR="121920" marT="45747" marB="4574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มีหรือไม่มีชีวิต</a:t>
                      </a:r>
                    </a:p>
                  </a:txBody>
                  <a:tcPr marL="121920" marR="121920" marT="45747" marB="4574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ไม่มีชีวิต</a:t>
                      </a:r>
                    </a:p>
                  </a:txBody>
                  <a:tcPr marL="121920" marR="121920" marT="45747" marB="4574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21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8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58" name="Text Box 30"/>
          <p:cNvSpPr txBox="1">
            <a:spLocks noChangeArrowheads="1"/>
          </p:cNvSpPr>
          <p:nvPr/>
        </p:nvSpPr>
        <p:spPr bwMode="auto">
          <a:xfrm>
            <a:off x="74085" y="1223434"/>
            <a:ext cx="954107" cy="830997"/>
          </a:xfrm>
          <a:prstGeom prst="rect">
            <a:avLst/>
          </a:prstGeom>
          <a:solidFill>
            <a:srgbClr val="FFFF66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00"/>
                </a:solidFill>
                <a:cs typeface="FreesiaUPC" panose="020B0604020202020204" pitchFamily="34" charset="-34"/>
              </a:rPr>
              <a:t>แสง</a:t>
            </a:r>
          </a:p>
        </p:txBody>
      </p:sp>
      <p:sp>
        <p:nvSpPr>
          <p:cNvPr id="48159" name="Text Box 31"/>
          <p:cNvSpPr txBox="1">
            <a:spLocks noChangeArrowheads="1"/>
          </p:cNvSpPr>
          <p:nvPr/>
        </p:nvSpPr>
        <p:spPr bwMode="auto">
          <a:xfrm>
            <a:off x="1534585" y="891117"/>
            <a:ext cx="2457449" cy="1750094"/>
          </a:xfrm>
          <a:prstGeom prst="rect">
            <a:avLst/>
          </a:prstGeom>
          <a:solidFill>
            <a:srgbClr val="CCFFCC"/>
          </a:solidFill>
          <a:ln w="9525">
            <a:solidFill>
              <a:srgbClr val="99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เลนส์</a:t>
            </a:r>
          </a:p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ควบแน่น</a:t>
            </a:r>
          </a:p>
          <a:p>
            <a:pPr algn="ctr" eaLnBrk="1" hangingPunct="1"/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Condenser</a:t>
            </a:r>
          </a:p>
          <a:p>
            <a:pPr algn="ctr" eaLnBrk="1" hangingPunct="1"/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lens</a:t>
            </a:r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8160" name="Text Box 32"/>
          <p:cNvSpPr txBox="1">
            <a:spLocks noChangeArrowheads="1"/>
          </p:cNvSpPr>
          <p:nvPr/>
        </p:nvSpPr>
        <p:spPr bwMode="auto">
          <a:xfrm>
            <a:off x="4621021" y="899585"/>
            <a:ext cx="1648208" cy="1380763"/>
          </a:xfrm>
          <a:prstGeom prst="rect">
            <a:avLst/>
          </a:prstGeom>
          <a:solidFill>
            <a:srgbClr val="FFEFFF"/>
          </a:solidFill>
          <a:ln w="9525">
            <a:solidFill>
              <a:srgbClr val="FF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สไลด์</a:t>
            </a:r>
          </a:p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ตัวอย่าง</a:t>
            </a:r>
          </a:p>
          <a:p>
            <a:pPr algn="ctr" eaLnBrk="1" hangingPunct="1"/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Specimen</a:t>
            </a:r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8161" name="Text Box 33"/>
          <p:cNvSpPr txBox="1">
            <a:spLocks noChangeArrowheads="1"/>
          </p:cNvSpPr>
          <p:nvPr/>
        </p:nvSpPr>
        <p:spPr bwMode="auto">
          <a:xfrm>
            <a:off x="6936318" y="924984"/>
            <a:ext cx="1883833" cy="1750094"/>
          </a:xfrm>
          <a:prstGeom prst="rect">
            <a:avLst/>
          </a:prstGeom>
          <a:solidFill>
            <a:srgbClr val="CCFFFF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เลนส์</a:t>
            </a:r>
          </a:p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ใกล้วัตถุ</a:t>
            </a:r>
          </a:p>
          <a:p>
            <a:pPr algn="ctr" eaLnBrk="1" hangingPunct="1"/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Objective</a:t>
            </a:r>
          </a:p>
          <a:p>
            <a:pPr algn="ctr" eaLnBrk="1" hangingPunct="1"/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lens</a:t>
            </a:r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8165" name="Text Box 37"/>
          <p:cNvSpPr txBox="1">
            <a:spLocks noChangeArrowheads="1"/>
          </p:cNvSpPr>
          <p:nvPr/>
        </p:nvSpPr>
        <p:spPr bwMode="auto">
          <a:xfrm>
            <a:off x="9334500" y="910167"/>
            <a:ext cx="1507067" cy="2349233"/>
          </a:xfrm>
          <a:prstGeom prst="rect">
            <a:avLst/>
          </a:prstGeom>
          <a:solidFill>
            <a:srgbClr val="FFE5E5"/>
          </a:solidFill>
          <a:ln w="9525">
            <a:solidFill>
              <a:srgbClr val="FFCC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3733" b="1">
                <a:cs typeface="FreesiaUPC" panose="020B0604020202020204" pitchFamily="34" charset="-34"/>
              </a:rPr>
              <a:t>เลนส์</a:t>
            </a:r>
          </a:p>
          <a:p>
            <a:pPr algn="ctr" eaLnBrk="1" hangingPunct="1"/>
            <a:r>
              <a:rPr lang="th-TH" sz="3733" b="1">
                <a:cs typeface="FreesiaUPC" panose="020B0604020202020204" pitchFamily="34" charset="-34"/>
              </a:rPr>
              <a:t>ใกล้ตา</a:t>
            </a:r>
          </a:p>
          <a:p>
            <a:pPr algn="ctr" eaLnBrk="1" hangingPunct="1"/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Eye </a:t>
            </a:r>
          </a:p>
          <a:p>
            <a:pPr algn="ctr" eaLnBrk="1" hangingPunct="1"/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pieces</a:t>
            </a:r>
          </a:p>
          <a:p>
            <a:pPr algn="ctr" eaLnBrk="1" hangingPunct="1"/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lens</a:t>
            </a:r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8167" name="Text Box 39"/>
          <p:cNvSpPr txBox="1">
            <a:spLocks noChangeArrowheads="1"/>
          </p:cNvSpPr>
          <p:nvPr/>
        </p:nvSpPr>
        <p:spPr bwMode="auto">
          <a:xfrm>
            <a:off x="11358033" y="1096433"/>
            <a:ext cx="622286" cy="748988"/>
          </a:xfrm>
          <a:prstGeom prst="rect">
            <a:avLst/>
          </a:prstGeom>
          <a:solidFill>
            <a:srgbClr val="FFFF66"/>
          </a:solidFill>
          <a:ln w="9525" algn="ctr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solidFill>
                  <a:srgbClr val="CC0000"/>
                </a:solidFill>
                <a:cs typeface="FreesiaUPC" panose="020B0604020202020204" pitchFamily="34" charset="-34"/>
              </a:rPr>
              <a:t>ตา</a:t>
            </a:r>
          </a:p>
        </p:txBody>
      </p:sp>
      <p:sp>
        <p:nvSpPr>
          <p:cNvPr id="48169" name="Text Box 41"/>
          <p:cNvSpPr txBox="1">
            <a:spLocks noChangeArrowheads="1"/>
          </p:cNvSpPr>
          <p:nvPr/>
        </p:nvSpPr>
        <p:spPr bwMode="auto">
          <a:xfrm>
            <a:off x="554044" y="3244851"/>
            <a:ext cx="3413114" cy="112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th-TH" sz="3733" b="1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กำลังขยาย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2667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10X , 40X , 100X </a:t>
            </a:r>
            <a:r>
              <a:rPr lang="en-US" sz="3733" b="1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th-TH" sz="3733" b="1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หัว</a:t>
            </a:r>
            <a:r>
              <a:rPr lang="th-TH" sz="2667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 </a:t>
            </a:r>
            <a:r>
              <a:rPr lang="en-US" sz="2667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oil</a:t>
            </a:r>
            <a:r>
              <a:rPr lang="en-US" sz="3733" b="1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  <a:endParaRPr lang="th-TH" sz="2400" b="1">
              <a:solidFill>
                <a:srgbClr val="0000FF"/>
              </a:solidFill>
              <a:latin typeface="Impact" panose="020B0806030902050204" pitchFamily="34" charset="0"/>
              <a:cs typeface="FreesiaUPC" panose="020B0604020202020204" pitchFamily="34" charset="-34"/>
            </a:endParaRPr>
          </a:p>
        </p:txBody>
      </p:sp>
      <p:cxnSp>
        <p:nvCxnSpPr>
          <p:cNvPr id="48170" name="AutoShape 42"/>
          <p:cNvCxnSpPr>
            <a:cxnSpLocks noChangeShapeType="1"/>
            <a:stCxn id="48161" idx="2"/>
            <a:endCxn id="48169" idx="0"/>
          </p:cNvCxnSpPr>
          <p:nvPr/>
        </p:nvCxnSpPr>
        <p:spPr bwMode="auto">
          <a:xfrm rot="5400000">
            <a:off x="4784532" y="151147"/>
            <a:ext cx="569773" cy="5617634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71" name="Text Box 43"/>
          <p:cNvSpPr txBox="1">
            <a:spLocks noChangeArrowheads="1"/>
          </p:cNvSpPr>
          <p:nvPr/>
        </p:nvSpPr>
        <p:spPr bwMode="auto">
          <a:xfrm>
            <a:off x="4660032" y="3162300"/>
            <a:ext cx="3073021" cy="1495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th-TH" sz="3733" b="1">
                <a:solidFill>
                  <a:srgbClr val="000000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ภาพที่ปรากฏเป็น</a:t>
            </a:r>
          </a:p>
          <a:p>
            <a:pPr algn="ctr" eaLnBrk="1" hangingPunct="1">
              <a:lnSpc>
                <a:spcPct val="90000"/>
              </a:lnSpc>
            </a:pPr>
            <a:r>
              <a:rPr lang="th-TH" sz="3733" b="1">
                <a:solidFill>
                  <a:srgbClr val="000000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ภาพจริงหัวกลับ</a:t>
            </a:r>
          </a:p>
          <a:p>
            <a:pPr algn="ctr" eaLnBrk="1" hangingPunct="1">
              <a:lnSpc>
                <a:spcPct val="90000"/>
              </a:lnSpc>
            </a:pPr>
            <a:r>
              <a:rPr lang="th-TH" sz="2667">
                <a:solidFill>
                  <a:srgbClr val="000000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667">
                <a:solidFill>
                  <a:srgbClr val="000000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Primary real image</a:t>
            </a:r>
            <a:r>
              <a:rPr lang="th-TH" sz="2667">
                <a:solidFill>
                  <a:srgbClr val="000000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cxnSp>
        <p:nvCxnSpPr>
          <p:cNvPr id="48172" name="AutoShape 44"/>
          <p:cNvCxnSpPr>
            <a:cxnSpLocks noChangeShapeType="1"/>
          </p:cNvCxnSpPr>
          <p:nvPr/>
        </p:nvCxnSpPr>
        <p:spPr bwMode="auto">
          <a:xfrm rot="5400000">
            <a:off x="6878109" y="2242610"/>
            <a:ext cx="317500" cy="1682749"/>
          </a:xfrm>
          <a:prstGeom prst="bentConnector3">
            <a:avLst>
              <a:gd name="adj1" fmla="val 1752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73" name="Text Box 45"/>
          <p:cNvSpPr txBox="1">
            <a:spLocks noChangeArrowheads="1"/>
          </p:cNvSpPr>
          <p:nvPr/>
        </p:nvSpPr>
        <p:spPr bwMode="auto">
          <a:xfrm>
            <a:off x="7799918" y="3774017"/>
            <a:ext cx="24257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E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3733" b="1">
                <a:solidFill>
                  <a:srgbClr val="CC00CC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กำลังขยาย</a:t>
            </a:r>
          </a:p>
          <a:p>
            <a:pPr algn="ctr" eaLnBrk="1" hangingPunct="1"/>
            <a:r>
              <a:rPr lang="en-US" sz="2667">
                <a:solidFill>
                  <a:srgbClr val="CC00CC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4X , 10X , 15X</a:t>
            </a:r>
            <a:endParaRPr lang="th-TH" sz="2667">
              <a:solidFill>
                <a:srgbClr val="CC00CC"/>
              </a:solidFill>
              <a:latin typeface="Impact" panose="020B0806030902050204" pitchFamily="34" charset="0"/>
              <a:cs typeface="FreesiaUPC" panose="020B0604020202020204" pitchFamily="34" charset="-34"/>
            </a:endParaRPr>
          </a:p>
        </p:txBody>
      </p:sp>
      <p:cxnSp>
        <p:nvCxnSpPr>
          <p:cNvPr id="48174" name="AutoShape 46"/>
          <p:cNvCxnSpPr>
            <a:cxnSpLocks noChangeShapeType="1"/>
            <a:stCxn id="48165" idx="2"/>
            <a:endCxn id="48173" idx="0"/>
          </p:cNvCxnSpPr>
          <p:nvPr/>
        </p:nvCxnSpPr>
        <p:spPr bwMode="auto">
          <a:xfrm rot="5400000">
            <a:off x="9293093" y="2979075"/>
            <a:ext cx="514617" cy="1075266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75" name="Text Box 47"/>
          <p:cNvSpPr txBox="1">
            <a:spLocks noChangeArrowheads="1"/>
          </p:cNvSpPr>
          <p:nvPr/>
        </p:nvSpPr>
        <p:spPr bwMode="auto">
          <a:xfrm>
            <a:off x="6688718" y="4741333"/>
            <a:ext cx="531908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E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3733" b="1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ภาพที่ปรากฏเป็นภาพเสมือนหัวกลับ</a:t>
            </a:r>
          </a:p>
          <a:p>
            <a:pPr algn="ctr" eaLnBrk="1" hangingPunct="1"/>
            <a:r>
              <a:rPr lang="th-TH" sz="2667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667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Secondary virtual image</a:t>
            </a:r>
            <a:r>
              <a:rPr lang="th-TH" sz="2667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8178" name="Text Box 50"/>
          <p:cNvSpPr txBox="1">
            <a:spLocks noChangeArrowheads="1"/>
          </p:cNvSpPr>
          <p:nvPr/>
        </p:nvSpPr>
        <p:spPr bwMode="auto">
          <a:xfrm>
            <a:off x="2298700" y="5742518"/>
            <a:ext cx="5014514" cy="1011431"/>
          </a:xfrm>
          <a:prstGeom prst="rect">
            <a:avLst/>
          </a:prstGeom>
          <a:solidFill>
            <a:srgbClr val="FFF3F3"/>
          </a:solidFill>
          <a:ln w="9525" algn="ctr">
            <a:solidFill>
              <a:srgbClr val="FFCC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3733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      P			 d</a:t>
            </a:r>
          </a:p>
          <a:p>
            <a:pPr eaLnBrk="1" hangingPunct="1">
              <a:lnSpc>
                <a:spcPct val="80000"/>
              </a:lnSpc>
            </a:pPr>
            <a:r>
              <a:rPr lang="th-TH" sz="3733" b="1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(วัตถุจริง)	(ภาพเสมือนหัวกลับ)</a:t>
            </a:r>
          </a:p>
        </p:txBody>
      </p:sp>
      <p:sp>
        <p:nvSpPr>
          <p:cNvPr id="48179" name="Line 51"/>
          <p:cNvSpPr>
            <a:spLocks noChangeShapeType="1"/>
          </p:cNvSpPr>
          <p:nvPr/>
        </p:nvSpPr>
        <p:spPr bwMode="auto">
          <a:xfrm>
            <a:off x="3318934" y="5979584"/>
            <a:ext cx="2681817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48180" name="WordArt 52"/>
          <p:cNvSpPr>
            <a:spLocks noChangeArrowheads="1" noChangeShapeType="1" noTextEdit="1"/>
          </p:cNvSpPr>
          <p:nvPr/>
        </p:nvSpPr>
        <p:spPr bwMode="auto">
          <a:xfrm>
            <a:off x="990600" y="120651"/>
            <a:ext cx="10162117" cy="6582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latin typeface="FreesiaUPC" panose="020B0604020202020204" pitchFamily="34" charset="-34"/>
                <a:cs typeface="FreesiaUPC" panose="020B0604020202020204" pitchFamily="34" charset="-34"/>
              </a:rPr>
              <a:t>ทางเดินของแสงผ่านวัตถุและภาพที่ปรากฏ</a:t>
            </a:r>
          </a:p>
        </p:txBody>
      </p:sp>
      <p:sp>
        <p:nvSpPr>
          <p:cNvPr id="48181" name="AutoShape 53"/>
          <p:cNvSpPr>
            <a:spLocks noChangeArrowheads="1"/>
          </p:cNvSpPr>
          <p:nvPr/>
        </p:nvSpPr>
        <p:spPr bwMode="auto">
          <a:xfrm rot="-5400000">
            <a:off x="1145118" y="1354667"/>
            <a:ext cx="357716" cy="353484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8182" name="AutoShape 54"/>
          <p:cNvSpPr>
            <a:spLocks noChangeArrowheads="1"/>
          </p:cNvSpPr>
          <p:nvPr/>
        </p:nvSpPr>
        <p:spPr bwMode="auto">
          <a:xfrm rot="-5400000">
            <a:off x="4087285" y="1363134"/>
            <a:ext cx="357716" cy="353484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8183" name="AutoShape 55"/>
          <p:cNvSpPr>
            <a:spLocks noChangeArrowheads="1"/>
          </p:cNvSpPr>
          <p:nvPr/>
        </p:nvSpPr>
        <p:spPr bwMode="auto">
          <a:xfrm rot="-5400000">
            <a:off x="6472767" y="1348317"/>
            <a:ext cx="357717" cy="353483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8184" name="AutoShape 56"/>
          <p:cNvSpPr>
            <a:spLocks noChangeArrowheads="1"/>
          </p:cNvSpPr>
          <p:nvPr/>
        </p:nvSpPr>
        <p:spPr bwMode="auto">
          <a:xfrm rot="-5400000">
            <a:off x="8923867" y="1350435"/>
            <a:ext cx="357716" cy="353483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8185" name="AutoShape 57"/>
          <p:cNvSpPr>
            <a:spLocks noChangeArrowheads="1"/>
          </p:cNvSpPr>
          <p:nvPr/>
        </p:nvSpPr>
        <p:spPr bwMode="auto">
          <a:xfrm rot="-5400000">
            <a:off x="10886018" y="1348317"/>
            <a:ext cx="357717" cy="353484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8186" name="Freeform 58"/>
          <p:cNvSpPr>
            <a:spLocks/>
          </p:cNvSpPr>
          <p:nvPr/>
        </p:nvSpPr>
        <p:spPr bwMode="auto">
          <a:xfrm flipH="1">
            <a:off x="10113434" y="3119967"/>
            <a:ext cx="1149351" cy="1557867"/>
          </a:xfrm>
          <a:custGeom>
            <a:avLst/>
            <a:gdLst>
              <a:gd name="T0" fmla="*/ 2147483647 w 633"/>
              <a:gd name="T1" fmla="*/ 0 h 982"/>
              <a:gd name="T2" fmla="*/ 2147483647 w 633"/>
              <a:gd name="T3" fmla="*/ 2147483647 h 982"/>
              <a:gd name="T4" fmla="*/ 0 w 633"/>
              <a:gd name="T5" fmla="*/ 2147483647 h 982"/>
              <a:gd name="T6" fmla="*/ 0 w 633"/>
              <a:gd name="T7" fmla="*/ 2147483647 h 98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33" h="982">
                <a:moveTo>
                  <a:pt x="633" y="0"/>
                </a:moveTo>
                <a:lnTo>
                  <a:pt x="633" y="138"/>
                </a:lnTo>
                <a:lnTo>
                  <a:pt x="0" y="138"/>
                </a:lnTo>
                <a:lnTo>
                  <a:pt x="0" y="982"/>
                </a:ln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48188" name="AutoShape 60"/>
          <p:cNvSpPr>
            <a:spLocks noChangeArrowheads="1"/>
          </p:cNvSpPr>
          <p:nvPr/>
        </p:nvSpPr>
        <p:spPr bwMode="auto">
          <a:xfrm>
            <a:off x="6699252" y="5477933"/>
            <a:ext cx="476249" cy="264584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</p:spTree>
    <p:extLst>
      <p:ext uri="{BB962C8B-B14F-4D97-AF65-F5344CB8AC3E}">
        <p14:creationId xmlns:p14="http://schemas.microsoft.com/office/powerpoint/2010/main" val="111061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4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4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4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8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2" dur="500"/>
                                        <p:tgtEl>
                                          <p:spTgt spid="48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5" dur="5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58" grpId="0" animBg="1"/>
      <p:bldP spid="48159" grpId="0" animBg="1"/>
      <p:bldP spid="48160" grpId="0" animBg="1"/>
      <p:bldP spid="48161" grpId="0" animBg="1"/>
      <p:bldP spid="48165" grpId="0" animBg="1"/>
      <p:bldP spid="48167" grpId="0" animBg="1"/>
      <p:bldP spid="48169" grpId="0"/>
      <p:bldP spid="48171" grpId="0"/>
      <p:bldP spid="48173" grpId="0"/>
      <p:bldP spid="48175" grpId="0"/>
      <p:bldP spid="48178" grpId="0" animBg="1"/>
      <p:bldP spid="48179" grpId="0" animBg="1"/>
      <p:bldP spid="48180" grpId="0" animBg="1"/>
      <p:bldP spid="48181" grpId="0" animBg="1"/>
      <p:bldP spid="48182" grpId="0" animBg="1"/>
      <p:bldP spid="48183" grpId="0" animBg="1"/>
      <p:bldP spid="48184" grpId="0" animBg="1"/>
      <p:bldP spid="48185" grpId="0" animBg="1"/>
      <p:bldP spid="48186" grpId="0" animBg="1"/>
      <p:bldP spid="4818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9" name="WordArt 17"/>
          <p:cNvSpPr>
            <a:spLocks noChangeArrowheads="1" noChangeShapeType="1" noTextEdit="1"/>
          </p:cNvSpPr>
          <p:nvPr/>
        </p:nvSpPr>
        <p:spPr bwMode="auto">
          <a:xfrm>
            <a:off x="381000" y="486834"/>
            <a:ext cx="11294533" cy="6582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latin typeface="FreesiaUPC" panose="020B0604020202020204" pitchFamily="34" charset="-34"/>
                <a:cs typeface="FreesiaUPC" panose="020B0604020202020204" pitchFamily="34" charset="-34"/>
              </a:rPr>
              <a:t>ภาพแสดงการเกิดภาพจากล้องจุลทรรศน์เลนส์ประกอบ</a:t>
            </a:r>
          </a:p>
        </p:txBody>
      </p:sp>
      <p:pic>
        <p:nvPicPr>
          <p:cNvPr id="69657" name="Picture 25" descr="scan005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E1"/>
              </a:clrFrom>
              <a:clrTo>
                <a:srgbClr val="FFFFE1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4" t="29579" r="8891" b="10770"/>
          <a:stretch>
            <a:fillRect/>
          </a:stretch>
        </p:blipFill>
        <p:spPr bwMode="auto">
          <a:xfrm>
            <a:off x="325967" y="1475318"/>
            <a:ext cx="11425767" cy="327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1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2" name="Rectangle 26"/>
          <p:cNvSpPr>
            <a:spLocks noChangeArrowheads="1"/>
          </p:cNvSpPr>
          <p:nvPr/>
        </p:nvSpPr>
        <p:spPr bwMode="auto">
          <a:xfrm>
            <a:off x="84667" y="1293284"/>
            <a:ext cx="836084" cy="40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</p:spTree>
    <p:extLst>
      <p:ext uri="{BB962C8B-B14F-4D97-AF65-F5344CB8AC3E}">
        <p14:creationId xmlns:p14="http://schemas.microsoft.com/office/powerpoint/2010/main" val="3444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WordArt 2"/>
          <p:cNvSpPr>
            <a:spLocks noChangeArrowheads="1" noChangeShapeType="1" noTextEdit="1"/>
          </p:cNvSpPr>
          <p:nvPr/>
        </p:nvSpPr>
        <p:spPr bwMode="auto">
          <a:xfrm>
            <a:off x="2046818" y="63501"/>
            <a:ext cx="7890933" cy="8360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>
                <a:rot lat="0" lon="19499990" rev="0"/>
              </a:camera>
              <a:lightRig rig="legacyFlat1" dir="t"/>
            </a:scene3d>
            <a:sp3d extrusionH="430200" prstMaterial="legacyMatte">
              <a:extrusionClr>
                <a:schemeClr val="tx1"/>
              </a:extrusionClr>
              <a:contourClr>
                <a:srgbClr val="FF0000"/>
              </a:contourClr>
            </a:sp3d>
          </a:bodyPr>
          <a:lstStyle/>
          <a:p>
            <a:pPr algn="ctr"/>
            <a:r>
              <a:rPr lang="th-TH" sz="4267" b="1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ข้อที่ต้องทราบเพิ่มเติม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8467" y="918634"/>
            <a:ext cx="12183533" cy="293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1.	ถ้าใช้เลนส์ใกล้วัตถุกำลังขยายต่ำ</a:t>
            </a:r>
          </a:p>
          <a:p>
            <a:pPr eaLnBrk="1" hangingPunct="1">
              <a:lnSpc>
                <a:spcPct val="90000"/>
              </a:lnSpc>
            </a:pPr>
            <a:r>
              <a:rPr lang="th-TH" sz="2133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	</a:t>
            </a:r>
            <a:r>
              <a:rPr lang="th-TH" sz="3200" b="1">
                <a:solidFill>
                  <a:srgbClr val="FF0000"/>
                </a:solidFill>
                <a:latin typeface="ITC Bookman Demi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267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	</a:t>
            </a:r>
            <a:r>
              <a:rPr lang="th-TH" sz="4000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พื้นที่ภาพที่เห็นจะมากแต่เห็นรายละเอียดของภาพน้อยและจะสว่างมาก</a:t>
            </a:r>
          </a:p>
          <a:p>
            <a:pPr eaLnBrk="1" hangingPunct="1">
              <a:lnSpc>
                <a:spcPct val="90000"/>
              </a:lnSpc>
            </a:pPr>
            <a:r>
              <a:rPr lang="th-TH" sz="4000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	</a:t>
            </a:r>
            <a:r>
              <a:rPr lang="th-TH" sz="4000" b="1">
                <a:solidFill>
                  <a:srgbClr val="FF0000"/>
                </a:solidFill>
                <a:latin typeface="ITC Bookman Demi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	</a:t>
            </a:r>
            <a:r>
              <a:rPr lang="th-TH" sz="4000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ถ้าใช้กำลังขยายสูง พื้นที่ภาพที่เห็นจะน้อยแต่เป็นรายละเอียดมากและภาพจะสว่างน้อยลง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46051" y="3232151"/>
            <a:ext cx="657013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000" b="1">
                <a:latin typeface="ITC Bookman Demi" pitchFamily="18" charset="0"/>
                <a:cs typeface="FreesiaUPC" panose="020B0604020202020204" pitchFamily="34" charset="-34"/>
              </a:rPr>
              <a:t>2.	ถ้าเลื่อนสไลด์วัตถุไปทางทิศใด ภาพที่เห็นในกล้องจะเลื่อนไปในทิศตรงข้าม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105834" y="4483100"/>
            <a:ext cx="119253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000" b="1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3.	ถ้าใช้เลนส์ใกล้วัตถุกำลังขยายมากขึ้นเพียงใด จะต้องเปิดให้ช่องไดอะแฟรม </a:t>
            </a:r>
            <a:r>
              <a:rPr lang="th-TH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(</a:t>
            </a:r>
            <a:r>
              <a:rPr lang="en-US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Iris diaphram</a:t>
            </a:r>
            <a:r>
              <a:rPr lang="th-TH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)</a:t>
            </a:r>
            <a:r>
              <a:rPr lang="th-TH" sz="4000" b="1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 ให้กว้างมากขึ้นตามไปด้วย และระยะห่างระหว่างปลายหัวเลนส์ใกล้วัตถุกับแทนวางสไสด์วัตถุ </a:t>
            </a:r>
            <a:r>
              <a:rPr lang="th-TH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(</a:t>
            </a:r>
            <a:r>
              <a:rPr lang="en-US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stage</a:t>
            </a:r>
            <a:r>
              <a:rPr lang="th-TH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)</a:t>
            </a:r>
            <a:r>
              <a:rPr lang="th-TH" sz="4000" b="1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 ยิ่งใกล้ชิดกันมากขึ้น</a:t>
            </a:r>
          </a:p>
        </p:txBody>
      </p:sp>
      <p:grpSp>
        <p:nvGrpSpPr>
          <p:cNvPr id="74758" name="Group 1"/>
          <p:cNvGrpSpPr>
            <a:grpSpLocks/>
          </p:cNvGrpSpPr>
          <p:nvPr/>
        </p:nvGrpSpPr>
        <p:grpSpPr bwMode="auto">
          <a:xfrm>
            <a:off x="6716184" y="2821518"/>
            <a:ext cx="5012267" cy="1646767"/>
            <a:chOff x="5167313" y="2254404"/>
            <a:chExt cx="3759200" cy="1234921"/>
          </a:xfrm>
        </p:grpSpPr>
        <p:sp>
          <p:nvSpPr>
            <p:cNvPr id="74759" name="Oval 15"/>
            <p:cNvSpPr>
              <a:spLocks noChangeArrowheads="1"/>
            </p:cNvSpPr>
            <p:nvPr/>
          </p:nvSpPr>
          <p:spPr bwMode="auto">
            <a:xfrm>
              <a:off x="7778750" y="2600325"/>
              <a:ext cx="1082675" cy="811213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 sz="3733"/>
            </a:p>
          </p:txBody>
        </p:sp>
        <p:sp>
          <p:nvSpPr>
            <p:cNvPr id="74760" name="Oval 14"/>
            <p:cNvSpPr>
              <a:spLocks noChangeArrowheads="1"/>
            </p:cNvSpPr>
            <p:nvPr/>
          </p:nvSpPr>
          <p:spPr bwMode="auto">
            <a:xfrm>
              <a:off x="6203950" y="2622550"/>
              <a:ext cx="1082675" cy="8128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 sz="3733"/>
            </a:p>
          </p:txBody>
        </p:sp>
        <p:pic>
          <p:nvPicPr>
            <p:cNvPr id="74761" name="Picture 6" descr="scan0058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37" t="27335" r="28413" b="17406"/>
            <a:stretch>
              <a:fillRect/>
            </a:stretch>
          </p:blipFill>
          <p:spPr bwMode="auto">
            <a:xfrm rot="10440000">
              <a:off x="6126163" y="2589213"/>
              <a:ext cx="1216025" cy="900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62" name="Picture 7" descr="scan0058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23" t="22145" r="62405" b="22742"/>
            <a:stretch>
              <a:fillRect/>
            </a:stretch>
          </p:blipFill>
          <p:spPr bwMode="auto">
            <a:xfrm rot="10440000">
              <a:off x="7693025" y="2551113"/>
              <a:ext cx="1233488" cy="8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63" name="Text Box 9"/>
            <p:cNvSpPr txBox="1">
              <a:spLocks noChangeArrowheads="1"/>
            </p:cNvSpPr>
            <p:nvPr/>
          </p:nvSpPr>
          <p:spPr bwMode="auto">
            <a:xfrm>
              <a:off x="6437313" y="2267525"/>
              <a:ext cx="580928" cy="3770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667" b="1">
                  <a:latin typeface="Times New Roman" panose="02020603050405020304" pitchFamily="18" charset="0"/>
                </a:rPr>
                <a:t>10X</a:t>
              </a:r>
              <a:endParaRPr lang="th-TH" sz="2667" b="1">
                <a:latin typeface="Times New Roman" panose="02020603050405020304" pitchFamily="18" charset="0"/>
              </a:endParaRPr>
            </a:p>
          </p:txBody>
        </p:sp>
        <p:sp>
          <p:nvSpPr>
            <p:cNvPr id="74764" name="Text Box 10"/>
            <p:cNvSpPr txBox="1">
              <a:spLocks noChangeArrowheads="1"/>
            </p:cNvSpPr>
            <p:nvPr/>
          </p:nvSpPr>
          <p:spPr bwMode="auto">
            <a:xfrm>
              <a:off x="7985125" y="2254404"/>
              <a:ext cx="580928" cy="3770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667" b="1">
                  <a:latin typeface="Times New Roman" panose="02020603050405020304" pitchFamily="18" charset="0"/>
                </a:rPr>
                <a:t>40X</a:t>
              </a:r>
              <a:endParaRPr lang="th-TH" sz="2667" b="1">
                <a:latin typeface="Times New Roman" panose="02020603050405020304" pitchFamily="18" charset="0"/>
              </a:endParaRPr>
            </a:p>
          </p:txBody>
        </p:sp>
        <p:sp>
          <p:nvSpPr>
            <p:cNvPr id="74765" name="Text Box 11"/>
            <p:cNvSpPr txBox="1">
              <a:spLocks noChangeArrowheads="1"/>
            </p:cNvSpPr>
            <p:nvPr/>
          </p:nvSpPr>
          <p:spPr bwMode="auto">
            <a:xfrm>
              <a:off x="5167313" y="2497502"/>
              <a:ext cx="1082268" cy="438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200" b="1">
                  <a:latin typeface="Times New Roman" panose="02020603050405020304" pitchFamily="18" charset="0"/>
                  <a:cs typeface="FreesiaUPC" panose="020B0604020202020204" pitchFamily="34" charset="-34"/>
                </a:rPr>
                <a:t>สนามภาพ</a:t>
              </a:r>
            </a:p>
          </p:txBody>
        </p:sp>
        <p:sp>
          <p:nvSpPr>
            <p:cNvPr id="74766" name="Line 12"/>
            <p:cNvSpPr>
              <a:spLocks noChangeShapeType="1"/>
            </p:cNvSpPr>
            <p:nvPr/>
          </p:nvSpPr>
          <p:spPr bwMode="auto">
            <a:xfrm>
              <a:off x="5953125" y="2840038"/>
              <a:ext cx="214313" cy="20637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 sz="3733"/>
            </a:p>
          </p:txBody>
        </p:sp>
        <p:sp>
          <p:nvSpPr>
            <p:cNvPr id="74767" name="AutoShape 13"/>
            <p:cNvSpPr>
              <a:spLocks noChangeArrowheads="1"/>
            </p:cNvSpPr>
            <p:nvPr/>
          </p:nvSpPr>
          <p:spPr bwMode="auto">
            <a:xfrm rot="-5400000">
              <a:off x="7435850" y="2911476"/>
              <a:ext cx="268287" cy="265112"/>
            </a:xfrm>
            <a:prstGeom prst="downArrow">
              <a:avLst>
                <a:gd name="adj1" fmla="val 50000"/>
                <a:gd name="adj2" fmla="val 39861"/>
              </a:avLst>
            </a:prstGeom>
            <a:solidFill>
              <a:schemeClr val="tx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 sz="3733"/>
            </a:p>
          </p:txBody>
        </p:sp>
      </p:grpSp>
    </p:spTree>
    <p:extLst>
      <p:ext uri="{BB962C8B-B14F-4D97-AF65-F5344CB8AC3E}">
        <p14:creationId xmlns:p14="http://schemas.microsoft.com/office/powerpoint/2010/main" val="298978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nimBg="1"/>
      <p:bldP spid="49156" grpId="0"/>
      <p:bldP spid="491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73051" y="2580218"/>
            <a:ext cx="11766549" cy="189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			มักจัดในหน่วย </a:t>
            </a:r>
            <a:r>
              <a:rPr lang="th-TH" sz="5333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ไมครอน 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en-US" sz="5333" b="1" i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m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 หรือ				นาโนเมตร 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en-US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nm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 หรือ อังสตรอง 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en-US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A</a:t>
            </a:r>
            <a:r>
              <a:rPr lang="en-US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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  <a:endParaRPr lang="th-TH" sz="3200" b="1">
              <a:solidFill>
                <a:srgbClr val="3333FF"/>
              </a:solidFill>
              <a:latin typeface="Times New Roman" panose="02020603050405020304" pitchFamily="18" charset="0"/>
              <a:cs typeface="FreesiaUPC" panose="020B0604020202020204" pitchFamily="34" charset="-34"/>
            </a:endParaRPr>
          </a:p>
        </p:txBody>
      </p:sp>
      <p:sp>
        <p:nvSpPr>
          <p:cNvPr id="50179" name="WordArt 3"/>
          <p:cNvSpPr>
            <a:spLocks noChangeArrowheads="1" noChangeShapeType="1" noTextEdit="1"/>
          </p:cNvSpPr>
          <p:nvPr/>
        </p:nvSpPr>
        <p:spPr bwMode="auto">
          <a:xfrm>
            <a:off x="387351" y="268818"/>
            <a:ext cx="11341100" cy="70696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 panose="020B0604020202020204" pitchFamily="34" charset="-34"/>
                <a:cs typeface="FreesiaUPC" panose="020B0604020202020204" pitchFamily="34" charset="-34"/>
              </a:rPr>
              <a:t>การหาขนาดวัตถุจริงของวัตถุจากกล้องจุลทรรศน์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535517" y="2842685"/>
            <a:ext cx="3256020" cy="995209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5867" b="1">
                <a:solidFill>
                  <a:srgbClr val="3333FF"/>
                </a:solidFill>
                <a:cs typeface="FreesiaUPC" panose="020B0604020202020204" pitchFamily="34" charset="-34"/>
              </a:rPr>
              <a:t>ขนาดวัตถุจริง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4392084" y="4057652"/>
            <a:ext cx="5120312" cy="262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  mm 	=  10</a:t>
            </a:r>
            <a:r>
              <a:rPr lang="en-US" sz="4267" b="1" baseline="30000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3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en-US" sz="5333" b="1" i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m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 </a:t>
            </a:r>
          </a:p>
          <a:p>
            <a:pPr eaLnBrk="1" hangingPunct="1">
              <a:lnSpc>
                <a:spcPct val="110000"/>
              </a:lnSpc>
            </a:pP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  </a:t>
            </a:r>
            <a:r>
              <a:rPr lang="en-US" sz="5333" b="1" i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m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	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=  10</a:t>
            </a:r>
            <a:r>
              <a:rPr lang="en-US" sz="4267" b="1" baseline="30000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3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(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nm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</a:p>
          <a:p>
            <a:pPr eaLnBrk="1" hangingPunct="1">
              <a:lnSpc>
                <a:spcPct val="110000"/>
              </a:lnSpc>
            </a:pP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  A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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	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	=  10  nm</a:t>
            </a:r>
            <a:endParaRPr lang="th-TH" sz="4267" b="1">
              <a:solidFill>
                <a:srgbClr val="CC00CC"/>
              </a:solidFill>
              <a:latin typeface="Times New Roman" panose="02020603050405020304" pitchFamily="18" charset="0"/>
              <a:cs typeface="FreesiaUPC" panose="020B0604020202020204" pitchFamily="34" charset="-34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41867" y="952500"/>
            <a:ext cx="11106151" cy="1696785"/>
            <a:chOff x="406400" y="713840"/>
            <a:chExt cx="8329613" cy="1273167"/>
          </a:xfrm>
        </p:grpSpPr>
        <p:sp>
          <p:nvSpPr>
            <p:cNvPr id="75783" name="Rectangle 7"/>
            <p:cNvSpPr>
              <a:spLocks noChangeArrowheads="1"/>
            </p:cNvSpPr>
            <p:nvPr/>
          </p:nvSpPr>
          <p:spPr bwMode="auto">
            <a:xfrm>
              <a:off x="406400" y="800100"/>
              <a:ext cx="8329613" cy="1157973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4000" b="1"/>
                <a:t>ขนาดวัตถุจริง </a:t>
              </a:r>
              <a:r>
                <a:rPr lang="en-US" sz="4000" b="1"/>
                <a:t>= </a:t>
              </a:r>
              <a:endParaRPr lang="th-TH" sz="4000" b="1"/>
            </a:p>
          </p:txBody>
        </p:sp>
        <p:sp>
          <p:nvSpPr>
            <p:cNvPr id="75784" name="Rectangle 1"/>
            <p:cNvSpPr>
              <a:spLocks noChangeArrowheads="1"/>
            </p:cNvSpPr>
            <p:nvPr/>
          </p:nvSpPr>
          <p:spPr bwMode="auto">
            <a:xfrm>
              <a:off x="3891279" y="713840"/>
              <a:ext cx="1539124" cy="500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733" b="1"/>
                <a:t>ขนาดของภาพ</a:t>
              </a:r>
            </a:p>
          </p:txBody>
        </p:sp>
        <p:sp>
          <p:nvSpPr>
            <p:cNvPr id="75785" name="Rectangle 9"/>
            <p:cNvSpPr>
              <a:spLocks noChangeArrowheads="1"/>
            </p:cNvSpPr>
            <p:nvPr/>
          </p:nvSpPr>
          <p:spPr bwMode="auto">
            <a:xfrm>
              <a:off x="3330576" y="1171583"/>
              <a:ext cx="2826735" cy="500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733" b="1"/>
                <a:t>กำลังขยายทั้งหมดของกล้อง</a:t>
              </a:r>
            </a:p>
          </p:txBody>
        </p:sp>
        <p:sp>
          <p:nvSpPr>
            <p:cNvPr id="75786" name="Rectangle 10"/>
            <p:cNvSpPr>
              <a:spLocks noChangeArrowheads="1"/>
            </p:cNvSpPr>
            <p:nvPr/>
          </p:nvSpPr>
          <p:spPr bwMode="auto">
            <a:xfrm>
              <a:off x="2462350" y="1517386"/>
              <a:ext cx="5076149" cy="469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467" b="1"/>
                <a:t>(ผลคูณของกำลังขยายของเลนส์ใกล้วัตถุกับเลนส์ใกล้ตา)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3376613" y="1153778"/>
              <a:ext cx="26003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016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8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6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50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50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50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animBg="1"/>
      <p:bldP spid="5018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00568" y="3390901"/>
            <a:ext cx="11459633" cy="2078567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endParaRPr lang="en-US" sz="2400">
              <a:latin typeface="Tahoma" panose="020B0604030504040204" pitchFamily="34" charset="0"/>
              <a:sym typeface="Wingdings" panose="05000000000000000000" pitchFamily="2" charset="2"/>
            </a:endParaRPr>
          </a:p>
        </p:txBody>
      </p:sp>
      <p:pic>
        <p:nvPicPr>
          <p:cNvPr id="51203" name="Picture 3" descr="untitle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" r="48308" b="29123"/>
          <a:stretch>
            <a:fillRect/>
          </a:stretch>
        </p:blipFill>
        <p:spPr bwMode="auto">
          <a:xfrm>
            <a:off x="9446685" y="4250267"/>
            <a:ext cx="2527300" cy="192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95817" y="3388785"/>
            <a:ext cx="11099800" cy="1979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4800" b="1">
                <a:solidFill>
                  <a:srgbClr val="CC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วิธีคิด</a:t>
            </a:r>
            <a:r>
              <a:rPr lang="th-TH" sz="48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5333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1. หาขนาดเส้นผ่านศูนย์กลางจริงและหารัศมี</a:t>
            </a:r>
          </a:p>
          <a:p>
            <a:pPr eaLnBrk="1" hangingPunct="1">
              <a:lnSpc>
                <a:spcPct val="120000"/>
              </a:lnSpc>
            </a:pPr>
            <a:r>
              <a:rPr lang="th-TH" sz="5333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	</a:t>
            </a:r>
            <a:r>
              <a:rPr lang="th-TH" sz="5333" b="1">
                <a:latin typeface="Angsana New" panose="02020603050405020304" pitchFamily="18" charset="-34"/>
                <a:cs typeface="FreesiaUPC" panose="020B0604020202020204" pitchFamily="34" charset="-34"/>
              </a:rPr>
              <a:t>2. หาปริมาตรจริงโดยใช้สูตร 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190501" y="328084"/>
            <a:ext cx="2410884" cy="556683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81320" dir="2319588" algn="ctr" rotWithShape="0">
              <a:srgbClr val="FF0000"/>
            </a:outerShdw>
          </a:effectLst>
        </p:spPr>
        <p:txBody>
          <a:bodyPr wrap="none" anchorCtr="1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sz="6000" b="1">
              <a:solidFill>
                <a:srgbClr val="000000"/>
              </a:solidFill>
              <a:cs typeface="FreesiaUPC" panose="020B0604020202020204" pitchFamily="34" charset="-34"/>
            </a:endParaRP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241300" y="277285"/>
            <a:ext cx="11719984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00"/>
                </a:solidFill>
                <a:cs typeface="FreesiaUPC" panose="020B0604020202020204" pitchFamily="34" charset="-34"/>
              </a:rPr>
              <a:t>ตัวอย่างที่ 1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</a:rPr>
              <a:t>   ถ้าขนาดเส้นผ่านศูนย์กลางของแบคทีเรียคอคคัส ซึ่งมีรูปทรงกลมที่เห็นจากกล้องจุลทรรศน์โดยใช้เลนส์ใกล้ตาและเลนส์ไกลตา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10X</a:t>
            </a:r>
            <a:r>
              <a:rPr lang="en-US" sz="4800" b="1">
                <a:solidFill>
                  <a:srgbClr val="000000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</a:rPr>
              <a:t>และ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100X</a:t>
            </a:r>
            <a:r>
              <a:rPr lang="en-US" sz="4800" b="1">
                <a:solidFill>
                  <a:srgbClr val="000000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</a:rPr>
              <a:t>ตามลำดับมีความยาว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4</a:t>
            </a:r>
            <a:r>
              <a:rPr lang="th-TH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mm</a:t>
            </a:r>
            <a:r>
              <a:rPr lang="en-US" sz="4800" b="1">
                <a:solidFill>
                  <a:srgbClr val="000000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</a:rPr>
              <a:t>จงหาว่าปริมาตรจริงของวัตถุเท่ากับกี่ลูกบาศก์ไมครอน </a:t>
            </a:r>
            <a:r>
              <a:rPr lang="th-TH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th-TH" sz="4800" b="1" i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m</a:t>
            </a:r>
            <a:r>
              <a:rPr lang="en-US" sz="3733" b="1" baseline="30000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3</a:t>
            </a:r>
            <a:r>
              <a:rPr lang="th-TH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</a:p>
        </p:txBody>
      </p:sp>
      <p:graphicFrame>
        <p:nvGraphicFramePr>
          <p:cNvPr id="51209" name="Object 9"/>
          <p:cNvGraphicFramePr>
            <a:graphicFrameLocks noGrp="1" noChangeAspect="1"/>
          </p:cNvGraphicFramePr>
          <p:nvPr>
            <p:ph/>
          </p:nvPr>
        </p:nvGraphicFramePr>
        <p:xfrm>
          <a:off x="7685618" y="4392084"/>
          <a:ext cx="1272116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สมการ" r:id="rId4" imgW="380835" imgH="355446" progId="Equation.3">
                  <p:embed/>
                </p:oleObj>
              </mc:Choice>
              <mc:Fallback>
                <p:oleObj name="สมการ" r:id="rId4" imgW="380835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5618" y="4392084"/>
                        <a:ext cx="1272116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3631216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  <p:bldP spid="51205" grpId="0"/>
      <p:bldP spid="51206" grpId="0" animBg="1"/>
      <p:bldP spid="5120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65" name="AutoShape 17"/>
          <p:cNvSpPr>
            <a:spLocks noChangeArrowheads="1"/>
          </p:cNvSpPr>
          <p:nvPr/>
        </p:nvSpPr>
        <p:spPr bwMode="auto">
          <a:xfrm>
            <a:off x="433918" y="114301"/>
            <a:ext cx="1452033" cy="1027907"/>
          </a:xfrm>
          <a:prstGeom prst="rightArrow">
            <a:avLst>
              <a:gd name="adj1" fmla="val 64380"/>
              <a:gd name="adj2" fmla="val 25601"/>
            </a:avLst>
          </a:prstGeom>
          <a:solidFill>
            <a:srgbClr val="FFFF0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>
            <a:outerShdw dist="76200" algn="ctr" rotWithShape="0">
              <a:srgbClr val="FF0000"/>
            </a:outerShdw>
          </a:effec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374651" y="283633"/>
            <a:ext cx="141897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algn="ctr" rotWithShape="0">
                    <a:srgbClr val="FF000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6000" b="1">
                <a:solidFill>
                  <a:srgbClr val="000000"/>
                </a:solidFill>
                <a:cs typeface="FreesiaUPC" panose="020B0604020202020204" pitchFamily="34" charset="-34"/>
              </a:rPr>
              <a:t>วิธีทำ</a:t>
            </a: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2019301" y="99484"/>
            <a:ext cx="8430684" cy="173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ขนาดเส้นผ่านศูนย์กลางจากภาพ </a:t>
            </a:r>
            <a:r>
              <a:rPr lang="en-US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4 mm</a:t>
            </a:r>
            <a:r>
              <a:rPr lang="en-US" sz="5333" b="1">
                <a:solidFill>
                  <a:srgbClr val="3333FF"/>
                </a:solidFill>
                <a:cs typeface="FreesiaUPC" panose="020B0604020202020204" pitchFamily="34" charset="-34"/>
              </a:rPr>
              <a:t> </a:t>
            </a:r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ดังนั้นวัดภาพเท่ากับ </a:t>
            </a:r>
            <a:r>
              <a:rPr lang="en-US" sz="4800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4 mm</a:t>
            </a:r>
            <a:endParaRPr lang="th-TH" sz="4800" b="1">
              <a:solidFill>
                <a:srgbClr val="3333FF"/>
              </a:solidFill>
              <a:latin typeface="Times New Roman" panose="02020603050405020304" pitchFamily="18" charset="0"/>
              <a:cs typeface="FreesiaUPC" panose="020B0604020202020204" pitchFamily="34" charset="-34"/>
            </a:endParaRPr>
          </a:p>
        </p:txBody>
      </p:sp>
      <p:graphicFrame>
        <p:nvGraphicFramePr>
          <p:cNvPr id="53256" name="Object 8"/>
          <p:cNvGraphicFramePr>
            <a:graphicFrameLocks noGrp="1" noChangeAspect="1"/>
          </p:cNvGraphicFramePr>
          <p:nvPr>
            <p:ph/>
          </p:nvPr>
        </p:nvGraphicFramePr>
        <p:xfrm>
          <a:off x="6347884" y="2794001"/>
          <a:ext cx="1691216" cy="886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สมการ" r:id="rId3" imgW="507780" imgH="355446" progId="Equation.3">
                  <p:embed/>
                </p:oleObj>
              </mc:Choice>
              <mc:Fallback>
                <p:oleObj name="สมการ" r:id="rId3" imgW="507780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7884" y="2794001"/>
                        <a:ext cx="1691216" cy="8868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8331201" y="2605617"/>
            <a:ext cx="2925801" cy="117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=  </a:t>
            </a:r>
            <a:r>
              <a:rPr lang="en-US" sz="6400" b="1">
                <a:latin typeface="Angsana New" panose="02020603050405020304" pitchFamily="18" charset="-34"/>
                <a:cs typeface="FreesiaUPC" panose="020B0604020202020204" pitchFamily="34" charset="-34"/>
              </a:rPr>
              <a:t>0.002 mm</a:t>
            </a:r>
            <a:endParaRPr lang="th-TH" sz="6400" b="1"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2484967" y="3198284"/>
            <a:ext cx="3793026" cy="108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867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 mm  =  10</a:t>
            </a:r>
            <a:r>
              <a:rPr lang="en-US" sz="5867" b="1" baseline="30000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3</a:t>
            </a:r>
            <a:r>
              <a:rPr lang="en-US" sz="5867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 </a:t>
            </a:r>
            <a:r>
              <a:rPr lang="en-US" sz="5867" b="1" i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5867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m</a:t>
            </a:r>
            <a:endParaRPr lang="th-TH" sz="5867" b="1">
              <a:solidFill>
                <a:srgbClr val="CC00CC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2034118" y="3907367"/>
            <a:ext cx="5630067" cy="99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รัศมีจริง 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 =  0.002 </a:t>
            </a:r>
            <a:r>
              <a:rPr lang="en-US" sz="4267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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10</a:t>
            </a:r>
            <a:r>
              <a:rPr lang="en-US" sz="5333" b="1" baseline="30000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3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 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m</a:t>
            </a:r>
            <a:endParaRPr lang="th-TH" sz="5333" b="1">
              <a:solidFill>
                <a:srgbClr val="CC00CC"/>
              </a:solidFill>
              <a:latin typeface="Angsana New" panose="02020603050405020304" pitchFamily="18" charset="-34"/>
              <a:cs typeface="FreesiaUPC" panose="020B0604020202020204" pitchFamily="34" charset="-34"/>
              <a:sym typeface="Symbol" panose="05050102010706020507" pitchFamily="18" charset="2"/>
            </a:endParaRP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1225552" y="4783667"/>
            <a:ext cx="3190297" cy="99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ปริมาตรจริง </a:t>
            </a:r>
            <a:r>
              <a:rPr lang="en-US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 =</a:t>
            </a:r>
            <a:endParaRPr lang="th-TH" sz="5867" b="1">
              <a:solidFill>
                <a:srgbClr val="3333FF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sp>
        <p:nvSpPr>
          <p:cNvPr id="53264" name="Text Box 16"/>
          <p:cNvSpPr txBox="1">
            <a:spLocks noChangeArrowheads="1"/>
          </p:cNvSpPr>
          <p:nvPr/>
        </p:nvSpPr>
        <p:spPr bwMode="auto">
          <a:xfrm>
            <a:off x="7211484" y="5585884"/>
            <a:ext cx="2940228" cy="108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 = </a:t>
            </a:r>
            <a:r>
              <a:rPr lang="en-US" sz="5867" b="1">
                <a:latin typeface="Angsana New" panose="02020603050405020304" pitchFamily="18" charset="-34"/>
                <a:cs typeface="FreesiaUPC" panose="020B0604020202020204" pitchFamily="34" charset="-34"/>
              </a:rPr>
              <a:t> 33.52</a:t>
            </a: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 </a:t>
            </a:r>
            <a:r>
              <a:rPr lang="en-US" sz="5333" b="1" i="1"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m</a:t>
            </a:r>
            <a:r>
              <a:rPr lang="en-US" sz="5333" b="1" baseline="30000"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3</a:t>
            </a:r>
            <a:endParaRPr lang="th-TH" sz="5333" b="1" baseline="30000"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sp>
        <p:nvSpPr>
          <p:cNvPr id="77835" name="Text Box 18"/>
          <p:cNvSpPr txBox="1">
            <a:spLocks noChangeArrowheads="1"/>
          </p:cNvSpPr>
          <p:nvPr/>
        </p:nvSpPr>
        <p:spPr bwMode="auto">
          <a:xfrm>
            <a:off x="5676900" y="2702985"/>
            <a:ext cx="441146" cy="99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=</a:t>
            </a:r>
            <a:endParaRPr lang="th-TH" sz="6400" b="1"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sp>
        <p:nvSpPr>
          <p:cNvPr id="53267" name="Rectangle 19"/>
          <p:cNvSpPr>
            <a:spLocks noChangeArrowheads="1"/>
          </p:cNvSpPr>
          <p:nvPr/>
        </p:nvSpPr>
        <p:spPr bwMode="auto">
          <a:xfrm>
            <a:off x="7812618" y="3837517"/>
            <a:ext cx="1797287" cy="108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= </a:t>
            </a:r>
            <a:r>
              <a:rPr lang="en-US" sz="5867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2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en-US" sz="5333" b="1" i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m </a:t>
            </a:r>
            <a:endParaRPr lang="th-TH" sz="5333" b="1">
              <a:solidFill>
                <a:srgbClr val="CC00CC"/>
              </a:solidFill>
              <a:latin typeface="Angsana New" panose="02020603050405020304" pitchFamily="18" charset="-34"/>
              <a:cs typeface="FreesiaUPC" panose="020B0604020202020204" pitchFamily="34" charset="-34"/>
              <a:sym typeface="Symbol" panose="05050102010706020507" pitchFamily="18" charset="2"/>
            </a:endParaRPr>
          </a:p>
        </p:txBody>
      </p:sp>
      <p:sp>
        <p:nvSpPr>
          <p:cNvPr id="53268" name="Text Box 20"/>
          <p:cNvSpPr txBox="1">
            <a:spLocks noChangeArrowheads="1"/>
          </p:cNvSpPr>
          <p:nvPr/>
        </p:nvSpPr>
        <p:spPr bwMode="auto">
          <a:xfrm>
            <a:off x="3907367" y="5674785"/>
            <a:ext cx="441146" cy="99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=</a:t>
            </a:r>
            <a:endParaRPr lang="th-TH" sz="6400" b="1"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pic>
        <p:nvPicPr>
          <p:cNvPr id="77838" name="Picture 21" descr="kapook_554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784" y="5469468"/>
            <a:ext cx="1126067" cy="108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871133" y="1593850"/>
            <a:ext cx="7869767" cy="1276192"/>
            <a:chOff x="143897" y="1194637"/>
            <a:chExt cx="5902373" cy="958586"/>
          </a:xfrm>
        </p:grpSpPr>
        <p:sp>
          <p:nvSpPr>
            <p:cNvPr id="77842" name="Text Box 4"/>
            <p:cNvSpPr txBox="1">
              <a:spLocks noChangeArrowheads="1"/>
            </p:cNvSpPr>
            <p:nvPr/>
          </p:nvSpPr>
          <p:spPr bwMode="auto">
            <a:xfrm>
              <a:off x="143897" y="1213061"/>
              <a:ext cx="3191044" cy="747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533400" indent="-5334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r>
                <a:rPr lang="th-TH" sz="5333" b="1">
                  <a:latin typeface="Angsana New" panose="02020603050405020304" pitchFamily="18" charset="-34"/>
                  <a:cs typeface="FreesiaUPC" panose="020B0604020202020204" pitchFamily="34" charset="-34"/>
                </a:rPr>
                <a:t>รัศมีจริงของเซลล์ </a:t>
              </a:r>
              <a:r>
                <a:rPr lang="en-US" sz="5333" b="1">
                  <a:latin typeface="Angsana New" panose="02020603050405020304" pitchFamily="18" charset="-34"/>
                  <a:cs typeface="FreesiaUPC" panose="020B0604020202020204" pitchFamily="34" charset="-34"/>
                </a:rPr>
                <a:t> =</a:t>
              </a:r>
              <a:endParaRPr lang="th-TH" sz="5333" b="1">
                <a:latin typeface="Angsana New" panose="02020603050405020304" pitchFamily="18" charset="-34"/>
                <a:cs typeface="FreesiaUPC" panose="020B0604020202020204" pitchFamily="34" charset="-34"/>
              </a:endParaRPr>
            </a:p>
          </p:txBody>
        </p:sp>
        <p:sp>
          <p:nvSpPr>
            <p:cNvPr id="77843" name="Rectangle 19"/>
            <p:cNvSpPr>
              <a:spLocks noChangeArrowheads="1"/>
            </p:cNvSpPr>
            <p:nvPr/>
          </p:nvSpPr>
          <p:spPr bwMode="auto">
            <a:xfrm>
              <a:off x="3649750" y="1194637"/>
              <a:ext cx="1970748" cy="500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733" b="1"/>
                <a:t>ขนาดรัศมีของภาพ</a:t>
              </a:r>
            </a:p>
          </p:txBody>
        </p:sp>
        <p:sp>
          <p:nvSpPr>
            <p:cNvPr id="77844" name="Rectangle 20"/>
            <p:cNvSpPr>
              <a:spLocks noChangeArrowheads="1"/>
            </p:cNvSpPr>
            <p:nvPr/>
          </p:nvSpPr>
          <p:spPr bwMode="auto">
            <a:xfrm>
              <a:off x="3641111" y="1652380"/>
              <a:ext cx="2080154" cy="500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733" b="1"/>
                <a:t>กำลังขยายของกล้อง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445924" y="1635037"/>
              <a:ext cx="260034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3262" name="Object 14"/>
          <p:cNvGraphicFramePr>
            <a:graphicFrameLocks noChangeAspect="1"/>
          </p:cNvGraphicFramePr>
          <p:nvPr/>
        </p:nvGraphicFramePr>
        <p:xfrm>
          <a:off x="4544485" y="4811185"/>
          <a:ext cx="1272116" cy="891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สมการ" r:id="rId6" imgW="380835" imgH="355446" progId="Equation.3">
                  <p:embed/>
                </p:oleObj>
              </mc:Choice>
              <mc:Fallback>
                <p:oleObj name="สมการ" r:id="rId6" imgW="380835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4485" y="4811185"/>
                        <a:ext cx="1272116" cy="8911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3" name="Object 15"/>
          <p:cNvGraphicFramePr>
            <a:graphicFrameLocks noChangeAspect="1"/>
          </p:cNvGraphicFramePr>
          <p:nvPr/>
        </p:nvGraphicFramePr>
        <p:xfrm>
          <a:off x="4540251" y="5784851"/>
          <a:ext cx="2374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สมการ" r:id="rId8" imgW="710891" imgH="355446" progId="Equation.3">
                  <p:embed/>
                </p:oleObj>
              </mc:Choice>
              <mc:Fallback>
                <p:oleObj name="สมการ" r:id="rId8" imgW="710891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1" y="5784851"/>
                        <a:ext cx="23749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9714349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5" grpId="0" animBg="1"/>
      <p:bldP spid="53253" grpId="0"/>
      <p:bldP spid="53255" grpId="0"/>
      <p:bldP spid="53258" grpId="0"/>
      <p:bldP spid="53259" grpId="0"/>
      <p:bldP spid="53260" grpId="0"/>
      <p:bldP spid="53261" grpId="0"/>
      <p:bldP spid="53264" grpId="0"/>
      <p:bldP spid="53267" grpId="0"/>
      <p:bldP spid="532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393700" y="2038351"/>
            <a:ext cx="11516784" cy="165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5333" b="1">
                <a:solidFill>
                  <a:srgbClr val="CC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วิธีคิด</a:t>
            </a: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4800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ถ้าใช้กำลังขยายมากขึ้นจะเห็นพื้นที่ภาพน้อยลง 		จึงเทียบบัญญัติไตรยางค์ส่วนกลับ</a:t>
            </a: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2175934" y="3420533"/>
            <a:ext cx="973455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กำลังขยาย </a:t>
            </a:r>
            <a:r>
              <a:rPr lang="en-US" sz="3733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10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 </a:t>
            </a:r>
            <a:r>
              <a:rPr lang="en-US" sz="3733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10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เท่า เห็นเซลล์ทั้งหมด </a:t>
            </a:r>
            <a:r>
              <a:rPr lang="en-US" sz="3733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20</a:t>
            </a:r>
            <a:r>
              <a:rPr lang="th-TH" sz="3733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เซลล์</a:t>
            </a:r>
          </a:p>
          <a:p>
            <a:pPr eaLnBrk="1" hangingPunct="1"/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กำลังขยาย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10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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100</a:t>
            </a:r>
            <a:r>
              <a:rPr lang="th-TH" sz="4267" b="1">
                <a:solidFill>
                  <a:srgbClr val="00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เท่า เห็นเซลล์ทั้งหมด </a:t>
            </a:r>
          </a:p>
        </p:txBody>
      </p:sp>
      <p:graphicFrame>
        <p:nvGraphicFramePr>
          <p:cNvPr id="54283" name="Object 11"/>
          <p:cNvGraphicFramePr>
            <a:graphicFrameLocks noGrp="1" noChangeAspect="1"/>
          </p:cNvGraphicFramePr>
          <p:nvPr>
            <p:ph/>
          </p:nvPr>
        </p:nvGraphicFramePr>
        <p:xfrm>
          <a:off x="7230533" y="4982634"/>
          <a:ext cx="2319867" cy="886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สมการ" r:id="rId3" imgW="698197" imgH="355446" progId="Equation.3">
                  <p:embed/>
                </p:oleObj>
              </mc:Choice>
              <mc:Fallback>
                <p:oleObj name="สมการ" r:id="rId3" imgW="698197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0533" y="4982634"/>
                        <a:ext cx="2319867" cy="8868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6699251" y="5801785"/>
            <a:ext cx="1978427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4267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th-TH" sz="4267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th-TH" sz="5333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2 เซลล์</a:t>
            </a:r>
          </a:p>
        </p:txBody>
      </p:sp>
      <p:sp>
        <p:nvSpPr>
          <p:cNvPr id="54286" name="Text Box 14"/>
          <p:cNvSpPr txBox="1">
            <a:spLocks noChangeArrowheads="1"/>
          </p:cNvSpPr>
          <p:nvPr/>
        </p:nvSpPr>
        <p:spPr bwMode="auto">
          <a:xfrm>
            <a:off x="393701" y="188384"/>
            <a:ext cx="2410884" cy="556683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81320" dir="2319588" algn="ctr" rotWithShape="0">
              <a:srgbClr val="FF0000"/>
            </a:outerShdw>
          </a:effectLst>
        </p:spPr>
        <p:txBody>
          <a:bodyPr wrap="none" anchorCtr="1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sz="6000" b="1">
              <a:solidFill>
                <a:srgbClr val="000000"/>
              </a:solidFill>
              <a:cs typeface="FreesiaUPC" panose="020B0604020202020204" pitchFamily="34" charset="-34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400052" y="50800"/>
            <a:ext cx="1168823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ตัวอย่างที่ 2</a:t>
            </a:r>
            <a:r>
              <a:rPr lang="th-TH" sz="48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	 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ถ้าใช้กล้องจุลทรรศน์กำลังขยาย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 5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และ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10X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ดู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เซลล์แบคทีเรียคอคคัสจะเห็นภาพเรียงตามแนวเส้นผ่านศูนย์กลาง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20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เซลล์ ถ้าเปลี่ยนเป็นกำลังขยาย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10X 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และ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100X 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จะเห็นเซลล์กี่เซลล์ </a:t>
            </a:r>
          </a:p>
        </p:txBody>
      </p:sp>
      <p:sp>
        <p:nvSpPr>
          <p:cNvPr id="54287" name="AutoShape 15"/>
          <p:cNvSpPr>
            <a:spLocks noChangeArrowheads="1"/>
          </p:cNvSpPr>
          <p:nvPr/>
        </p:nvSpPr>
        <p:spPr bwMode="auto">
          <a:xfrm>
            <a:off x="567268" y="3541185"/>
            <a:ext cx="1452033" cy="1027907"/>
          </a:xfrm>
          <a:prstGeom prst="rightArrow">
            <a:avLst>
              <a:gd name="adj1" fmla="val 64380"/>
              <a:gd name="adj2" fmla="val 25601"/>
            </a:avLst>
          </a:prstGeom>
          <a:solidFill>
            <a:srgbClr val="FFFF0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>
            <a:outerShdw dist="76200" algn="ctr" rotWithShape="0">
              <a:srgbClr val="FF0000"/>
            </a:outerShdw>
          </a:effec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508000" y="3744384"/>
            <a:ext cx="141897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algn="ctr" rotWithShape="0">
                    <a:srgbClr val="FF000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6000" b="1">
                <a:solidFill>
                  <a:srgbClr val="000000"/>
                </a:solidFill>
                <a:cs typeface="FreesiaUPC" panose="020B0604020202020204" pitchFamily="34" charset="-34"/>
              </a:rPr>
              <a:t>วิธีทำ</a:t>
            </a:r>
          </a:p>
        </p:txBody>
      </p:sp>
      <p:sp>
        <p:nvSpPr>
          <p:cNvPr id="54289" name="Text Box 17"/>
          <p:cNvSpPr txBox="1">
            <a:spLocks noChangeArrowheads="1"/>
          </p:cNvSpPr>
          <p:nvPr/>
        </p:nvSpPr>
        <p:spPr bwMode="auto">
          <a:xfrm>
            <a:off x="6680200" y="4991101"/>
            <a:ext cx="441146" cy="99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=</a:t>
            </a:r>
            <a:endParaRPr lang="th-TH" sz="6400" b="1"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pic>
        <p:nvPicPr>
          <p:cNvPr id="54290" name="Picture 18" descr="kapook_554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685" y="5420784"/>
            <a:ext cx="1128183" cy="1081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2453370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4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  <p:bldP spid="54285" grpId="0"/>
      <p:bldP spid="54286" grpId="0" animBg="1"/>
      <p:bldP spid="54278" grpId="0"/>
      <p:bldP spid="54287" grpId="0" animBg="1"/>
      <p:bldP spid="54288" grpId="0"/>
      <p:bldP spid="54289" grpId="0"/>
    </p:bld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622</Words>
  <Application>Microsoft Office PowerPoint</Application>
  <PresentationFormat>แบบจอกว้าง</PresentationFormat>
  <Paragraphs>127</Paragraphs>
  <Slides>12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13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27" baseType="lpstr">
      <vt:lpstr>Angsana New</vt:lpstr>
      <vt:lpstr>Arial</vt:lpstr>
      <vt:lpstr>Calibri</vt:lpstr>
      <vt:lpstr>Calibri Light</vt:lpstr>
      <vt:lpstr>Cordia New</vt:lpstr>
      <vt:lpstr>FreesiaUPC</vt:lpstr>
      <vt:lpstr>Garamond</vt:lpstr>
      <vt:lpstr>Impact</vt:lpstr>
      <vt:lpstr>ITC Bookman Demi</vt:lpstr>
      <vt:lpstr>Symbol</vt:lpstr>
      <vt:lpstr>Tahoma</vt:lpstr>
      <vt:lpstr>Times New Roman</vt:lpstr>
      <vt:lpstr>Wingdings</vt:lpstr>
      <vt:lpstr>ธีมของ Office</vt:lpstr>
      <vt:lpstr>สมการ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USER</dc:creator>
  <cp:lastModifiedBy>Vilawan</cp:lastModifiedBy>
  <cp:revision>3</cp:revision>
  <dcterms:created xsi:type="dcterms:W3CDTF">2017-05-03T03:55:14Z</dcterms:created>
  <dcterms:modified xsi:type="dcterms:W3CDTF">2021-05-27T03:23:25Z</dcterms:modified>
</cp:coreProperties>
</file>