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7" r:id="rId2"/>
    <p:sldId id="320" r:id="rId3"/>
    <p:sldId id="298" r:id="rId4"/>
    <p:sldId id="301" r:id="rId5"/>
    <p:sldId id="299" r:id="rId6"/>
    <p:sldId id="302" r:id="rId7"/>
    <p:sldId id="303" r:id="rId8"/>
    <p:sldId id="307" r:id="rId9"/>
    <p:sldId id="304" r:id="rId10"/>
    <p:sldId id="305" r:id="rId11"/>
    <p:sldId id="306" r:id="rId12"/>
    <p:sldId id="319" r:id="rId13"/>
    <p:sldId id="308" r:id="rId14"/>
    <p:sldId id="309" r:id="rId15"/>
    <p:sldId id="310" r:id="rId16"/>
    <p:sldId id="312" r:id="rId17"/>
    <p:sldId id="313" r:id="rId18"/>
    <p:sldId id="315" r:id="rId19"/>
    <p:sldId id="314" r:id="rId20"/>
    <p:sldId id="311" r:id="rId21"/>
    <p:sldId id="316" r:id="rId22"/>
    <p:sldId id="317" r:id="rId23"/>
    <p:sldId id="318" r:id="rId24"/>
  </p:sldIdLst>
  <p:sldSz cx="9144000" cy="5143500" type="screen16x9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CCFF33"/>
    <a:srgbClr val="D60093"/>
    <a:srgbClr val="CCFF66"/>
    <a:srgbClr val="CCFF99"/>
    <a:srgbClr val="C0CF03"/>
    <a:srgbClr val="D3E303"/>
    <a:srgbClr val="8BB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6" autoAdjust="0"/>
    <p:restoredTop sz="94660"/>
  </p:normalViewPr>
  <p:slideViewPr>
    <p:cSldViewPr>
      <p:cViewPr varScale="1">
        <p:scale>
          <a:sx n="108" d="100"/>
          <a:sy n="108" d="100"/>
        </p:scale>
        <p:origin x="706" y="8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96B70-75FB-401A-8F9F-EECC86A5BA87}" type="datetimeFigureOut">
              <a:rPr lang="th-TH" smtClean="0"/>
              <a:pPr/>
              <a:t>06/04/63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00444-F6FA-4F80-B972-9A1FAE5578C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96B70-75FB-401A-8F9F-EECC86A5BA87}" type="datetimeFigureOut">
              <a:rPr lang="th-TH" smtClean="0"/>
              <a:pPr/>
              <a:t>06/04/63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00444-F6FA-4F80-B972-9A1FAE5578C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96B70-75FB-401A-8F9F-EECC86A5BA87}" type="datetimeFigureOut">
              <a:rPr lang="th-TH" smtClean="0"/>
              <a:pPr/>
              <a:t>06/04/63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00444-F6FA-4F80-B972-9A1FAE5578C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96B70-75FB-401A-8F9F-EECC86A5BA87}" type="datetimeFigureOut">
              <a:rPr lang="th-TH" smtClean="0"/>
              <a:pPr/>
              <a:t>06/04/63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00444-F6FA-4F80-B972-9A1FAE5578C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96B70-75FB-401A-8F9F-EECC86A5BA87}" type="datetimeFigureOut">
              <a:rPr lang="th-TH" smtClean="0"/>
              <a:pPr/>
              <a:t>06/04/63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00444-F6FA-4F80-B972-9A1FAE5578C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96B70-75FB-401A-8F9F-EECC86A5BA87}" type="datetimeFigureOut">
              <a:rPr lang="th-TH" smtClean="0"/>
              <a:pPr/>
              <a:t>06/04/63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00444-F6FA-4F80-B972-9A1FAE5578C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96B70-75FB-401A-8F9F-EECC86A5BA87}" type="datetimeFigureOut">
              <a:rPr lang="th-TH" smtClean="0"/>
              <a:pPr/>
              <a:t>06/04/63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00444-F6FA-4F80-B972-9A1FAE5578C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96B70-75FB-401A-8F9F-EECC86A5BA87}" type="datetimeFigureOut">
              <a:rPr lang="th-TH" smtClean="0"/>
              <a:pPr/>
              <a:t>06/04/63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00444-F6FA-4F80-B972-9A1FAE5578C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96B70-75FB-401A-8F9F-EECC86A5BA87}" type="datetimeFigureOut">
              <a:rPr lang="th-TH" smtClean="0"/>
              <a:pPr/>
              <a:t>06/04/63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00444-F6FA-4F80-B972-9A1FAE5578C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96B70-75FB-401A-8F9F-EECC86A5BA87}" type="datetimeFigureOut">
              <a:rPr lang="th-TH" smtClean="0"/>
              <a:pPr/>
              <a:t>06/04/63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00444-F6FA-4F80-B972-9A1FAE5578C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96B70-75FB-401A-8F9F-EECC86A5BA87}" type="datetimeFigureOut">
              <a:rPr lang="th-TH" smtClean="0"/>
              <a:pPr/>
              <a:t>06/04/63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00444-F6FA-4F80-B972-9A1FAE5578C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B96B70-75FB-401A-8F9F-EECC86A5BA87}" type="datetimeFigureOut">
              <a:rPr lang="th-TH" smtClean="0"/>
              <a:pPr/>
              <a:t>06/04/63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00444-F6FA-4F80-B972-9A1FAE5578CA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google.co.th/url?sa=i&amp;rct=j&amp;q=&amp;esrc=s&amp;frm=1&amp;source=images&amp;cd=&amp;cad=rja&amp;uact=8&amp;ved=0ahUKEwjwuNWtlfnOAhWCqo8KHRGuDdEQjRwIBw&amp;url=https://www.brainpop.com/free-stuff/&amp;bvm=bv.131783435,d.c2I&amp;psig=AFQjCNFVPtcioAmv793h5u3oeDkBtOSEqw&amp;ust=1473197177870587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www.google.co.th/url?sa=i&amp;rct=j&amp;q=&amp;esrc=s&amp;frm=1&amp;source=images&amp;cd=&amp;cad=rja&amp;uact=8&amp;ved=0ahUKEwjwuNWtlfnOAhWCqo8KHRGuDdEQjRwIBw&amp;url=https://www.brainpop.com/health/geneticsgrowthanddevelopment/cellspecialization/&amp;bvm=bv.131783435,d.c2I&amp;psig=AFQjCNFVPtcioAmv793h5u3oeDkBtOSEqw&amp;ust=1473197177870587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hyperlink" Target="http://www.google.co.th/url?sa=i&amp;rct=j&amp;q=&amp;esrc=s&amp;frm=1&amp;source=images&amp;cd=&amp;cad=rja&amp;uact=8&amp;ved=0ahUKEwi8w-f4jvnOAhWKQI8KHSf6AGsQjRwIBw&amp;url=http://www.biology.arizona.edu/biochemistry/problem_sets/energy_enzymes_catalysis/08t.html&amp;psig=AFQjCNGP6O_vZT93VvjvXkzkMiGlAdxXtw&amp;ust=1473195147858583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google.co.th/url?sa=i&amp;rct=j&amp;q=&amp;esrc=s&amp;frm=1&amp;source=images&amp;cd=&amp;cad=rja&amp;uact=8&amp;ved=0ahUKEwjWlanjifnOAhUZTo8KHfSYDccQjRwIBw&amp;url=https://prezi.com/qk5lhsvmg7ru/enzyme-catalysis-lab/&amp;psig=AFQjCNGpViSKMi-3Xvy5UrNGlkaBCu3JsA&amp;ust=1473194075967475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google.co.th/url?sa=i&amp;rct=j&amp;q=&amp;esrc=s&amp;frm=1&amp;source=images&amp;cd=&amp;cad=rja&amp;uact=8&amp;ved=0ahUKEwjx8PuiivnOAhVJQ48KHS61C5YQjRwIBw&amp;url=https://www.youtube.com/watch?v=NdMVRL4oaUo&amp;psig=AFQjCNGpViSKMi-3Xvy5UrNGlkaBCu3JsA&amp;ust=1473194075967475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hyperlink" Target="http://www.google.co.th/url?sa=i&amp;rct=j&amp;q=&amp;esrc=s&amp;frm=1&amp;source=images&amp;cd=&amp;cad=rja&amp;uact=8&amp;ved=0ahUKEwjMppmwivnOAhUFuY8KHR7jDhoQjRwIBw&amp;url=http://www.slideshare.net/kindarspirit/08-an-introduction-to-metabolism&amp;psig=AFQjCNGpViSKMi-3Xvy5UrNGlkaBCu3JsA&amp;ust=1473194075967475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hyperlink" Target="http://science.halleyhosting.com/sci/ibbio/chem/notes/chpt8/chpt8.htm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hyperlink" Target="http://www.google.co.th/url?sa=i&amp;rct=j&amp;q=&amp;esrc=s&amp;frm=1&amp;source=images&amp;cd=&amp;cad=rja&amp;uact=8&amp;ved=0ahUKEwjZysD0yJHNAhUIRo8KHTkkC44QjRwIBw&amp;url=http://classes.midlandstech.edu/carterp/courses/bio225/chap05/lecture2.htm&amp;psig=AFQjCNFt_BaTWzA0p10liejJZIFXAaanIg&amp;ust=1465238967242469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hyperlink" Target="http://www.google.co.th/url?sa=i&amp;rct=j&amp;q=&amp;esrc=s&amp;frm=1&amp;source=images&amp;cd=&amp;cad=rja&amp;uact=8&amp;ved=0ahUKEwikj-LejPnOAhWMMo8KHWKND2kQjRwIBw&amp;url=http://www.foodnetworksolution.com/wiki/word/0680/enzyme-%E0%B9%80%E0%B8%AD%E0%B8%99%E0%B9%84%E0%B8%8B%E0%B8%A1%E0%B9%8C&amp;psig=AFQjCNGpViSKMi-3Xvy5UrNGlkaBCu3JsA&amp;ust=1473194075967475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s://www.google.co.th/url?sa=i&amp;rct=j&amp;q=&amp;esrc=s&amp;frm=1&amp;source=images&amp;cd=&amp;cad=rja&amp;uact=8&amp;ved=0ahUKEwixrNb5kfnOAhUMqI8KHQy4CIAQjRwIBw&amp;url=https://commons.wikimedia.org/wiki/File:Competitive_inhibition.svg&amp;psig=AFQjCNHUjQn2jC_BSdgqnb8CBPtTH9lVkw&amp;ust=1473195946905541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hyperlink" Target="http://www.google.co.th/url?sa=i&amp;rct=j&amp;q=&amp;esrc=s&amp;frm=1&amp;source=images&amp;cd=&amp;cad=rja&amp;uact=8&amp;ved=0ahUKEwin4KGmkvnOAhVELY8KHc4mBHwQjRwIBw&amp;url=http://wikidraft.referata.com/wiki/Enzyme_inhibitor&amp;psig=AFQjCNHUjQn2jC_BSdgqnb8CBPtTH9lVkw&amp;ust=1473195946905541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://www.google.co.th/url?sa=i&amp;rct=j&amp;q=&amp;esrc=s&amp;frm=1&amp;source=images&amp;cd=&amp;cad=rja&amp;uact=8&amp;ved=0ahUKEwic6bPhkvnOAhXEMo8KHTx8CYQQjRwIBw&amp;url=http://slideplayer.com/slide/8859725/&amp;bvm=bv.131783435,d.c2I&amp;psig=AFQjCNEfWYbFBs3Ro1VP3iYAL_-FujBIIg&amp;ust=1473196488201412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785786" y="1"/>
            <a:ext cx="7772400" cy="1000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algn="ctr"/>
            <a:r>
              <a:rPr lang="th-TH" sz="6000" b="1" dirty="0">
                <a:solidFill>
                  <a:schemeClr val="bg1"/>
                </a:solidFill>
                <a:latin typeface="FreesiaUPC" pitchFamily="34" charset="-34"/>
                <a:cs typeface="FreesiaUPC" pitchFamily="34" charset="-34"/>
              </a:rPr>
              <a:t>ปฏิกิริยาเคมีในเซลล์</a:t>
            </a:r>
            <a:r>
              <a:rPr lang="th-TH" sz="6000" b="1">
                <a:solidFill>
                  <a:schemeClr val="bg1"/>
                </a:solidFill>
                <a:latin typeface="FreesiaUPC" pitchFamily="34" charset="-34"/>
                <a:cs typeface="FreesiaUPC" pitchFamily="34" charset="-34"/>
              </a:rPr>
              <a:t>ของสิ่งมีชีวิต</a:t>
            </a:r>
            <a:endParaRPr lang="th-TH" sz="6000" b="1" dirty="0">
              <a:solidFill>
                <a:schemeClr val="bg1"/>
              </a:solidFill>
              <a:latin typeface="FreesiaUPC" pitchFamily="34" charset="-34"/>
              <a:cs typeface="FreesiaUPC" pitchFamily="34" charset="-34"/>
            </a:endParaRPr>
          </a:p>
        </p:txBody>
      </p:sp>
      <p:pic>
        <p:nvPicPr>
          <p:cNvPr id="22532" name="Picture 4" descr="ผลการค้นหารูปภาพสำหรับ cell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957232"/>
            <a:ext cx="6215074" cy="4186268"/>
          </a:xfrm>
          <a:prstGeom prst="rect">
            <a:avLst/>
          </a:prstGeom>
          <a:noFill/>
        </p:spPr>
      </p:pic>
      <p:pic>
        <p:nvPicPr>
          <p:cNvPr id="7" name="Picture 2" descr="ผลการค้นหารูปภาพสำหรับ cell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43240" y="957232"/>
            <a:ext cx="6000760" cy="41862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00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เมฆ 3"/>
          <p:cNvSpPr/>
          <p:nvPr/>
        </p:nvSpPr>
        <p:spPr>
          <a:xfrm rot="209643">
            <a:off x="201127" y="135684"/>
            <a:ext cx="8643998" cy="4870523"/>
          </a:xfrm>
          <a:prstGeom prst="cloud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071538" y="642924"/>
            <a:ext cx="685804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600" b="1" dirty="0">
                <a:latin typeface="FreesiaUPC" pitchFamily="34" charset="-34"/>
                <a:cs typeface="FreesiaUPC" pitchFamily="34" charset="-34"/>
              </a:rPr>
              <a:t>ปฏิกิริยาเคมีในเซลล์ของสิ่งมีชีวิต </a:t>
            </a:r>
          </a:p>
          <a:p>
            <a:pPr algn="ctr"/>
            <a:r>
              <a:rPr lang="th-TH" sz="3600" dirty="0">
                <a:latin typeface="FreesiaUPC" pitchFamily="34" charset="-34"/>
                <a:cs typeface="FreesiaUPC" pitchFamily="34" charset="-34"/>
              </a:rPr>
              <a:t>มีทั้งการสังเคราะห์และการสลายสาร</a:t>
            </a:r>
            <a:r>
              <a:rPr lang="th-TH" sz="3600" dirty="0" err="1">
                <a:latin typeface="FreesiaUPC" pitchFamily="34" charset="-34"/>
                <a:cs typeface="FreesiaUPC" pitchFamily="34" charset="-34"/>
              </a:rPr>
              <a:t>ชีว</a:t>
            </a:r>
            <a:r>
              <a:rPr lang="th-TH" sz="3600" dirty="0">
                <a:latin typeface="FreesiaUPC" pitchFamily="34" charset="-34"/>
                <a:cs typeface="FreesiaUPC" pitchFamily="34" charset="-34"/>
              </a:rPr>
              <a:t>โมเลกุล ซึ่งเกี่ยวข้องกับการใช้พลังงานเคมีและการผลิตพลังงานเคมีของเซลล์ เมื่อเกิดปฏิกิริยาเคมี สารตั้งต้นเปลี่ยนแปลงเป็นสารผลิตภัณฑ์ และจะมีการเปลี่ยนแปลงพลังงานควบคู่ไปกับการเปลี่ยนแปลงพันธะเคมีด้วย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1868" y="785800"/>
            <a:ext cx="5357850" cy="3394472"/>
          </a:xfrm>
        </p:spPr>
        <p:txBody>
          <a:bodyPr>
            <a:normAutofit/>
          </a:bodyPr>
          <a:lstStyle/>
          <a:p>
            <a:pPr marL="742950" indent="-742950">
              <a:buFont typeface="Wingdings" pitchFamily="2" charset="2"/>
              <a:buChar char="§"/>
            </a:pPr>
            <a:r>
              <a:rPr lang="th-TH" sz="4000" b="1" dirty="0">
                <a:solidFill>
                  <a:schemeClr val="bg1"/>
                </a:solidFill>
                <a:latin typeface="FreesiaUPC" pitchFamily="34" charset="-34"/>
                <a:cs typeface="FreesiaUPC" pitchFamily="34" charset="-34"/>
              </a:rPr>
              <a:t>เซลล์นำสารอาหารไปใช้กระบวนการต่างๆ </a:t>
            </a:r>
          </a:p>
          <a:p>
            <a:pPr marL="742950" indent="-742950">
              <a:buFont typeface="Wingdings" pitchFamily="2" charset="2"/>
              <a:buChar char="§"/>
            </a:pPr>
            <a:r>
              <a:rPr lang="th-TH" sz="4000" b="1" dirty="0">
                <a:solidFill>
                  <a:schemeClr val="bg1"/>
                </a:solidFill>
                <a:latin typeface="FreesiaUPC" pitchFamily="34" charset="-34"/>
                <a:cs typeface="FreesiaUPC" pitchFamily="34" charset="-34"/>
              </a:rPr>
              <a:t>กระบวนการต่างๆเหล่านี้จัดเป็น </a:t>
            </a:r>
            <a:r>
              <a:rPr lang="th-TH" sz="4000" b="1" dirty="0">
                <a:solidFill>
                  <a:srgbClr val="FFFF00"/>
                </a:solidFill>
                <a:latin typeface="FreesiaUPC" pitchFamily="34" charset="-34"/>
                <a:cs typeface="FreesiaUPC" pitchFamily="34" charset="-34"/>
              </a:rPr>
              <a:t>ปฏิกิริยาเคมีในเซลล์ </a:t>
            </a:r>
          </a:p>
          <a:p>
            <a:pPr marL="742950" indent="-742950">
              <a:buFont typeface="Wingdings" pitchFamily="2" charset="2"/>
              <a:buChar char="§"/>
            </a:pPr>
            <a:endParaRPr lang="th-TH" sz="4000" dirty="0">
              <a:solidFill>
                <a:schemeClr val="bg1"/>
              </a:solidFill>
              <a:latin typeface="FreesiaUPC" pitchFamily="34" charset="-34"/>
              <a:cs typeface="FreesiaUPC" pitchFamily="34" charset="-34"/>
            </a:endParaRPr>
          </a:p>
        </p:txBody>
      </p:sp>
      <p:pic>
        <p:nvPicPr>
          <p:cNvPr id="21506" name="Picture 2" descr="http://2.bp.blogspot.com/_u7Gee2foiZ0/Rn_MvBKsSsI/AAAAAAAAAAU/XZ2L1Ixlvec/s320/digestion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3428992" cy="5143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-18"/>
            <a:ext cx="9144000" cy="857250"/>
          </a:xfrm>
          <a:solidFill>
            <a:schemeClr val="accent3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th-TH" sz="4000" b="1" dirty="0">
                <a:solidFill>
                  <a:srgbClr val="FFFF00"/>
                </a:solidFill>
                <a:latin typeface="FreesiaUPC" pitchFamily="34" charset="-34"/>
                <a:cs typeface="FreesiaUPC" pitchFamily="34" charset="-34"/>
              </a:rPr>
              <a:t>ปฏิกิริยาเคมีในเซลล์ของสิ่งมีชีวิต</a:t>
            </a:r>
            <a:endParaRPr lang="th-TH" sz="4000" dirty="0">
              <a:solidFill>
                <a:srgbClr val="FFFF00"/>
              </a:solidFill>
              <a:latin typeface="FreesiaUPC" pitchFamily="34" charset="-34"/>
              <a:cs typeface="FreesiaUPC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857238"/>
            <a:ext cx="8229600" cy="339447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th-TH" sz="3600" b="1" dirty="0">
                <a:solidFill>
                  <a:srgbClr val="002060"/>
                </a:solidFill>
                <a:latin typeface="FreesiaUPC" pitchFamily="34" charset="-34"/>
                <a:cs typeface="FreesiaUPC" pitchFamily="34" charset="-34"/>
              </a:rPr>
              <a:t>แบ่งออกเป็น 2 ประเภท คือ </a:t>
            </a:r>
          </a:p>
          <a:p>
            <a:pPr>
              <a:buNone/>
            </a:pPr>
            <a:r>
              <a:rPr lang="th-TH" sz="3600" b="1" dirty="0">
                <a:solidFill>
                  <a:srgbClr val="002060"/>
                </a:solidFill>
                <a:latin typeface="FreesiaUPC" pitchFamily="34" charset="-34"/>
                <a:cs typeface="FreesiaUPC" pitchFamily="34" charset="-34"/>
              </a:rPr>
              <a:t>1.  ปฏิกิริยาคายพลังงาน (</a:t>
            </a:r>
            <a:r>
              <a:rPr lang="en-US" sz="3600" b="1" dirty="0" err="1">
                <a:solidFill>
                  <a:srgbClr val="002060"/>
                </a:solidFill>
                <a:latin typeface="FreesiaUPC" pitchFamily="34" charset="-34"/>
                <a:cs typeface="FreesiaUPC" pitchFamily="34" charset="-34"/>
              </a:rPr>
              <a:t>Exergonic</a:t>
            </a:r>
            <a:r>
              <a:rPr lang="en-US" sz="3600" b="1" dirty="0">
                <a:solidFill>
                  <a:srgbClr val="002060"/>
                </a:solidFill>
                <a:latin typeface="FreesiaUPC" pitchFamily="34" charset="-34"/>
                <a:cs typeface="FreesiaUPC" pitchFamily="34" charset="-34"/>
              </a:rPr>
              <a:t> reaction) </a:t>
            </a:r>
            <a:r>
              <a:rPr lang="th-TH" sz="3600" dirty="0">
                <a:solidFill>
                  <a:srgbClr val="002060"/>
                </a:solidFill>
                <a:latin typeface="FreesiaUPC" pitchFamily="34" charset="-34"/>
                <a:cs typeface="FreesiaUPC" pitchFamily="34" charset="-34"/>
              </a:rPr>
              <a:t>หมายถึง ปฏิกิริยาที่เกิดขึ้นแล้วจะปล่อยพลังงานออกมามากกว่าพลังงานกระตุ้นที่ใส่เข้าไป </a:t>
            </a:r>
          </a:p>
          <a:p>
            <a:pPr>
              <a:buNone/>
            </a:pPr>
            <a:endParaRPr lang="th-TH" sz="3600" dirty="0">
              <a:solidFill>
                <a:schemeClr val="bg1"/>
              </a:solidFill>
              <a:latin typeface="FreesiaUPC" pitchFamily="34" charset="-34"/>
              <a:cs typeface="FreesiaUPC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285720" y="3429006"/>
            <a:ext cx="4214842" cy="1200329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th-TH" sz="3600" dirty="0">
                <a:solidFill>
                  <a:schemeClr val="bg1"/>
                </a:solidFill>
                <a:latin typeface="FreesiaUPC" pitchFamily="34" charset="-34"/>
                <a:cs typeface="FreesiaUPC" pitchFamily="34" charset="-34"/>
              </a:rPr>
              <a:t>ทำให้พลังงานของสารตั้งต้นมีค่าสูงกว่าพลังงานของผลิตภัณฑ์ </a:t>
            </a:r>
          </a:p>
        </p:txBody>
      </p:sp>
      <p:pic>
        <p:nvPicPr>
          <p:cNvPr id="19458" name="Picture 2" descr="ผลการค้นหารูปภาพสำหรับ Exergonic reaction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2571750"/>
            <a:ext cx="2857520" cy="24050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42844" y="71420"/>
            <a:ext cx="8858312" cy="1785950"/>
          </a:xfrm>
          <a:solidFill>
            <a:srgbClr val="00B050"/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th-TH" sz="4000" b="1" dirty="0">
                <a:solidFill>
                  <a:srgbClr val="CCFF33"/>
                </a:solidFill>
                <a:latin typeface="FreesiaUPC" pitchFamily="34" charset="-34"/>
                <a:cs typeface="FreesiaUPC" pitchFamily="34" charset="-34"/>
              </a:rPr>
              <a:t>2. ปฏิกิริยาดูดพลังงาน (</a:t>
            </a:r>
            <a:r>
              <a:rPr lang="en-US" sz="4000" b="1" dirty="0" err="1">
                <a:solidFill>
                  <a:srgbClr val="CCFF33"/>
                </a:solidFill>
                <a:latin typeface="FreesiaUPC" pitchFamily="34" charset="-34"/>
                <a:cs typeface="FreesiaUPC" pitchFamily="34" charset="-34"/>
              </a:rPr>
              <a:t>Endergonic</a:t>
            </a:r>
            <a:r>
              <a:rPr lang="en-US" sz="4000" b="1" dirty="0">
                <a:solidFill>
                  <a:srgbClr val="CCFF33"/>
                </a:solidFill>
                <a:latin typeface="FreesiaUPC" pitchFamily="34" charset="-34"/>
                <a:cs typeface="FreesiaUPC" pitchFamily="34" charset="-34"/>
              </a:rPr>
              <a:t> reaction) </a:t>
            </a:r>
            <a:r>
              <a:rPr lang="th-TH" sz="4000" dirty="0">
                <a:solidFill>
                  <a:schemeClr val="bg1"/>
                </a:solidFill>
                <a:latin typeface="FreesiaUPC" pitchFamily="34" charset="-34"/>
                <a:cs typeface="FreesiaUPC" pitchFamily="34" charset="-34"/>
              </a:rPr>
              <a:t>หมายถึง ปฏิกิริยาที่เกิดขึ้นแล้วจะปล่อยพลังงานออกมาน้อยกว่าพลังงานกระตุ้นที่ใส่เข้าไป </a:t>
            </a:r>
          </a:p>
          <a:p>
            <a:pPr>
              <a:buNone/>
            </a:pPr>
            <a:endParaRPr lang="th-TH" sz="4000" dirty="0">
              <a:solidFill>
                <a:schemeClr val="bg1"/>
              </a:solidFill>
              <a:latin typeface="FreesiaUPC" pitchFamily="34" charset="-34"/>
              <a:cs typeface="FreesiaUPC" pitchFamily="34" charset="-34"/>
            </a:endParaRPr>
          </a:p>
          <a:p>
            <a:endParaRPr lang="th-TH" sz="4000" dirty="0">
              <a:solidFill>
                <a:schemeClr val="bg1"/>
              </a:solidFill>
              <a:latin typeface="FreesiaUPC" pitchFamily="34" charset="-34"/>
              <a:cs typeface="FreesiaUPC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4714876" y="3214693"/>
            <a:ext cx="4286248" cy="1200329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/>
            <a:r>
              <a:rPr lang="th-TH" sz="3600" dirty="0">
                <a:solidFill>
                  <a:schemeClr val="bg1"/>
                </a:solidFill>
                <a:latin typeface="FreesiaUPC" pitchFamily="34" charset="-34"/>
                <a:cs typeface="FreesiaUPC" pitchFamily="34" charset="-34"/>
              </a:rPr>
              <a:t>ทำให้พลังงานของผลิตภัณฑ์มีค่าสูงกว่าพลังงานของสารตั้งต้น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000246"/>
            <a:ext cx="4652705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สี่เหลี่ยมผืนผ้า 6"/>
          <p:cNvSpPr/>
          <p:nvPr/>
        </p:nvSpPr>
        <p:spPr>
          <a:xfrm>
            <a:off x="4786314" y="2000246"/>
            <a:ext cx="4214842" cy="12003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th-TH" sz="3600" b="1" dirty="0">
                <a:latin typeface="FreesiaUPC" pitchFamily="34" charset="-34"/>
                <a:cs typeface="FreesiaUPC" pitchFamily="34" charset="-34"/>
              </a:rPr>
              <a:t>เช่น การแยกน้ำด้วยไฟฟ้า, การสังเคราะห์ด้วยแสง </a:t>
            </a:r>
            <a:endParaRPr lang="th-TH" sz="3600" dirty="0">
              <a:latin typeface="FreesiaUPC" pitchFamily="34" charset="-34"/>
              <a:cs typeface="FreesiaUPC" pitchFamily="34" charset="-3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0" y="-18"/>
            <a:ext cx="9144000" cy="85725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eesiaUPC" pitchFamily="34" charset="-34"/>
                <a:ea typeface="+mj-ea"/>
                <a:cs typeface="FreesiaUPC" pitchFamily="34" charset="-34"/>
              </a:rPr>
              <a:t>ปฏิกิริยาเคมีในเซลล์ของสิ่งมีชีวิต</a:t>
            </a:r>
            <a:endParaRPr kumimoji="0" lang="th-TH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FreesiaUPC" pitchFamily="34" charset="-34"/>
              <a:ea typeface="+mj-ea"/>
              <a:cs typeface="FreesiaUPC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0" y="857238"/>
            <a:ext cx="9144000" cy="221457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ตัวยึดเนื้อหา 2"/>
          <p:cNvSpPr>
            <a:spLocks noGrp="1"/>
          </p:cNvSpPr>
          <p:nvPr>
            <p:ph idx="1"/>
          </p:nvPr>
        </p:nvSpPr>
        <p:spPr>
          <a:xfrm>
            <a:off x="385762" y="857238"/>
            <a:ext cx="8472518" cy="428626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3400" b="1" u="sng" dirty="0">
                <a:solidFill>
                  <a:srgbClr val="0070C0"/>
                </a:solidFill>
                <a:latin typeface="FreesiaUPC" pitchFamily="34" charset="-34"/>
                <a:cs typeface="FreesiaUPC" pitchFamily="34" charset="-34"/>
              </a:rPr>
              <a:t>สร้างคาย </a:t>
            </a:r>
          </a:p>
          <a:p>
            <a:pPr>
              <a:spcBef>
                <a:spcPts val="0"/>
              </a:spcBef>
              <a:buNone/>
            </a:pPr>
            <a:r>
              <a:rPr lang="th-TH" sz="3400" dirty="0">
                <a:solidFill>
                  <a:srgbClr val="002060"/>
                </a:solidFill>
                <a:latin typeface="FreesiaUPC" pitchFamily="34" charset="-34"/>
                <a:cs typeface="FreesiaUPC" pitchFamily="34" charset="-34"/>
              </a:rPr>
              <a:t> ปฏิกิริยาเคมีที่ "สร้าง" พันธะเคมีขึ้นมาใหม่ </a:t>
            </a:r>
          </a:p>
          <a:p>
            <a:pPr>
              <a:spcBef>
                <a:spcPts val="0"/>
              </a:spcBef>
              <a:buNone/>
            </a:pPr>
            <a:r>
              <a:rPr lang="th-TH" sz="3400" dirty="0">
                <a:solidFill>
                  <a:srgbClr val="002060"/>
                </a:solidFill>
                <a:latin typeface="FreesiaUPC" pitchFamily="34" charset="-34"/>
                <a:cs typeface="FreesiaUPC" pitchFamily="34" charset="-34"/>
              </a:rPr>
              <a:t> เมื่อ "จบขั้นตอน" แล้วผลรวมของพลังงานในระบบ มีพลังงานที่เหลือจากปฏิกิริยา</a:t>
            </a:r>
            <a:r>
              <a:rPr lang="th-TH" sz="3400" b="1" dirty="0">
                <a:solidFill>
                  <a:srgbClr val="D60093"/>
                </a:solidFill>
                <a:latin typeface="FreesiaUPC" pitchFamily="34" charset="-34"/>
                <a:cs typeface="FreesiaUPC" pitchFamily="34" charset="-34"/>
              </a:rPr>
              <a:t>ถูกปลดปล่อย ("คาย") ออกมาให้สิ่งแวดล้อม </a:t>
            </a:r>
          </a:p>
          <a:p>
            <a:pPr>
              <a:spcBef>
                <a:spcPts val="0"/>
              </a:spcBef>
              <a:buNone/>
            </a:pPr>
            <a:r>
              <a:rPr lang="th-TH" sz="3400" b="1" u="sng" dirty="0">
                <a:solidFill>
                  <a:srgbClr val="002060"/>
                </a:solidFill>
                <a:latin typeface="FreesiaUPC" pitchFamily="34" charset="-34"/>
                <a:cs typeface="FreesiaUPC" pitchFamily="34" charset="-34"/>
              </a:rPr>
              <a:t>สลายดูด </a:t>
            </a:r>
          </a:p>
          <a:p>
            <a:pPr>
              <a:spcBef>
                <a:spcPts val="0"/>
              </a:spcBef>
              <a:buNone/>
            </a:pPr>
            <a:r>
              <a:rPr lang="th-TH" sz="3400" dirty="0">
                <a:latin typeface="FreesiaUPC" pitchFamily="34" charset="-34"/>
                <a:cs typeface="FreesiaUPC" pitchFamily="34" charset="-34"/>
              </a:rPr>
              <a:t> ปฏิกิริยาเคมีที่มีการ "สลาย" พันธะเคมีไป </a:t>
            </a:r>
          </a:p>
          <a:p>
            <a:pPr>
              <a:spcBef>
                <a:spcPts val="0"/>
              </a:spcBef>
              <a:buNone/>
            </a:pPr>
            <a:r>
              <a:rPr lang="th-TH" sz="3400" dirty="0">
                <a:latin typeface="FreesiaUPC" pitchFamily="34" charset="-34"/>
                <a:cs typeface="FreesiaUPC" pitchFamily="34" charset="-34"/>
              </a:rPr>
              <a:t> เมื่อ "จบขั้นตอน" แล้วผลรวมของพลังงานในระบบ</a:t>
            </a:r>
            <a:r>
              <a:rPr lang="th-TH" sz="3400" dirty="0">
                <a:solidFill>
                  <a:schemeClr val="bg1"/>
                </a:solidFill>
                <a:latin typeface="FreesiaUPC" pitchFamily="34" charset="-34"/>
                <a:cs typeface="FreesiaUPC" pitchFamily="34" charset="-34"/>
              </a:rPr>
              <a:t> </a:t>
            </a:r>
            <a:r>
              <a:rPr lang="th-TH" sz="3400" b="1" dirty="0">
                <a:solidFill>
                  <a:srgbClr val="CCFF33"/>
                </a:solidFill>
                <a:latin typeface="FreesiaUPC" pitchFamily="34" charset="-34"/>
                <a:cs typeface="FreesiaUPC" pitchFamily="34" charset="-34"/>
              </a:rPr>
              <a:t>มีการ "ดูด" พลังงานความร้อนจากสิ่งแวดล้อมเข้าไป </a:t>
            </a:r>
          </a:p>
          <a:p>
            <a:pPr>
              <a:spcBef>
                <a:spcPts val="0"/>
              </a:spcBef>
              <a:buNone/>
            </a:pPr>
            <a:endParaRPr lang="th-TH" sz="3400" dirty="0">
              <a:solidFill>
                <a:srgbClr val="CCFF33"/>
              </a:solidFill>
              <a:latin typeface="FreesiaUPC" pitchFamily="34" charset="-34"/>
              <a:cs typeface="FreesiaUPC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-18"/>
            <a:ext cx="9144000" cy="857250"/>
          </a:xfrm>
          <a:solidFill>
            <a:schemeClr val="accent6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th-TH" sz="4000" b="1" dirty="0">
                <a:solidFill>
                  <a:srgbClr val="FFFF00"/>
                </a:solidFill>
                <a:latin typeface="FreesiaUPC" pitchFamily="34" charset="-34"/>
                <a:cs typeface="FreesiaUPC" pitchFamily="34" charset="-34"/>
              </a:rPr>
              <a:t>องค์ประกอบของปฏิกิริยาเคมี </a:t>
            </a:r>
            <a:endParaRPr lang="th-TH" sz="4000" dirty="0">
              <a:solidFill>
                <a:srgbClr val="FFFF00"/>
              </a:solidFill>
              <a:latin typeface="FreesiaUPC" pitchFamily="34" charset="-34"/>
              <a:cs typeface="FreesiaUPC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500034" y="3357570"/>
            <a:ext cx="3929090" cy="714379"/>
          </a:xfrm>
          <a:solidFill>
            <a:srgbClr val="FF0000"/>
          </a:solidFill>
        </p:spPr>
        <p:txBody>
          <a:bodyPr>
            <a:noAutofit/>
          </a:bodyPr>
          <a:lstStyle/>
          <a:p>
            <a:pPr marL="514350" indent="-514350" algn="ctr">
              <a:buNone/>
            </a:pPr>
            <a:r>
              <a:rPr lang="th-TH" sz="4000" b="1" dirty="0">
                <a:latin typeface="FreesiaUPC" pitchFamily="34" charset="-34"/>
                <a:cs typeface="FreesiaUPC" pitchFamily="34" charset="-34"/>
              </a:rPr>
              <a:t>สารตั้งต้น (</a:t>
            </a:r>
            <a:r>
              <a:rPr lang="en-US" sz="4000" b="1" dirty="0">
                <a:latin typeface="FreesiaUPC" pitchFamily="34" charset="-34"/>
                <a:cs typeface="FreesiaUPC" pitchFamily="34" charset="-34"/>
              </a:rPr>
              <a:t>Substrate) </a:t>
            </a:r>
          </a:p>
        </p:txBody>
      </p:sp>
      <p:sp>
        <p:nvSpPr>
          <p:cNvPr id="5" name="ตัวยึดเนื้อหา 2"/>
          <p:cNvSpPr txBox="1">
            <a:spLocks/>
          </p:cNvSpPr>
          <p:nvPr/>
        </p:nvSpPr>
        <p:spPr>
          <a:xfrm>
            <a:off x="4429124" y="3357569"/>
            <a:ext cx="4071966" cy="714380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Autofit/>
          </a:bodyPr>
          <a:lstStyle/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th-TH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reesiaUPC" pitchFamily="34" charset="-34"/>
                <a:ea typeface="+mn-ea"/>
                <a:cs typeface="FreesiaUPC" pitchFamily="34" charset="-34"/>
              </a:rPr>
              <a:t>เอนไซม์ (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reesiaUPC" pitchFamily="34" charset="-34"/>
                <a:ea typeface="+mn-ea"/>
                <a:cs typeface="FreesiaUPC" pitchFamily="34" charset="-34"/>
              </a:rPr>
              <a:t>Enzyme) </a:t>
            </a:r>
          </a:p>
        </p:txBody>
      </p:sp>
      <p:sp>
        <p:nvSpPr>
          <p:cNvPr id="6" name="ตัวยึดเนื้อหา 2"/>
          <p:cNvSpPr txBox="1">
            <a:spLocks/>
          </p:cNvSpPr>
          <p:nvPr/>
        </p:nvSpPr>
        <p:spPr>
          <a:xfrm>
            <a:off x="500034" y="4071949"/>
            <a:ext cx="8001056" cy="714379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>
            <a:noAutofit/>
          </a:bodyPr>
          <a:lstStyle/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th-TH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eesiaUPC" pitchFamily="34" charset="-34"/>
                <a:ea typeface="+mn-ea"/>
                <a:cs typeface="FreesiaUPC" pitchFamily="34" charset="-34"/>
              </a:rPr>
              <a:t>ผลิตภัณฑ์ (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eesiaUPC" pitchFamily="34" charset="-34"/>
                <a:ea typeface="+mn-ea"/>
                <a:cs typeface="FreesiaUPC" pitchFamily="34" charset="-34"/>
              </a:rPr>
              <a:t>Product) </a:t>
            </a:r>
            <a:endParaRPr kumimoji="0" lang="th-TH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FreesiaUPC" pitchFamily="34" charset="-34"/>
              <a:ea typeface="+mn-ea"/>
              <a:cs typeface="FreesiaUPC" pitchFamily="34" charset="-34"/>
            </a:endParaRPr>
          </a:p>
        </p:txBody>
      </p:sp>
      <p:pic>
        <p:nvPicPr>
          <p:cNvPr id="16386" name="Picture 2" descr="ผลการค้นหารูปภาพสำหรับ Enzyme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857238"/>
            <a:ext cx="6019800" cy="236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ผลการค้นหารูปภาพสำหรับ Enzyme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026" y="71438"/>
            <a:ext cx="8131502" cy="4572014"/>
          </a:xfrm>
          <a:prstGeom prst="rect">
            <a:avLst/>
          </a:prstGeom>
          <a:noFill/>
        </p:spPr>
      </p:pic>
      <p:pic>
        <p:nvPicPr>
          <p:cNvPr id="15366" name="Picture 6" descr="ผลการค้นหารูปภาพสำหรับ Enzyme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50737" y="1643055"/>
            <a:ext cx="4493229" cy="33757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-18"/>
            <a:ext cx="9144000" cy="857250"/>
          </a:xfrm>
          <a:solidFill>
            <a:srgbClr val="D60093"/>
          </a:solidFill>
        </p:spPr>
        <p:txBody>
          <a:bodyPr>
            <a:normAutofit/>
          </a:bodyPr>
          <a:lstStyle/>
          <a:p>
            <a:r>
              <a:rPr lang="th-TH" b="1" dirty="0">
                <a:solidFill>
                  <a:schemeClr val="bg1"/>
                </a:solidFill>
                <a:latin typeface="FreesiaUPC" pitchFamily="34" charset="-34"/>
                <a:cs typeface="FreesiaUPC" pitchFamily="34" charset="-34"/>
              </a:rPr>
              <a:t>กลไกการทำงานของเอนไซม์</a:t>
            </a:r>
            <a:endParaRPr lang="th-TH" dirty="0">
              <a:solidFill>
                <a:schemeClr val="bg1"/>
              </a:solidFill>
              <a:latin typeface="FreesiaUPC" pitchFamily="34" charset="-34"/>
              <a:cs typeface="FreesiaUPC" pitchFamily="34" charset="-34"/>
            </a:endParaRPr>
          </a:p>
        </p:txBody>
      </p:sp>
      <p:pic>
        <p:nvPicPr>
          <p:cNvPr id="14338" name="Picture 2" descr="ผลการค้นหารูปภาพสำหรับ Enzyme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928676"/>
            <a:ext cx="7810500" cy="38004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0"/>
            <a:ext cx="8215370" cy="2741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9485" y="2857502"/>
            <a:ext cx="3579392" cy="2285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2" y="2827362"/>
            <a:ext cx="3529005" cy="231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-18"/>
            <a:ext cx="9144000" cy="857250"/>
          </a:xfrm>
          <a:solidFill>
            <a:srgbClr val="00B050"/>
          </a:solidFill>
        </p:spPr>
        <p:txBody>
          <a:bodyPr>
            <a:normAutofit/>
          </a:bodyPr>
          <a:lstStyle/>
          <a:p>
            <a:r>
              <a:rPr lang="th-TH" b="1" dirty="0">
                <a:solidFill>
                  <a:srgbClr val="FFFF00"/>
                </a:solidFill>
                <a:latin typeface="FreesiaUPC" pitchFamily="34" charset="-34"/>
                <a:cs typeface="FreesiaUPC" pitchFamily="34" charset="-34"/>
              </a:rPr>
              <a:t>สมบัติของเอนไซม์ </a:t>
            </a:r>
            <a:endParaRPr lang="th-TH" dirty="0">
              <a:solidFill>
                <a:srgbClr val="FFFF00"/>
              </a:solidFill>
              <a:latin typeface="FreesiaUPC" pitchFamily="34" charset="-34"/>
              <a:cs typeface="FreesiaUPC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42844" y="1071552"/>
            <a:ext cx="8686800" cy="1657351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th-TH" sz="3600" dirty="0">
                <a:latin typeface="FreesiaUPC" pitchFamily="34" charset="-34"/>
                <a:cs typeface="FreesiaUPC" pitchFamily="34" charset="-34"/>
              </a:rPr>
              <a:t>	เป็นสารอินทรีย์ประเภท โปรตีน ทำหน้าที่</a:t>
            </a:r>
            <a:r>
              <a:rPr lang="th-TH" sz="3600" dirty="0">
                <a:solidFill>
                  <a:srgbClr val="002060"/>
                </a:solidFill>
                <a:latin typeface="FreesiaUPC" pitchFamily="34" charset="-34"/>
                <a:cs typeface="FreesiaUPC" pitchFamily="34" charset="-34"/>
              </a:rPr>
              <a:t>เ</a:t>
            </a:r>
            <a:r>
              <a:rPr lang="th-TH" sz="3600" b="1" dirty="0">
                <a:solidFill>
                  <a:srgbClr val="002060"/>
                </a:solidFill>
                <a:latin typeface="FreesiaUPC" pitchFamily="34" charset="-34"/>
                <a:cs typeface="FreesiaUPC" pitchFamily="34" charset="-34"/>
              </a:rPr>
              <a:t>ป็นตัวเร่ง ปฏิกิริยาเคมีในเซลล์ของสิ่งมีชีวิต โดยการลดระดับพลังงานกระตุ้นลง ทำให้เกิดปฏิกิริยาง่ายขึ้น </a:t>
            </a:r>
          </a:p>
          <a:p>
            <a:endParaRPr lang="th-TH" sz="3600" dirty="0">
              <a:latin typeface="FreesiaUPC" pitchFamily="34" charset="-34"/>
              <a:cs typeface="FreesiaUPC" pitchFamily="34" charset="-34"/>
            </a:endParaRPr>
          </a:p>
        </p:txBody>
      </p:sp>
      <p:pic>
        <p:nvPicPr>
          <p:cNvPr id="7172" name="Picture 4" descr="http://classes.midlandstech.edu/carterp/courses/bio225/chap05/Slide2.GIF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2078451"/>
            <a:ext cx="4143404" cy="29221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www.il.mahidol.ac.th/e-media/enzyme/chapter4/picch1/4.6.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52"/>
            <a:ext cx="4429124" cy="3714758"/>
          </a:xfrm>
          <a:prstGeom prst="rect">
            <a:avLst/>
          </a:prstGeom>
          <a:noFill/>
        </p:spPr>
      </p:pic>
      <p:pic>
        <p:nvPicPr>
          <p:cNvPr id="35844" name="Picture 4" descr="http://www.il.mahidol.ac.th/e-media/enzyme/chapter4/picch1/4.6.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8214" y="285752"/>
            <a:ext cx="4785786" cy="38576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158" y="1248980"/>
            <a:ext cx="8443914" cy="3394472"/>
          </a:xfrm>
        </p:spPr>
        <p:txBody>
          <a:bodyPr>
            <a:normAutofit/>
          </a:bodyPr>
          <a:lstStyle/>
          <a:p>
            <a:pPr marL="742950" indent="-742950">
              <a:buFont typeface="Courier New" pitchFamily="49" charset="0"/>
              <a:buChar char="o"/>
            </a:pPr>
            <a:r>
              <a:rPr lang="th-TH" sz="3600" b="1" dirty="0">
                <a:solidFill>
                  <a:schemeClr val="bg1"/>
                </a:solidFill>
                <a:latin typeface="FreesiaUPC" pitchFamily="34" charset="-34"/>
                <a:cs typeface="FreesiaUPC" pitchFamily="34" charset="-34"/>
              </a:rPr>
              <a:t>ก่อนและหลังเกิดปฏิกิริยา เอนไซม์จะไม่เปลี่ยนแปลง</a:t>
            </a:r>
          </a:p>
          <a:p>
            <a:pPr marL="742950" indent="-742950">
              <a:buFont typeface="Courier New" pitchFamily="49" charset="0"/>
              <a:buChar char="o"/>
            </a:pPr>
            <a:r>
              <a:rPr lang="th-TH" sz="3600" b="1" dirty="0">
                <a:solidFill>
                  <a:schemeClr val="bg1"/>
                </a:solidFill>
                <a:latin typeface="FreesiaUPC" pitchFamily="34" charset="-34"/>
                <a:cs typeface="FreesiaUPC" pitchFamily="34" charset="-34"/>
              </a:rPr>
              <a:t>เอนไซม์สามารถเร่งปฏิกิริยาเคมีได้อย่างมีประสิทธิภาพ แม้มีปริมาณเพียงเล็กน้อย </a:t>
            </a:r>
          </a:p>
          <a:p>
            <a:pPr marL="742950" indent="-742950">
              <a:buFont typeface="Courier New" pitchFamily="49" charset="0"/>
              <a:buChar char="o"/>
            </a:pPr>
            <a:r>
              <a:rPr lang="th-TH" sz="3600" b="1" dirty="0">
                <a:solidFill>
                  <a:schemeClr val="bg1"/>
                </a:solidFill>
                <a:latin typeface="FreesiaUPC" pitchFamily="34" charset="-34"/>
                <a:cs typeface="FreesiaUPC" pitchFamily="34" charset="-34"/>
              </a:rPr>
              <a:t>เอนไซม์สามารถเร่งปฏิกิริยาได้โดยไม่ต้องใช้อุณหภูมิและความดันสูง </a:t>
            </a:r>
          </a:p>
          <a:p>
            <a:pPr marL="742950" indent="-742950">
              <a:buFont typeface="Courier New" pitchFamily="49" charset="0"/>
              <a:buChar char="o"/>
            </a:pPr>
            <a:endParaRPr lang="th-TH" sz="3600" b="1" dirty="0">
              <a:solidFill>
                <a:schemeClr val="bg1"/>
              </a:solidFill>
              <a:latin typeface="FreesiaUPC" pitchFamily="34" charset="-34"/>
              <a:cs typeface="FreesiaUPC" pitchFamily="34" charset="-34"/>
            </a:endParaRPr>
          </a:p>
          <a:p>
            <a:pPr marL="742950" indent="-742950">
              <a:buFont typeface="Courier New" pitchFamily="49" charset="0"/>
              <a:buChar char="o"/>
            </a:pPr>
            <a:endParaRPr lang="th-TH" sz="3600" dirty="0">
              <a:solidFill>
                <a:schemeClr val="bg1"/>
              </a:solidFill>
              <a:latin typeface="FreesiaUPC" pitchFamily="34" charset="-34"/>
              <a:cs typeface="FreesiaUPC" pitchFamily="34" charset="-34"/>
            </a:endParaRPr>
          </a:p>
        </p:txBody>
      </p:sp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-18"/>
            <a:ext cx="9144000" cy="857250"/>
          </a:xfrm>
          <a:solidFill>
            <a:srgbClr val="00B050"/>
          </a:solidFill>
        </p:spPr>
        <p:txBody>
          <a:bodyPr>
            <a:normAutofit/>
          </a:bodyPr>
          <a:lstStyle/>
          <a:p>
            <a:r>
              <a:rPr lang="th-TH" b="1" dirty="0">
                <a:solidFill>
                  <a:srgbClr val="FFFF00"/>
                </a:solidFill>
                <a:latin typeface="FreesiaUPC" pitchFamily="34" charset="-34"/>
                <a:cs typeface="FreesiaUPC" pitchFamily="34" charset="-34"/>
              </a:rPr>
              <a:t>สมบัติของเอนไซม์ </a:t>
            </a:r>
            <a:endParaRPr lang="th-TH" dirty="0">
              <a:solidFill>
                <a:srgbClr val="FFFF00"/>
              </a:solidFill>
              <a:latin typeface="FreesiaUPC" pitchFamily="34" charset="-34"/>
              <a:cs typeface="FreesiaUPC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-18"/>
            <a:ext cx="9144000" cy="857250"/>
          </a:xfrm>
          <a:solidFill>
            <a:srgbClr val="FF0000"/>
          </a:solidFill>
        </p:spPr>
        <p:txBody>
          <a:bodyPr>
            <a:normAutofit/>
          </a:bodyPr>
          <a:lstStyle/>
          <a:p>
            <a:r>
              <a:rPr lang="th-TH" b="1" dirty="0">
                <a:solidFill>
                  <a:schemeClr val="bg1"/>
                </a:solidFill>
                <a:latin typeface="FreesiaUPC" pitchFamily="34" charset="-34"/>
                <a:cs typeface="FreesiaUPC" pitchFamily="34" charset="-34"/>
              </a:rPr>
              <a:t>ปัจจัยที่มีผลต่อการทำงานของเอนไซม์ </a:t>
            </a:r>
            <a:endParaRPr lang="th-TH" dirty="0">
              <a:solidFill>
                <a:schemeClr val="bg1"/>
              </a:solidFill>
              <a:latin typeface="FreesiaUPC" pitchFamily="34" charset="-34"/>
              <a:cs typeface="FreesiaUPC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000114"/>
            <a:ext cx="8229600" cy="71438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marL="514350" indent="-514350">
              <a:buFont typeface="Wingdings" pitchFamily="2" charset="2"/>
              <a:buChar char="v"/>
            </a:pPr>
            <a:r>
              <a:rPr lang="th-TH" sz="4000" b="1" dirty="0">
                <a:latin typeface="FreesiaUPC" pitchFamily="34" charset="-34"/>
                <a:cs typeface="FreesiaUPC" pitchFamily="34" charset="-34"/>
              </a:rPr>
              <a:t>ชนิดของสารที่เอนไซม์ไปควบคุมปฏิกิริยา </a:t>
            </a:r>
          </a:p>
          <a:p>
            <a:pPr marL="514350" indent="-514350">
              <a:buFont typeface="Wingdings" pitchFamily="2" charset="2"/>
              <a:buChar char="v"/>
            </a:pPr>
            <a:endParaRPr lang="th-TH" sz="4000" dirty="0">
              <a:latin typeface="FreesiaUPC" pitchFamily="34" charset="-34"/>
              <a:cs typeface="FreesiaUPC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42844" y="1857370"/>
            <a:ext cx="3428992" cy="2308324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th-TH" sz="3600" dirty="0">
                <a:latin typeface="FreesiaUPC" pitchFamily="34" charset="-34"/>
                <a:cs typeface="FreesiaUPC" pitchFamily="34" charset="-34"/>
              </a:rPr>
              <a:t>เอนไซม์แต่ละตัวทำงานเฉพาะ</a:t>
            </a:r>
            <a:r>
              <a:rPr lang="th-TH" sz="3600" dirty="0" err="1">
                <a:latin typeface="FreesiaUPC" pitchFamily="34" charset="-34"/>
                <a:cs typeface="FreesiaUPC" pitchFamily="34" charset="-34"/>
              </a:rPr>
              <a:t>สับสเตรต</a:t>
            </a:r>
            <a:r>
              <a:rPr lang="th-TH" sz="3600" dirty="0">
                <a:latin typeface="FreesiaUPC" pitchFamily="34" charset="-34"/>
                <a:cs typeface="FreesiaUPC" pitchFamily="34" charset="-34"/>
              </a:rPr>
              <a:t>หนึ่งๆ เท่านั้น จะไม่ไปเกี่ยวข้องกับ</a:t>
            </a:r>
            <a:r>
              <a:rPr lang="th-TH" sz="3600" dirty="0" err="1">
                <a:latin typeface="FreesiaUPC" pitchFamily="34" charset="-34"/>
                <a:cs typeface="FreesiaUPC" pitchFamily="34" charset="-34"/>
              </a:rPr>
              <a:t>สับสเตรต</a:t>
            </a:r>
            <a:r>
              <a:rPr lang="th-TH" sz="3600" dirty="0">
                <a:latin typeface="FreesiaUPC" pitchFamily="34" charset="-34"/>
                <a:cs typeface="FreesiaUPC" pitchFamily="34" charset="-34"/>
              </a:rPr>
              <a:t>อื่นๆ </a:t>
            </a:r>
          </a:p>
        </p:txBody>
      </p:sp>
      <p:pic>
        <p:nvPicPr>
          <p:cNvPr id="10242" name="Picture 2" descr="ผลการค้นหารูปภาพสำหรับ Enzyme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1854984"/>
            <a:ext cx="5429256" cy="26693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1041" y="714344"/>
            <a:ext cx="4956975" cy="4264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71420"/>
            <a:ext cx="4929222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D60093"/>
          </a:solidFill>
        </p:spPr>
        <p:txBody>
          <a:bodyPr wrap="square">
            <a:spAutoFit/>
          </a:bodyPr>
          <a:lstStyle/>
          <a:p>
            <a:pPr marL="742950" indent="-742950">
              <a:buFont typeface="Wingdings" pitchFamily="2" charset="2"/>
              <a:buChar char="v"/>
            </a:pPr>
            <a:r>
              <a:rPr lang="th-TH" sz="4000" b="1" dirty="0">
                <a:solidFill>
                  <a:schemeClr val="bg1"/>
                </a:solidFill>
                <a:latin typeface="FreesiaUPC" pitchFamily="34" charset="-34"/>
                <a:cs typeface="FreesiaUPC" pitchFamily="34" charset="-34"/>
              </a:rPr>
              <a:t>ความเข้มข้นของ</a:t>
            </a:r>
            <a:r>
              <a:rPr lang="th-TH" sz="4000" b="1" dirty="0" err="1">
                <a:solidFill>
                  <a:schemeClr val="bg1"/>
                </a:solidFill>
                <a:latin typeface="FreesiaUPC" pitchFamily="34" charset="-34"/>
                <a:cs typeface="FreesiaUPC" pitchFamily="34" charset="-34"/>
              </a:rPr>
              <a:t>สับสเตรต</a:t>
            </a:r>
            <a:r>
              <a:rPr lang="th-TH" sz="4000" b="1" dirty="0">
                <a:solidFill>
                  <a:schemeClr val="bg1"/>
                </a:solidFill>
                <a:latin typeface="FreesiaUPC" pitchFamily="34" charset="-34"/>
                <a:cs typeface="FreesiaUPC" pitchFamily="34" charset="-34"/>
              </a:rPr>
              <a:t> 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42876" y="795399"/>
            <a:ext cx="4572000" cy="2062103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 marL="514350" indent="-514350">
              <a:buFont typeface="Courier New" pitchFamily="49" charset="0"/>
              <a:buChar char="o"/>
            </a:pPr>
            <a:r>
              <a:rPr lang="th-TH" sz="3200" dirty="0">
                <a:latin typeface="FreesiaUPC" pitchFamily="34" charset="-34"/>
                <a:cs typeface="FreesiaUPC" pitchFamily="34" charset="-34"/>
              </a:rPr>
              <a:t>เมื่อเอนไซม์คงที่ ถ้าเพิ่มความเข้มข้นของ</a:t>
            </a:r>
            <a:r>
              <a:rPr lang="th-TH" sz="3200" dirty="0" err="1">
                <a:latin typeface="FreesiaUPC" pitchFamily="34" charset="-34"/>
                <a:cs typeface="FreesiaUPC" pitchFamily="34" charset="-34"/>
              </a:rPr>
              <a:t>สับสเตร</a:t>
            </a:r>
            <a:r>
              <a:rPr lang="th-TH" sz="3200" dirty="0">
                <a:latin typeface="FreesiaUPC" pitchFamily="34" charset="-34"/>
                <a:cs typeface="FreesiaUPC" pitchFamily="34" charset="-34"/>
              </a:rPr>
              <a:t>ตจะทำให้อัตราเร่งปฏิกิริยาเพิ่มขึ้น จนถึงจุดๆหนึ่งแล้วคงที่ </a:t>
            </a:r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32968" y="857238"/>
            <a:ext cx="4068188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สี่เหลี่ยมผืนผ้า 7"/>
          <p:cNvSpPr/>
          <p:nvPr/>
        </p:nvSpPr>
        <p:spPr>
          <a:xfrm>
            <a:off x="142876" y="2928940"/>
            <a:ext cx="4572000" cy="157161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pPr marL="514350" indent="-514350">
              <a:buFont typeface="Courier New" pitchFamily="49" charset="0"/>
              <a:buChar char="o"/>
            </a:pPr>
            <a:r>
              <a:rPr lang="th-TH" sz="3200" dirty="0">
                <a:latin typeface="FreesiaUPC" pitchFamily="34" charset="-34"/>
                <a:cs typeface="FreesiaUPC" pitchFamily="34" charset="-34"/>
              </a:rPr>
              <a:t>ถ้าความเข้มข้นของ</a:t>
            </a:r>
            <a:r>
              <a:rPr lang="th-TH" sz="3200" b="1" dirty="0" err="1">
                <a:latin typeface="FreesiaUPC" pitchFamily="34" charset="-34"/>
                <a:cs typeface="FreesiaUPC" pitchFamily="34" charset="-34"/>
              </a:rPr>
              <a:t>สับสเตรตเข้ม</a:t>
            </a:r>
            <a:r>
              <a:rPr lang="th-TH" sz="3200" b="1" dirty="0">
                <a:latin typeface="FreesiaUPC" pitchFamily="34" charset="-34"/>
                <a:cs typeface="FreesiaUPC" pitchFamily="34" charset="-34"/>
              </a:rPr>
              <a:t>ข้นเกินไปจะทำให้เอนไซม์หยุดการทำงานได้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-32" y="-18"/>
            <a:ext cx="9144032" cy="707886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marL="742950" indent="-742950">
              <a:buFont typeface="Wingdings" pitchFamily="2" charset="2"/>
              <a:buChar char="v"/>
            </a:pPr>
            <a:r>
              <a:rPr lang="th-TH" sz="4000" b="1" dirty="0">
                <a:solidFill>
                  <a:schemeClr val="bg1"/>
                </a:solidFill>
                <a:latin typeface="FreesiaUPC" pitchFamily="34" charset="-34"/>
                <a:cs typeface="FreesiaUPC" pitchFamily="34" charset="-34"/>
              </a:rPr>
              <a:t>ความเป็นกรด-เบส ของสารละลาย </a:t>
            </a: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142844" y="1071552"/>
            <a:ext cx="4929222" cy="34163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514350" indent="-514350">
              <a:buFont typeface="Courier New" pitchFamily="49" charset="0"/>
              <a:buChar char="o"/>
            </a:pPr>
            <a:r>
              <a:rPr lang="th-TH" sz="3600" dirty="0">
                <a:latin typeface="FreesiaUPC" pitchFamily="34" charset="-34"/>
                <a:cs typeface="FreesiaUPC" pitchFamily="34" charset="-34"/>
              </a:rPr>
              <a:t>เอนไซม์จะทำงานได้ดีที่สุดสำหรับค่า </a:t>
            </a:r>
            <a:r>
              <a:rPr lang="en-US" sz="3600" dirty="0">
                <a:latin typeface="FreesiaUPC" pitchFamily="34" charset="-34"/>
                <a:cs typeface="FreesiaUPC" pitchFamily="34" charset="-34"/>
              </a:rPr>
              <a:t>pH </a:t>
            </a:r>
            <a:r>
              <a:rPr lang="th-TH" sz="3600" dirty="0">
                <a:latin typeface="FreesiaUPC" pitchFamily="34" charset="-34"/>
                <a:cs typeface="FreesiaUPC" pitchFamily="34" charset="-34"/>
              </a:rPr>
              <a:t>ค่าหนึ่ง </a:t>
            </a:r>
          </a:p>
          <a:p>
            <a:pPr marL="514350" indent="-514350">
              <a:buFont typeface="Courier New" pitchFamily="49" charset="0"/>
              <a:buChar char="o"/>
            </a:pPr>
            <a:r>
              <a:rPr lang="th-TH" sz="3600" dirty="0">
                <a:latin typeface="FreesiaUPC" pitchFamily="34" charset="-34"/>
                <a:cs typeface="FreesiaUPC" pitchFamily="34" charset="-34"/>
              </a:rPr>
              <a:t>ถ้าเปลี่ยน </a:t>
            </a:r>
            <a:r>
              <a:rPr lang="en-US" sz="3600" dirty="0">
                <a:latin typeface="FreesiaUPC" pitchFamily="34" charset="-34"/>
                <a:cs typeface="FreesiaUPC" pitchFamily="34" charset="-34"/>
              </a:rPr>
              <a:t>pH </a:t>
            </a:r>
            <a:r>
              <a:rPr lang="th-TH" sz="3600" dirty="0">
                <a:latin typeface="FreesiaUPC" pitchFamily="34" charset="-34"/>
                <a:cs typeface="FreesiaUPC" pitchFamily="34" charset="-34"/>
              </a:rPr>
              <a:t>เล็กน้อยอาจจะทำให้อัตราการเกิดปฏิกิริยาของเอนไซม์ลดหรือเพิ่มขึ้นได้ </a:t>
            </a:r>
          </a:p>
          <a:p>
            <a:pPr marL="514350" indent="-514350">
              <a:buFont typeface="Courier New" pitchFamily="49" charset="0"/>
              <a:buChar char="o"/>
            </a:pPr>
            <a:r>
              <a:rPr lang="th-TH" sz="3600" b="1" dirty="0">
                <a:latin typeface="FreesiaUPC" pitchFamily="34" charset="-34"/>
                <a:cs typeface="FreesiaUPC" pitchFamily="34" charset="-34"/>
              </a:rPr>
              <a:t>ส่วนใหญ่อยู่ในช่วง </a:t>
            </a:r>
            <a:r>
              <a:rPr lang="en-US" sz="3600" b="1" dirty="0">
                <a:latin typeface="FreesiaUPC" pitchFamily="34" charset="-34"/>
                <a:cs typeface="FreesiaUPC" pitchFamily="34" charset="-34"/>
              </a:rPr>
              <a:t>pH 6-7.5 </a:t>
            </a:r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95879" y="1071552"/>
            <a:ext cx="3905277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500048"/>
            <a:ext cx="7068070" cy="392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marL="742950" indent="-742950">
              <a:buFont typeface="Wingdings" pitchFamily="2" charset="2"/>
              <a:buChar char="v"/>
            </a:pPr>
            <a:r>
              <a:rPr lang="th-TH" sz="4000" b="1" dirty="0">
                <a:latin typeface="FreesiaUPC" pitchFamily="34" charset="-34"/>
                <a:cs typeface="FreesiaUPC" pitchFamily="34" charset="-34"/>
              </a:rPr>
              <a:t>อุณหภูมิ 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71406" y="785800"/>
            <a:ext cx="5357850" cy="3970318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>
            <a:spAutoFit/>
          </a:bodyPr>
          <a:lstStyle/>
          <a:p>
            <a:pPr marL="514350" indent="-514350">
              <a:buFont typeface="Courier New" pitchFamily="49" charset="0"/>
              <a:buChar char="o"/>
            </a:pPr>
            <a:r>
              <a:rPr lang="th-TH" sz="3600" dirty="0">
                <a:solidFill>
                  <a:schemeClr val="bg1"/>
                </a:solidFill>
                <a:latin typeface="FreesiaUPC" pitchFamily="34" charset="-34"/>
                <a:cs typeface="FreesiaUPC" pitchFamily="34" charset="-34"/>
              </a:rPr>
              <a:t>การเพิ่มอุณหภูมิมีผลต่อปฏิกิริยาที่เร่งเอนไซม์ทั้งทางบวกและทางลบ </a:t>
            </a:r>
          </a:p>
          <a:p>
            <a:pPr marL="514350" indent="-514350">
              <a:buFont typeface="Courier New" pitchFamily="49" charset="0"/>
              <a:buChar char="o"/>
            </a:pPr>
            <a:r>
              <a:rPr lang="th-TH" sz="3600" dirty="0">
                <a:solidFill>
                  <a:schemeClr val="bg1"/>
                </a:solidFill>
                <a:latin typeface="FreesiaUPC" pitchFamily="34" charset="-34"/>
                <a:cs typeface="FreesiaUPC" pitchFamily="34" charset="-34"/>
              </a:rPr>
              <a:t>การเพิ่มอุณหภูมิก็จะทำให้เอนไซม์ซึ่งเป็นโปรตีนเปลี่ยนสภาพเดิมของมันได้ง่าย </a:t>
            </a:r>
          </a:p>
          <a:p>
            <a:pPr marL="514350" indent="-514350">
              <a:buFont typeface="Courier New" pitchFamily="49" charset="0"/>
              <a:buChar char="o"/>
            </a:pPr>
            <a:r>
              <a:rPr lang="th-TH" sz="3600" dirty="0">
                <a:solidFill>
                  <a:schemeClr val="bg1"/>
                </a:solidFill>
                <a:latin typeface="FreesiaUPC" pitchFamily="34" charset="-34"/>
                <a:cs typeface="FreesiaUPC" pitchFamily="34" charset="-34"/>
              </a:rPr>
              <a:t>อุณหภูมิที่พอเหมาะ</a:t>
            </a:r>
            <a:r>
              <a:rPr lang="th-TH" sz="3600" b="1" dirty="0">
                <a:solidFill>
                  <a:schemeClr val="bg1"/>
                </a:solidFill>
                <a:latin typeface="FreesiaUPC" pitchFamily="34" charset="-34"/>
                <a:cs typeface="FreesiaUPC" pitchFamily="34" charset="-34"/>
              </a:rPr>
              <a:t>อยู่ในช่วงอุณหภูมิ 25–40 </a:t>
            </a:r>
            <a:r>
              <a:rPr lang="en-US" sz="3600" b="1" baseline="30000" dirty="0" err="1">
                <a:solidFill>
                  <a:schemeClr val="bg1"/>
                </a:solidFill>
                <a:latin typeface="FreesiaUPC" pitchFamily="34" charset="-34"/>
                <a:cs typeface="FreesiaUPC" pitchFamily="34" charset="-34"/>
              </a:rPr>
              <a:t>o</a:t>
            </a:r>
            <a:r>
              <a:rPr lang="en-US" sz="3600" b="1" dirty="0" err="1">
                <a:solidFill>
                  <a:schemeClr val="bg1"/>
                </a:solidFill>
                <a:latin typeface="FreesiaUPC" pitchFamily="34" charset="-34"/>
                <a:cs typeface="FreesiaUPC" pitchFamily="34" charset="-34"/>
              </a:rPr>
              <a:t>C</a:t>
            </a:r>
            <a:r>
              <a:rPr lang="en-US" sz="3600" b="1" dirty="0">
                <a:solidFill>
                  <a:schemeClr val="bg1"/>
                </a:solidFill>
                <a:latin typeface="FreesiaUPC" pitchFamily="34" charset="-34"/>
                <a:cs typeface="FreesiaUPC" pitchFamily="34" charset="-34"/>
              </a:rPr>
              <a:t> </a:t>
            </a:r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1428742"/>
            <a:ext cx="34290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>
            <a:spAutoFit/>
          </a:bodyPr>
          <a:lstStyle/>
          <a:p>
            <a:pPr marL="514350" indent="-514350">
              <a:buFont typeface="Wingdings" pitchFamily="2" charset="2"/>
              <a:buChar char="v"/>
            </a:pPr>
            <a:r>
              <a:rPr lang="th-TH" sz="4000" b="1" dirty="0">
                <a:solidFill>
                  <a:schemeClr val="bg1"/>
                </a:solidFill>
                <a:latin typeface="FreesiaUPC" pitchFamily="34" charset="-34"/>
                <a:cs typeface="FreesiaUPC" pitchFamily="34" charset="-34"/>
              </a:rPr>
              <a:t>ความเข้มข้นของเอนไซม์ 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5072066" y="1071552"/>
            <a:ext cx="3929090" cy="2862322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th-TH" sz="3600" dirty="0" err="1">
                <a:latin typeface="FreesiaUPC" pitchFamily="34" charset="-34"/>
                <a:cs typeface="FreesiaUPC" pitchFamily="34" charset="-34"/>
              </a:rPr>
              <a:t>สับสเตรตประมาณ</a:t>
            </a:r>
            <a:r>
              <a:rPr lang="th-TH" sz="3600" dirty="0">
                <a:latin typeface="FreesiaUPC" pitchFamily="34" charset="-34"/>
                <a:cs typeface="FreesiaUPC" pitchFamily="34" charset="-34"/>
              </a:rPr>
              <a:t>หนึ่งนั้น ต้องใช้เอนไซม์ประมาณพอเหมาะ </a:t>
            </a:r>
            <a:r>
              <a:rPr lang="th-TH" sz="3600" b="1" dirty="0">
                <a:latin typeface="FreesiaUPC" pitchFamily="34" charset="-34"/>
                <a:cs typeface="FreesiaUPC" pitchFamily="34" charset="-34"/>
              </a:rPr>
              <a:t>ถ้าเอนไซม์มากหรือน้อยไปก็จะทำงานได้ผลไม่เต็มที่ </a:t>
            </a:r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928676"/>
            <a:ext cx="4686312" cy="3307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0" y="1"/>
            <a:ext cx="9144000" cy="714362"/>
          </a:xfrm>
          <a:solidFill>
            <a:srgbClr val="002060"/>
          </a:solidFill>
        </p:spPr>
        <p:txBody>
          <a:bodyPr>
            <a:normAutofit/>
          </a:bodyPr>
          <a:lstStyle/>
          <a:p>
            <a:pPr marL="742950" indent="-742950">
              <a:buFont typeface="Wingdings" pitchFamily="2" charset="2"/>
              <a:buChar char="v"/>
            </a:pPr>
            <a:r>
              <a:rPr lang="th-TH" sz="4000" b="1" dirty="0">
                <a:solidFill>
                  <a:schemeClr val="bg1"/>
                </a:solidFill>
                <a:latin typeface="FreesiaUPC" pitchFamily="34" charset="-34"/>
                <a:cs typeface="FreesiaUPC" pitchFamily="34" charset="-34"/>
              </a:rPr>
              <a:t>สารกระตุ้น (</a:t>
            </a:r>
            <a:r>
              <a:rPr lang="en-US" sz="4000" b="1" dirty="0">
                <a:solidFill>
                  <a:schemeClr val="bg1"/>
                </a:solidFill>
                <a:latin typeface="FreesiaUPC" pitchFamily="34" charset="-34"/>
                <a:cs typeface="FreesiaUPC" pitchFamily="34" charset="-34"/>
              </a:rPr>
              <a:t>Activator) </a:t>
            </a:r>
          </a:p>
          <a:p>
            <a:pPr marL="742950" indent="-742950">
              <a:buFont typeface="Wingdings" pitchFamily="2" charset="2"/>
              <a:buChar char="v"/>
            </a:pPr>
            <a:endParaRPr lang="th-TH" sz="4000" dirty="0">
              <a:solidFill>
                <a:schemeClr val="bg1"/>
              </a:solidFill>
              <a:latin typeface="FreesiaUPC" pitchFamily="34" charset="-34"/>
              <a:cs typeface="FreesiaUPC" pitchFamily="34" charset="-34"/>
            </a:endParaRPr>
          </a:p>
        </p:txBody>
      </p:sp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643438" y="785800"/>
            <a:ext cx="4143404" cy="4034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714362"/>
            <a:ext cx="3643307" cy="4277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50"/>
          </a:xfrm>
          <a:solidFill>
            <a:schemeClr val="accent4">
              <a:lumMod val="50000"/>
            </a:schemeClr>
          </a:solidFill>
        </p:spPr>
        <p:txBody>
          <a:bodyPr>
            <a:normAutofit/>
          </a:bodyPr>
          <a:lstStyle/>
          <a:p>
            <a:pPr marL="742950" indent="-742950"/>
            <a:r>
              <a:rPr lang="th-TH" b="1" dirty="0">
                <a:solidFill>
                  <a:srgbClr val="FFFF00"/>
                </a:solidFill>
                <a:latin typeface="FreesiaUPC" pitchFamily="34" charset="-34"/>
                <a:cs typeface="FreesiaUPC" pitchFamily="34" charset="-34"/>
              </a:rPr>
              <a:t>ตัวยับยั้งเอนไซม์ </a:t>
            </a:r>
            <a:endParaRPr lang="th-TH" dirty="0">
              <a:solidFill>
                <a:srgbClr val="FFFF00"/>
              </a:solidFill>
              <a:latin typeface="FreesiaUPC" pitchFamily="34" charset="-34"/>
              <a:cs typeface="FreesiaUPC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0" y="857238"/>
            <a:ext cx="9144000" cy="646331"/>
          </a:xfrm>
          <a:prstGeom prst="rect">
            <a:avLst/>
          </a:prstGeom>
          <a:solidFill>
            <a:srgbClr val="D60093"/>
          </a:solidFill>
        </p:spPr>
        <p:txBody>
          <a:bodyPr wrap="square">
            <a:spAutoFit/>
          </a:bodyPr>
          <a:lstStyle/>
          <a:p>
            <a:pPr marL="742950" indent="-742950">
              <a:buFont typeface="Courier New" pitchFamily="49" charset="0"/>
              <a:buChar char="o"/>
            </a:pPr>
            <a:r>
              <a:rPr lang="th-TH" sz="3600" b="1" dirty="0">
                <a:solidFill>
                  <a:schemeClr val="bg1"/>
                </a:solidFill>
                <a:latin typeface="FreesiaUPC" pitchFamily="34" charset="-34"/>
                <a:cs typeface="FreesiaUPC" pitchFamily="34" charset="-34"/>
              </a:rPr>
              <a:t>สารที่ทำให้เอนไซม์เร่งปฏิกิริยาได้ลดลงหรือหยุดชะงัก </a:t>
            </a:r>
          </a:p>
        </p:txBody>
      </p:sp>
      <p:pic>
        <p:nvPicPr>
          <p:cNvPr id="2050" name="Picture 2" descr="ผลการค้นหารูปภาพสำหรับ inhibitor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78" y="1500180"/>
            <a:ext cx="4810117" cy="3370931"/>
          </a:xfrm>
          <a:prstGeom prst="rect">
            <a:avLst/>
          </a:prstGeom>
          <a:noFill/>
        </p:spPr>
      </p:pic>
      <p:pic>
        <p:nvPicPr>
          <p:cNvPr id="2052" name="Picture 4" descr="ผลการค้นหารูปภาพสำหรับ inhibitor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7224" y="1500180"/>
            <a:ext cx="1928826" cy="31432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ผลการค้นหารูปภาพสำหรับ inhibitor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0"/>
            <a:ext cx="6858048" cy="51435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609</TotalTime>
  <Words>551</Words>
  <Application>Microsoft Office PowerPoint</Application>
  <PresentationFormat>นำเสนอทางหน้าจอ (16:9)</PresentationFormat>
  <Paragraphs>49</Paragraphs>
  <Slides>23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23</vt:i4>
      </vt:variant>
    </vt:vector>
  </HeadingPairs>
  <TitlesOfParts>
    <vt:vector size="29" baseType="lpstr">
      <vt:lpstr>Arial</vt:lpstr>
      <vt:lpstr>Calibri</vt:lpstr>
      <vt:lpstr>Courier New</vt:lpstr>
      <vt:lpstr>FreesiaUPC</vt:lpstr>
      <vt:lpstr>Wingdings</vt:lpstr>
      <vt:lpstr>ชุดรูปแบบของ Office</vt:lpstr>
      <vt:lpstr>งานนำเสนอ PowerPoint</vt:lpstr>
      <vt:lpstr>งานนำเสนอ PowerPoint</vt:lpstr>
      <vt:lpstr>งานนำเสนอ PowerPoint</vt:lpstr>
      <vt:lpstr>ปฏิกิริยาเคมีในเซลล์ของสิ่งมีชีวิต</vt:lpstr>
      <vt:lpstr>งานนำเสนอ PowerPoint</vt:lpstr>
      <vt:lpstr>งานนำเสนอ PowerPoint</vt:lpstr>
      <vt:lpstr>องค์ประกอบของปฏิกิริยาเคมี </vt:lpstr>
      <vt:lpstr>งานนำเสนอ PowerPoint</vt:lpstr>
      <vt:lpstr>กลไกการทำงานของเอนไซม์</vt:lpstr>
      <vt:lpstr>งานนำเสนอ PowerPoint</vt:lpstr>
      <vt:lpstr>สมบัติของเอนไซม์ </vt:lpstr>
      <vt:lpstr>งานนำเสนอ PowerPoint</vt:lpstr>
      <vt:lpstr>สมบัติของเอนไซม์ </vt:lpstr>
      <vt:lpstr>ปัจจัยที่มีผลต่อการทำงานของเอนไซม์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ตัวยับยั้งเอนไซม์ 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RUNGTIWA</dc:creator>
  <cp:lastModifiedBy>รุ่งทิวา ราชคิด</cp:lastModifiedBy>
  <cp:revision>111</cp:revision>
  <dcterms:created xsi:type="dcterms:W3CDTF">2016-05-16T14:32:29Z</dcterms:created>
  <dcterms:modified xsi:type="dcterms:W3CDTF">2020-04-05T20:26:53Z</dcterms:modified>
</cp:coreProperties>
</file>