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9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11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695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773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744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637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035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41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48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5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373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0177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D858B8-6A1E-41E6-8939-70076DF7ADC2}" type="slidenum">
              <a:rPr lang="en-US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651146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4956B-5E0B-4951-A3A9-2782C334B277}" type="datetimeFigureOut">
              <a:rPr lang="th-TH" smtClean="0"/>
              <a:t>03/05/60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60B59-FCF7-4CB1-B656-21DAE9BE35B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915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gif"/><Relationship Id="rId4" Type="http://schemas.openxmlformats.org/officeDocument/2006/relationships/image" Target="../media/image10.wmf"/><Relationship Id="rId9" Type="http://schemas.openxmlformats.org/officeDocument/2006/relationships/image" Target="../media/image11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gif"/><Relationship Id="rId4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5" descr="Water lilies"/>
          <p:cNvPicPr>
            <a:picLocks noChangeAspect="1" noChangeArrowheads="1"/>
          </p:cNvPicPr>
          <p:nvPr/>
        </p:nvPicPr>
        <p:blipFill>
          <a:blip r:embed="rId2">
            <a:lum bright="4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16" descr="Water lili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>
                <a:alpha val="89000"/>
              </a:srgbClr>
            </a:outerShdw>
          </a:effectLst>
        </p:spPr>
      </p:pic>
      <p:sp>
        <p:nvSpPr>
          <p:cNvPr id="23558" name="WordArt 6"/>
          <p:cNvSpPr>
            <a:spLocks noChangeArrowheads="1" noChangeShapeType="1" noTextEdit="1"/>
          </p:cNvSpPr>
          <p:nvPr/>
        </p:nvSpPr>
        <p:spPr bwMode="auto">
          <a:xfrm>
            <a:off x="446618" y="292100"/>
            <a:ext cx="11410949" cy="101811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Bottom">
                <a:rot lat="1200000" lon="0" rev="0"/>
              </a:camera>
              <a:lightRig rig="legacyFlat3" dir="l"/>
            </a:scene3d>
            <a:sp3d extrusionH="430200" prstMaterial="legacyMatte">
              <a:extrusionClr>
                <a:srgbClr val="FFFF00"/>
              </a:extrusionClr>
              <a:contourClr>
                <a:srgbClr val="FF0000"/>
              </a:contourClr>
            </a:sp3d>
          </a:bodyPr>
          <a:lstStyle/>
          <a:p>
            <a:pPr algn="ctr"/>
            <a:r>
              <a:rPr lang="th-TH" sz="4800" b="1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การศึกษาชีววิทยา</a:t>
            </a:r>
          </a:p>
        </p:txBody>
      </p:sp>
      <p:sp>
        <p:nvSpPr>
          <p:cNvPr id="23560" name="WordArt 8"/>
          <p:cNvSpPr>
            <a:spLocks noChangeArrowheads="1" noChangeShapeType="1" noTextEdit="1"/>
          </p:cNvSpPr>
          <p:nvPr/>
        </p:nvSpPr>
        <p:spPr bwMode="auto">
          <a:xfrm>
            <a:off x="639234" y="3367618"/>
            <a:ext cx="10866967" cy="229234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l"/>
            </a:scene3d>
            <a:sp3d extrusionH="100000" prstMaterial="legacyMatte">
              <a:extrusionClr>
                <a:srgbClr val="FFFF00"/>
              </a:extrusionClr>
            </a:sp3d>
          </a:bodyPr>
          <a:lstStyle/>
          <a:p>
            <a:pPr algn="ctr">
              <a:defRPr/>
            </a:pPr>
            <a:r>
              <a:rPr lang="th-TH" sz="4267" b="1" kern="10" dirty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FreesiaUPC"/>
                <a:cs typeface="FreesiaUPC"/>
              </a:rPr>
              <a:t>นำเสนอโดย</a:t>
            </a:r>
          </a:p>
          <a:p>
            <a:pPr algn="ctr">
              <a:defRPr/>
            </a:pPr>
            <a:r>
              <a:rPr lang="th-TH" sz="4800" b="1" kern="10" dirty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FreesiaUPC"/>
                <a:cs typeface="FreesiaUPC"/>
              </a:rPr>
              <a:t>ผศ.ดร.สมาน  แก้วไวยุทธ</a:t>
            </a:r>
            <a:endParaRPr lang="en-US" sz="4800" b="1" kern="10" dirty="0">
              <a:ln w="9525">
                <a:round/>
                <a:headEnd/>
                <a:tailEnd/>
              </a:ln>
              <a:solidFill>
                <a:srgbClr val="0000FF"/>
              </a:solidFill>
              <a:latin typeface="FreesiaUPC"/>
              <a:cs typeface="FreesiaUPC"/>
            </a:endParaRPr>
          </a:p>
        </p:txBody>
      </p:sp>
      <p:sp>
        <p:nvSpPr>
          <p:cNvPr id="23562" name="WordArt 10"/>
          <p:cNvSpPr>
            <a:spLocks noChangeArrowheads="1" noChangeShapeType="1" noTextEdit="1"/>
          </p:cNvSpPr>
          <p:nvPr/>
        </p:nvSpPr>
        <p:spPr bwMode="auto">
          <a:xfrm>
            <a:off x="450851" y="1987551"/>
            <a:ext cx="11360149" cy="7577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Bottom">
                <a:rot lat="1200000" lon="0" rev="0"/>
              </a:camera>
              <a:lightRig rig="legacyFlat3" dir="l"/>
            </a:scene3d>
            <a:sp3d extrusionH="430200" prstMaterial="legacyMatte">
              <a:extrusionClr>
                <a:srgbClr val="FFFF00"/>
              </a:extrusionClr>
              <a:contourClr>
                <a:srgbClr val="FF0000"/>
              </a:contourClr>
            </a:sp3d>
          </a:bodyPr>
          <a:lstStyle/>
          <a:p>
            <a:pPr algn="ctr"/>
            <a:r>
              <a:rPr lang="en-US" sz="2667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Clarendon Extended"/>
              </a:rPr>
              <a:t>(Study Biology)</a:t>
            </a:r>
            <a:endParaRPr lang="th-TH" sz="2667" kern="10">
              <a:ln w="9525">
                <a:round/>
                <a:headEnd/>
                <a:tailEnd/>
              </a:ln>
              <a:solidFill>
                <a:srgbClr val="FF0000"/>
              </a:solidFill>
              <a:latin typeface="Clarendon Extended"/>
            </a:endParaRPr>
          </a:p>
        </p:txBody>
      </p:sp>
    </p:spTree>
    <p:extLst>
      <p:ext uri="{BB962C8B-B14F-4D97-AF65-F5344CB8AC3E}">
        <p14:creationId xmlns:p14="http://schemas.microsoft.com/office/powerpoint/2010/main" val="2089121532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" dur="2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/>
      <p:bldP spid="235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1847851" y="124885"/>
            <a:ext cx="8458200" cy="679449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154517" y="719667"/>
            <a:ext cx="11844867" cy="72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533" b="1">
                <a:solidFill>
                  <a:srgbClr val="FF0000"/>
                </a:solidFill>
                <a:cs typeface="FreesiaUPC" panose="020B0604020202020204" pitchFamily="34" charset="-34"/>
              </a:rPr>
              <a:t>ชีววิทยา</a:t>
            </a:r>
            <a:r>
              <a:rPr lang="th-TH" sz="4533" b="1">
                <a:solidFill>
                  <a:srgbClr val="FF0000"/>
                </a:solidFill>
                <a:latin typeface="Angsana New" panose="02020603050405020304" pitchFamily="18" charset="-34"/>
              </a:rPr>
              <a:t> </a:t>
            </a:r>
            <a:r>
              <a:rPr lang="th-TH" sz="4533" b="1">
                <a:solidFill>
                  <a:srgbClr val="FF0000"/>
                </a:solidFill>
                <a:cs typeface="FreesiaUPC" panose="020B0604020202020204" pitchFamily="34" charset="-34"/>
              </a:rPr>
              <a:t>มี</a:t>
            </a:r>
            <a:r>
              <a:rPr lang="th-TH" sz="4533" b="1">
                <a:solidFill>
                  <a:srgbClr val="FF0000"/>
                </a:solidFill>
                <a:latin typeface="Angsana New" panose="02020603050405020304" pitchFamily="18" charset="-34"/>
              </a:rPr>
              <a:t> </a:t>
            </a:r>
            <a:r>
              <a:rPr lang="th-TH" sz="4533" b="1">
                <a:solidFill>
                  <a:srgbClr val="FF0000"/>
                </a:solidFill>
                <a:cs typeface="FreesiaUPC" panose="020B0604020202020204" pitchFamily="34" charset="-34"/>
              </a:rPr>
              <a:t>2</a:t>
            </a:r>
            <a:r>
              <a:rPr lang="th-TH" sz="4533" b="1">
                <a:solidFill>
                  <a:srgbClr val="FF0000"/>
                </a:solidFill>
                <a:latin typeface="Angsana New" panose="02020603050405020304" pitchFamily="18" charset="-34"/>
              </a:rPr>
              <a:t> </a:t>
            </a:r>
            <a:r>
              <a:rPr lang="th-TH" sz="4533" b="1">
                <a:solidFill>
                  <a:srgbClr val="FF0000"/>
                </a:solidFill>
                <a:cs typeface="FreesiaUPC" panose="020B0604020202020204" pitchFamily="34" charset="-34"/>
              </a:rPr>
              <a:t>ส่วน</a:t>
            </a:r>
            <a:r>
              <a:rPr lang="th-TH" sz="4533" b="1">
                <a:solidFill>
                  <a:srgbClr val="FF0000"/>
                </a:solidFill>
                <a:latin typeface="Angsana New" panose="02020603050405020304" pitchFamily="18" charset="-34"/>
              </a:rPr>
              <a:t> </a:t>
            </a:r>
            <a:r>
              <a:rPr lang="th-TH" sz="4533" b="1">
                <a:cs typeface="FreesiaUPC" panose="020B0604020202020204" pitchFamily="34" charset="-34"/>
              </a:rPr>
              <a:t>คือ</a:t>
            </a:r>
            <a:r>
              <a:rPr lang="th-TH" sz="4533" b="1">
                <a:latin typeface="Angsana New" panose="02020603050405020304" pitchFamily="18" charset="-34"/>
              </a:rPr>
              <a:t> </a:t>
            </a:r>
            <a:r>
              <a:rPr lang="th-TH" sz="4533" b="1">
                <a:cs typeface="FreesiaUPC" panose="020B0604020202020204" pitchFamily="34" charset="-34"/>
              </a:rPr>
              <a:t>กระบวนการ</a:t>
            </a:r>
            <a:r>
              <a:rPr lang="th-TH" sz="3200" b="1">
                <a:cs typeface="FreesiaUPC" panose="020B0604020202020204" pitchFamily="34" charset="-34"/>
              </a:rPr>
              <a:t> </a:t>
            </a:r>
            <a:r>
              <a:rPr lang="th-TH" sz="2933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933">
                <a:latin typeface="Impact" panose="020B0806030902050204" pitchFamily="34" charset="0"/>
                <a:cs typeface="FreesiaUPC" panose="020B0604020202020204" pitchFamily="34" charset="-34"/>
              </a:rPr>
              <a:t>Process</a:t>
            </a:r>
            <a:r>
              <a:rPr lang="th-TH" sz="2933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  <a:r>
              <a:rPr lang="th-TH" sz="3200" b="1">
                <a:cs typeface="FreesiaUPC" panose="020B0604020202020204" pitchFamily="34" charset="-34"/>
              </a:rPr>
              <a:t> </a:t>
            </a:r>
            <a:r>
              <a:rPr lang="th-TH" sz="4533" b="1">
                <a:cs typeface="FreesiaUPC" panose="020B0604020202020204" pitchFamily="34" charset="-34"/>
              </a:rPr>
              <a:t>และ</a:t>
            </a:r>
            <a:r>
              <a:rPr lang="th-TH" sz="4533" b="1">
                <a:latin typeface="Angsana New" panose="02020603050405020304" pitchFamily="18" charset="-34"/>
              </a:rPr>
              <a:t> </a:t>
            </a:r>
            <a:r>
              <a:rPr lang="th-TH" sz="4533" b="1">
                <a:cs typeface="FreesiaUPC" panose="020B0604020202020204" pitchFamily="34" charset="-34"/>
              </a:rPr>
              <a:t>ความรู้ </a:t>
            </a:r>
            <a:r>
              <a:rPr lang="th-TH" sz="2933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933">
                <a:latin typeface="Impact" panose="020B0806030902050204" pitchFamily="34" charset="0"/>
                <a:cs typeface="FreesiaUPC" panose="020B0604020202020204" pitchFamily="34" charset="-34"/>
              </a:rPr>
              <a:t>Knowledge</a:t>
            </a:r>
            <a:r>
              <a:rPr lang="th-TH" sz="2933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2092" name="WordArt 44"/>
          <p:cNvSpPr>
            <a:spLocks noChangeArrowheads="1" noChangeShapeType="1" noTextEdit="1"/>
          </p:cNvSpPr>
          <p:nvPr/>
        </p:nvSpPr>
        <p:spPr bwMode="auto">
          <a:xfrm>
            <a:off x="2114551" y="173567"/>
            <a:ext cx="7926916" cy="520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12700" algn="ctr" rotWithShape="0">
                    <a:srgbClr val="FF0000"/>
                  </a:outerShdw>
                </a:effectLst>
                <a:latin typeface="FreesiaUPC" panose="020B0604020202020204" pitchFamily="34" charset="-34"/>
                <a:cs typeface="FreesiaUPC" panose="020B0604020202020204" pitchFamily="34" charset="-34"/>
              </a:rPr>
              <a:t>องค์ประกอบของชีววิทยา</a:t>
            </a:r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3331634" y="1312333"/>
            <a:ext cx="6035627" cy="720134"/>
          </a:xfrm>
          <a:prstGeom prst="rect">
            <a:avLst/>
          </a:prstGeom>
          <a:solidFill>
            <a:srgbClr val="FFFF00"/>
          </a:solidFill>
          <a:ln w="38100" cmpd="dbl">
            <a:solidFill>
              <a:srgbClr val="FF0000"/>
            </a:solidFill>
            <a:miter lim="800000"/>
            <a:headEnd/>
            <a:tailEnd/>
          </a:ln>
          <a:effectLst>
            <a:outerShdw dist="71842" dir="2700000" algn="ctr" rotWithShape="0">
              <a:srgbClr val="FF0000"/>
            </a:outerShdw>
          </a:effec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533" b="1">
                <a:cs typeface="FreesiaUPC" panose="020B0604020202020204" pitchFamily="34" charset="-34"/>
              </a:rPr>
              <a:t>ชีววิทยา </a:t>
            </a:r>
            <a:r>
              <a:rPr lang="en-US" sz="4533" b="1">
                <a:cs typeface="FreesiaUPC" panose="020B0604020202020204" pitchFamily="34" charset="-34"/>
              </a:rPr>
              <a:t>= </a:t>
            </a:r>
            <a:r>
              <a:rPr lang="th-TH" sz="4533" b="1">
                <a:cs typeface="FreesiaUPC" panose="020B0604020202020204" pitchFamily="34" charset="-34"/>
              </a:rPr>
              <a:t>กระบวนการ + ความรู้</a:t>
            </a:r>
          </a:p>
        </p:txBody>
      </p:sp>
      <p:sp>
        <p:nvSpPr>
          <p:cNvPr id="2113" name="Text Box 65"/>
          <p:cNvSpPr txBox="1">
            <a:spLocks noChangeArrowheads="1"/>
          </p:cNvSpPr>
          <p:nvPr/>
        </p:nvSpPr>
        <p:spPr bwMode="auto">
          <a:xfrm>
            <a:off x="352925" y="3079751"/>
            <a:ext cx="2435282" cy="683264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dist="35921" dir="2700000" algn="ctr" rotWithShape="0">
              <a:srgbClr val="FF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4800" b="1">
                <a:cs typeface="FreesiaUPC" panose="020B0604020202020204" pitchFamily="34" charset="-34"/>
              </a:rPr>
              <a:t>กระบวนการ</a:t>
            </a:r>
          </a:p>
        </p:txBody>
      </p:sp>
      <p:sp>
        <p:nvSpPr>
          <p:cNvPr id="2114" name="Text Box 66"/>
          <p:cNvSpPr txBox="1">
            <a:spLocks noChangeArrowheads="1"/>
          </p:cNvSpPr>
          <p:nvPr/>
        </p:nvSpPr>
        <p:spPr bwMode="auto">
          <a:xfrm>
            <a:off x="8804579" y="3086100"/>
            <a:ext cx="1436611" cy="683264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dist="35921" dir="2700000" algn="ctr" rotWithShape="0">
              <a:srgbClr val="FF0000"/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4800" b="1">
                <a:cs typeface="FreesiaUPC" panose="020B0604020202020204" pitchFamily="34" charset="-34"/>
              </a:rPr>
              <a:t>ความรู้</a:t>
            </a:r>
          </a:p>
        </p:txBody>
      </p:sp>
      <p:sp>
        <p:nvSpPr>
          <p:cNvPr id="2116" name="Text Box 68"/>
          <p:cNvSpPr txBox="1">
            <a:spLocks noChangeArrowheads="1"/>
          </p:cNvSpPr>
          <p:nvPr/>
        </p:nvSpPr>
        <p:spPr bwMode="auto">
          <a:xfrm>
            <a:off x="10138632" y="3786717"/>
            <a:ext cx="1869422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990033"/>
                </a:solidFill>
                <a:cs typeface="FreesiaUPC" panose="020B0604020202020204" pitchFamily="34" charset="-34"/>
              </a:rPr>
              <a:t>ข้อเท็จจริง</a:t>
            </a:r>
            <a:endParaRPr lang="th-TH" sz="4267" b="1">
              <a:solidFill>
                <a:srgbClr val="990033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2117" name="Text Box 69"/>
          <p:cNvSpPr txBox="1">
            <a:spLocks noChangeArrowheads="1"/>
          </p:cNvSpPr>
          <p:nvPr/>
        </p:nvSpPr>
        <p:spPr bwMode="auto">
          <a:xfrm>
            <a:off x="10184756" y="4709584"/>
            <a:ext cx="1140056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7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006600"/>
                </a:solidFill>
                <a:latin typeface="ITC Bookman Demi" pitchFamily="18" charset="0"/>
                <a:cs typeface="FreesiaUPC" panose="020B0604020202020204" pitchFamily="34" charset="-34"/>
              </a:rPr>
              <a:t>ข้อมูล</a:t>
            </a:r>
          </a:p>
        </p:txBody>
      </p:sp>
      <p:sp>
        <p:nvSpPr>
          <p:cNvPr id="2118" name="Text Box 70"/>
          <p:cNvSpPr txBox="1">
            <a:spLocks noChangeArrowheads="1"/>
          </p:cNvSpPr>
          <p:nvPr/>
        </p:nvSpPr>
        <p:spPr bwMode="auto">
          <a:xfrm>
            <a:off x="10160193" y="4248151"/>
            <a:ext cx="1350049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ข้อสรุป</a:t>
            </a:r>
          </a:p>
        </p:txBody>
      </p:sp>
      <p:cxnSp>
        <p:nvCxnSpPr>
          <p:cNvPr id="2121" name="AutoShape 73"/>
          <p:cNvCxnSpPr>
            <a:cxnSpLocks noChangeShapeType="1"/>
            <a:stCxn id="2139" idx="2"/>
            <a:endCxn id="2113" idx="0"/>
          </p:cNvCxnSpPr>
          <p:nvPr/>
        </p:nvCxnSpPr>
        <p:spPr bwMode="auto">
          <a:xfrm rot="5400000">
            <a:off x="3618442" y="597959"/>
            <a:ext cx="433917" cy="452966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2" name="AutoShape 74"/>
          <p:cNvCxnSpPr>
            <a:cxnSpLocks noChangeShapeType="1"/>
            <a:stCxn id="2139" idx="2"/>
            <a:endCxn id="2114" idx="0"/>
          </p:cNvCxnSpPr>
          <p:nvPr/>
        </p:nvCxnSpPr>
        <p:spPr bwMode="auto">
          <a:xfrm rot="16200000" flipH="1">
            <a:off x="7591426" y="1154641"/>
            <a:ext cx="440266" cy="342265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3" name="AutoShape 75"/>
          <p:cNvCxnSpPr>
            <a:cxnSpLocks noChangeShapeType="1"/>
            <a:stCxn id="2116" idx="1"/>
            <a:endCxn id="2114" idx="2"/>
          </p:cNvCxnSpPr>
          <p:nvPr/>
        </p:nvCxnSpPr>
        <p:spPr bwMode="auto">
          <a:xfrm rot="10800000">
            <a:off x="9522886" y="3769365"/>
            <a:ext cx="615747" cy="391847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4" name="AutoShape 76"/>
          <p:cNvCxnSpPr>
            <a:cxnSpLocks noChangeShapeType="1"/>
            <a:stCxn id="2117" idx="1"/>
            <a:endCxn id="2114" idx="2"/>
          </p:cNvCxnSpPr>
          <p:nvPr/>
        </p:nvCxnSpPr>
        <p:spPr bwMode="auto">
          <a:xfrm rot="10800000">
            <a:off x="9522886" y="3769364"/>
            <a:ext cx="661871" cy="1314714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5" name="AutoShape 77"/>
          <p:cNvCxnSpPr>
            <a:cxnSpLocks noChangeShapeType="1"/>
            <a:stCxn id="2118" idx="1"/>
            <a:endCxn id="2114" idx="2"/>
          </p:cNvCxnSpPr>
          <p:nvPr/>
        </p:nvCxnSpPr>
        <p:spPr bwMode="auto">
          <a:xfrm rot="10800000">
            <a:off x="9522885" y="3769365"/>
            <a:ext cx="637308" cy="853281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31" name="Text Box 83"/>
          <p:cNvSpPr txBox="1">
            <a:spLocks noChangeArrowheads="1"/>
          </p:cNvSpPr>
          <p:nvPr/>
        </p:nvSpPr>
        <p:spPr bwMode="auto">
          <a:xfrm>
            <a:off x="10172560" y="5177367"/>
            <a:ext cx="1856598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7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latin typeface="ITC Bookman Demi" pitchFamily="18" charset="0"/>
                <a:cs typeface="FreesiaUPC" panose="020B0604020202020204" pitchFamily="34" charset="-34"/>
              </a:rPr>
              <a:t>สมมติฐาน</a:t>
            </a:r>
          </a:p>
        </p:txBody>
      </p:sp>
      <p:sp>
        <p:nvSpPr>
          <p:cNvPr id="2132" name="Text Box 84"/>
          <p:cNvSpPr txBox="1">
            <a:spLocks noChangeArrowheads="1"/>
          </p:cNvSpPr>
          <p:nvPr/>
        </p:nvSpPr>
        <p:spPr bwMode="auto">
          <a:xfrm>
            <a:off x="10172487" y="5653617"/>
            <a:ext cx="1215396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7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ทฤษฎี</a:t>
            </a:r>
          </a:p>
        </p:txBody>
      </p:sp>
      <p:sp>
        <p:nvSpPr>
          <p:cNvPr id="2133" name="Text Box 85"/>
          <p:cNvSpPr txBox="1">
            <a:spLocks noChangeArrowheads="1"/>
          </p:cNvSpPr>
          <p:nvPr/>
        </p:nvSpPr>
        <p:spPr bwMode="auto">
          <a:xfrm>
            <a:off x="10202318" y="6131984"/>
            <a:ext cx="681597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7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FF0000"/>
                </a:solidFill>
                <a:latin typeface="ITC Bookman Demi" pitchFamily="18" charset="0"/>
                <a:cs typeface="FreesiaUPC" panose="020B0604020202020204" pitchFamily="34" charset="-34"/>
              </a:rPr>
              <a:t>กฎ</a:t>
            </a:r>
          </a:p>
        </p:txBody>
      </p:sp>
      <p:cxnSp>
        <p:nvCxnSpPr>
          <p:cNvPr id="2134" name="AutoShape 86"/>
          <p:cNvCxnSpPr>
            <a:cxnSpLocks noChangeShapeType="1"/>
            <a:stCxn id="2131" idx="1"/>
            <a:endCxn id="2114" idx="2"/>
          </p:cNvCxnSpPr>
          <p:nvPr/>
        </p:nvCxnSpPr>
        <p:spPr bwMode="auto">
          <a:xfrm rot="10800000">
            <a:off x="9522886" y="3769365"/>
            <a:ext cx="649675" cy="1782497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5" name="AutoShape 87"/>
          <p:cNvCxnSpPr>
            <a:cxnSpLocks noChangeShapeType="1"/>
            <a:stCxn id="2132" idx="1"/>
            <a:endCxn id="2114" idx="2"/>
          </p:cNvCxnSpPr>
          <p:nvPr/>
        </p:nvCxnSpPr>
        <p:spPr bwMode="auto">
          <a:xfrm rot="10800000">
            <a:off x="9522885" y="3769365"/>
            <a:ext cx="649602" cy="2258747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6" name="AutoShape 88"/>
          <p:cNvCxnSpPr>
            <a:cxnSpLocks noChangeShapeType="1"/>
          </p:cNvCxnSpPr>
          <p:nvPr/>
        </p:nvCxnSpPr>
        <p:spPr bwMode="auto">
          <a:xfrm rot="10800000">
            <a:off x="9522884" y="3799418"/>
            <a:ext cx="649816" cy="2722033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39" name="WordArt 91"/>
          <p:cNvSpPr>
            <a:spLocks noChangeArrowheads="1" noChangeShapeType="1" noTextEdit="1"/>
          </p:cNvSpPr>
          <p:nvPr/>
        </p:nvSpPr>
        <p:spPr bwMode="auto">
          <a:xfrm>
            <a:off x="5046133" y="2190751"/>
            <a:ext cx="2108200" cy="4550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17961" dir="2700000" algn="ctr" rotWithShape="0">
                    <a:srgbClr val="66FFFF"/>
                  </a:outerShdw>
                </a:effectLst>
                <a:latin typeface="FreesiaUPC" panose="020B0604020202020204" pitchFamily="34" charset="-34"/>
                <a:cs typeface="FreesiaUPC" panose="020B0604020202020204" pitchFamily="34" charset="-34"/>
              </a:rPr>
              <a:t>ชีววิทยา</a:t>
            </a:r>
          </a:p>
        </p:txBody>
      </p:sp>
      <p:sp>
        <p:nvSpPr>
          <p:cNvPr id="2142" name="Text Box 94"/>
          <p:cNvSpPr txBox="1">
            <a:spLocks noChangeArrowheads="1"/>
          </p:cNvSpPr>
          <p:nvPr/>
        </p:nvSpPr>
        <p:spPr bwMode="auto">
          <a:xfrm>
            <a:off x="1328879" y="3782485"/>
            <a:ext cx="2291012" cy="68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3F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th-TH" sz="4267" b="1">
                <a:solidFill>
                  <a:srgbClr val="990033"/>
                </a:solidFill>
                <a:cs typeface="FreesiaUPC" panose="020B0604020202020204" pitchFamily="34" charset="-34"/>
              </a:rPr>
              <a:t>การตั้งปัญหา</a:t>
            </a:r>
            <a:endParaRPr lang="th-TH" sz="4267" b="1">
              <a:solidFill>
                <a:srgbClr val="990033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sp>
        <p:nvSpPr>
          <p:cNvPr id="2143" name="Text Box 95"/>
          <p:cNvSpPr txBox="1">
            <a:spLocks noChangeArrowheads="1"/>
          </p:cNvSpPr>
          <p:nvPr/>
        </p:nvSpPr>
        <p:spPr bwMode="auto">
          <a:xfrm>
            <a:off x="1318295" y="4205817"/>
            <a:ext cx="2291012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3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การตั้งปัญหา</a:t>
            </a:r>
          </a:p>
        </p:txBody>
      </p:sp>
      <p:sp>
        <p:nvSpPr>
          <p:cNvPr id="2144" name="Text Box 96"/>
          <p:cNvSpPr txBox="1">
            <a:spLocks noChangeArrowheads="1"/>
          </p:cNvSpPr>
          <p:nvPr/>
        </p:nvSpPr>
        <p:spPr bwMode="auto">
          <a:xfrm>
            <a:off x="1302782" y="4671484"/>
            <a:ext cx="2927404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006600"/>
                </a:solidFill>
                <a:latin typeface="ITC Bookman Demi" pitchFamily="18" charset="0"/>
                <a:cs typeface="FreesiaUPC" panose="020B0604020202020204" pitchFamily="34" charset="-34"/>
              </a:rPr>
              <a:t>การตั้งสมมติฐาน</a:t>
            </a:r>
          </a:p>
        </p:txBody>
      </p:sp>
      <p:cxnSp>
        <p:nvCxnSpPr>
          <p:cNvPr id="2145" name="AutoShape 97"/>
          <p:cNvCxnSpPr>
            <a:cxnSpLocks noChangeShapeType="1"/>
            <a:stCxn id="2142" idx="1"/>
          </p:cNvCxnSpPr>
          <p:nvPr/>
        </p:nvCxnSpPr>
        <p:spPr bwMode="auto">
          <a:xfrm rot="10800000">
            <a:off x="778935" y="3697820"/>
            <a:ext cx="549944" cy="42633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46" name="AutoShape 98"/>
          <p:cNvCxnSpPr>
            <a:cxnSpLocks noChangeShapeType="1"/>
            <a:stCxn id="2143" idx="1"/>
          </p:cNvCxnSpPr>
          <p:nvPr/>
        </p:nvCxnSpPr>
        <p:spPr bwMode="auto">
          <a:xfrm rot="10800000">
            <a:off x="778935" y="3697819"/>
            <a:ext cx="539360" cy="882492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47" name="Text Box 99"/>
          <p:cNvSpPr txBox="1">
            <a:spLocks noChangeArrowheads="1"/>
          </p:cNvSpPr>
          <p:nvPr/>
        </p:nvSpPr>
        <p:spPr bwMode="auto">
          <a:xfrm>
            <a:off x="1271226" y="5132917"/>
            <a:ext cx="4091184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latin typeface="ITC Bookman Demi" pitchFamily="18" charset="0"/>
                <a:cs typeface="FreesiaUPC" panose="020B0604020202020204" pitchFamily="34" charset="-34"/>
              </a:rPr>
              <a:t>การตรวจสอบสมมติฐาน</a:t>
            </a:r>
          </a:p>
        </p:txBody>
      </p:sp>
      <p:cxnSp>
        <p:nvCxnSpPr>
          <p:cNvPr id="2148" name="AutoShape 100"/>
          <p:cNvCxnSpPr>
            <a:cxnSpLocks noChangeShapeType="1"/>
            <a:stCxn id="2144" idx="1"/>
          </p:cNvCxnSpPr>
          <p:nvPr/>
        </p:nvCxnSpPr>
        <p:spPr bwMode="auto">
          <a:xfrm rot="10800000">
            <a:off x="778936" y="3697818"/>
            <a:ext cx="523847" cy="1348161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49" name="AutoShape 101"/>
          <p:cNvCxnSpPr>
            <a:cxnSpLocks noChangeShapeType="1"/>
            <a:stCxn id="2147" idx="1"/>
          </p:cNvCxnSpPr>
          <p:nvPr/>
        </p:nvCxnSpPr>
        <p:spPr bwMode="auto">
          <a:xfrm rot="10800000">
            <a:off x="778934" y="3697819"/>
            <a:ext cx="492293" cy="1809592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0" name="Text Box 102"/>
          <p:cNvSpPr txBox="1">
            <a:spLocks noChangeArrowheads="1"/>
          </p:cNvSpPr>
          <p:nvPr/>
        </p:nvSpPr>
        <p:spPr bwMode="auto">
          <a:xfrm>
            <a:off x="1210733" y="5632451"/>
            <a:ext cx="7943851" cy="127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การวิเคราะห์ข้อมูลและการหาความสัมพันธ์ระหว่างข้อมูลเพื่อการสรุปผล</a:t>
            </a:r>
          </a:p>
        </p:txBody>
      </p:sp>
      <p:cxnSp>
        <p:nvCxnSpPr>
          <p:cNvPr id="2151" name="AutoShape 103"/>
          <p:cNvCxnSpPr>
            <a:cxnSpLocks noChangeShapeType="1"/>
          </p:cNvCxnSpPr>
          <p:nvPr/>
        </p:nvCxnSpPr>
        <p:spPr bwMode="auto">
          <a:xfrm rot="10800000">
            <a:off x="787401" y="3712634"/>
            <a:ext cx="446617" cy="2163233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8562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1" grpId="0" animBg="1"/>
      <p:bldP spid="2070" grpId="0"/>
      <p:bldP spid="2092" grpId="0" animBg="1"/>
      <p:bldP spid="2100" grpId="0" animBg="1"/>
      <p:bldP spid="2113" grpId="0" animBg="1"/>
      <p:bldP spid="2114" grpId="0" animBg="1"/>
      <p:bldP spid="2116" grpId="0"/>
      <p:bldP spid="2117" grpId="0"/>
      <p:bldP spid="2118" grpId="0"/>
      <p:bldP spid="2131" grpId="0"/>
      <p:bldP spid="2132" grpId="0"/>
      <p:bldP spid="2133" grpId="0"/>
      <p:bldP spid="2139" grpId="0" animBg="1"/>
      <p:bldP spid="2142" grpId="0"/>
      <p:bldP spid="2143" grpId="0"/>
      <p:bldP spid="2144" grpId="0"/>
      <p:bldP spid="2147" grpId="0"/>
      <p:bldP spid="21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2" name="Oval 90"/>
          <p:cNvSpPr>
            <a:spLocks noChangeArrowheads="1"/>
          </p:cNvSpPr>
          <p:nvPr/>
        </p:nvSpPr>
        <p:spPr bwMode="auto">
          <a:xfrm>
            <a:off x="444500" y="3346451"/>
            <a:ext cx="3877733" cy="823383"/>
          </a:xfrm>
          <a:prstGeom prst="ellipse">
            <a:avLst/>
          </a:prstGeom>
          <a:solidFill>
            <a:srgbClr val="CCFFFF"/>
          </a:solidFill>
          <a:ln w="9525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160867" y="501651"/>
            <a:ext cx="3325284" cy="116628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38100" algn="ctr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r>
              <a:rPr lang="th-TH" sz="5333" b="1" dirty="0">
                <a:latin typeface="Angsana New" pitchFamily="18" charset="-34"/>
                <a:cs typeface="FreesiaUPC" pitchFamily="34" charset="-34"/>
              </a:rPr>
              <a:t>1. กระบวนการ</a:t>
            </a:r>
          </a:p>
          <a:p>
            <a:pPr>
              <a:lnSpc>
                <a:spcPct val="60000"/>
              </a:lnSpc>
              <a:defRPr/>
            </a:pPr>
            <a:r>
              <a:rPr lang="th-TH" sz="5333" b="1" dirty="0">
                <a:latin typeface="Angsana New" pitchFamily="18" charset="-34"/>
                <a:cs typeface="FreesiaUPC" pitchFamily="34" charset="-34"/>
              </a:rPr>
              <a:t>    </a:t>
            </a:r>
            <a:r>
              <a:rPr lang="th-TH" sz="4267" b="1" dirty="0">
                <a:latin typeface="ITC Bookman Demi" pitchFamily="18" charset="0"/>
                <a:cs typeface="FreesiaUPC" pitchFamily="34" charset="-34"/>
              </a:rPr>
              <a:t>(</a:t>
            </a:r>
            <a:r>
              <a:rPr lang="en-US" sz="4267" b="1" dirty="0">
                <a:latin typeface="ITC Bookman Demi" pitchFamily="18" charset="0"/>
                <a:cs typeface="FreesiaUPC" pitchFamily="34" charset="-34"/>
              </a:rPr>
              <a:t>Process)</a:t>
            </a:r>
            <a:endParaRPr lang="th-TH" sz="4267" b="1" dirty="0">
              <a:latin typeface="ITC Bookman Demi" pitchFamily="18" charset="0"/>
              <a:cs typeface="FreesiaUPC" pitchFamily="34" charset="-34"/>
            </a:endParaRPr>
          </a:p>
        </p:txBody>
      </p:sp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605659" y="3393018"/>
            <a:ext cx="3682418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53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1.1</a:t>
            </a:r>
            <a:r>
              <a:rPr lang="th-TH" sz="5333" b="1">
                <a:solidFill>
                  <a:srgbClr val="0000FF"/>
                </a:solidFill>
                <a:latin typeface="Angsana New" panose="02020603050405020304" pitchFamily="18" charset="-34"/>
              </a:rPr>
              <a:t> </a:t>
            </a:r>
            <a:r>
              <a:rPr lang="th-TH" sz="53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การตั้งปัญหา</a:t>
            </a:r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4106334" y="366184"/>
            <a:ext cx="8098367" cy="173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333" b="1">
                <a:cs typeface="FreesiaUPC" panose="020B0604020202020204" pitchFamily="34" charset="-34"/>
              </a:rPr>
              <a:t>เทคนิคกรรมวิธีในการสืบเสาะหาความรู้ ซึ่งประกอบด้วย 4 ขั้นตอนคือ</a:t>
            </a:r>
          </a:p>
        </p:txBody>
      </p:sp>
      <p:sp>
        <p:nvSpPr>
          <p:cNvPr id="3117" name="Text Box 45"/>
          <p:cNvSpPr txBox="1">
            <a:spLocks noChangeArrowheads="1"/>
          </p:cNvSpPr>
          <p:nvPr/>
        </p:nvSpPr>
        <p:spPr bwMode="auto">
          <a:xfrm>
            <a:off x="5477934" y="2139951"/>
            <a:ext cx="6449484" cy="2308132"/>
          </a:xfrm>
          <a:prstGeom prst="rect">
            <a:avLst/>
          </a:prstGeom>
          <a:solidFill>
            <a:srgbClr val="D9FF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5333" b="1">
                <a:solidFill>
                  <a:srgbClr val="006600"/>
                </a:solidFill>
                <a:latin typeface="ITC Bookman Demi" pitchFamily="18" charset="0"/>
                <a:cs typeface="FreesiaUPC" panose="020B0604020202020204" pitchFamily="34" charset="-34"/>
              </a:rPr>
              <a:t>ตั้งยึดข้อเท็จจริงที่รวบรวมมาได้จากการสังเกตหรือจากแหล่งข้อมูล</a:t>
            </a:r>
          </a:p>
        </p:txBody>
      </p:sp>
      <p:cxnSp>
        <p:nvCxnSpPr>
          <p:cNvPr id="3149" name="AutoShape 77"/>
          <p:cNvCxnSpPr>
            <a:cxnSpLocks noChangeShapeType="1"/>
          </p:cNvCxnSpPr>
          <p:nvPr/>
        </p:nvCxnSpPr>
        <p:spPr bwMode="auto">
          <a:xfrm rot="10800000" flipV="1">
            <a:off x="4311651" y="3515785"/>
            <a:ext cx="1155700" cy="34924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54" name="AutoShape 82"/>
          <p:cNvSpPr>
            <a:spLocks noChangeArrowheads="1"/>
          </p:cNvSpPr>
          <p:nvPr/>
        </p:nvSpPr>
        <p:spPr bwMode="auto">
          <a:xfrm rot="-5400000">
            <a:off x="3587750" y="728135"/>
            <a:ext cx="520700" cy="516467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157" name="Text Box 85"/>
          <p:cNvSpPr txBox="1">
            <a:spLocks noChangeArrowheads="1"/>
          </p:cNvSpPr>
          <p:nvPr/>
        </p:nvSpPr>
        <p:spPr bwMode="auto">
          <a:xfrm>
            <a:off x="5486777" y="4595285"/>
            <a:ext cx="6510115" cy="913007"/>
          </a:xfrm>
          <a:prstGeom prst="rect">
            <a:avLst/>
          </a:prstGeom>
          <a:solidFill>
            <a:srgbClr val="FFE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5333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ให้ครอบคลุมข้อเท็จจริงทั้งหมด</a:t>
            </a:r>
          </a:p>
        </p:txBody>
      </p:sp>
      <p:cxnSp>
        <p:nvCxnSpPr>
          <p:cNvPr id="3160" name="AutoShape 88"/>
          <p:cNvCxnSpPr>
            <a:cxnSpLocks noChangeShapeType="1"/>
            <a:stCxn id="3157" idx="1"/>
            <a:endCxn id="3108" idx="3"/>
          </p:cNvCxnSpPr>
          <p:nvPr/>
        </p:nvCxnSpPr>
        <p:spPr bwMode="auto">
          <a:xfrm rot="10800000">
            <a:off x="4288077" y="3849523"/>
            <a:ext cx="1198700" cy="120226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35619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2" grpId="0" animBg="1"/>
      <p:bldP spid="3106" grpId="0" animBg="1"/>
      <p:bldP spid="3108" grpId="0"/>
      <p:bldP spid="3116" grpId="0"/>
      <p:bldP spid="3117" grpId="0" animBg="1"/>
      <p:bldP spid="3154" grpId="0" animBg="1"/>
      <p:bldP spid="31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832351" y="162984"/>
            <a:ext cx="5666936" cy="75713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cs typeface="FreesiaUPC" panose="020B0604020202020204" pitchFamily="34" charset="-34"/>
              </a:rPr>
              <a:t>ต้องฝึกปัญหาเป็นหลักโดยตรง</a:t>
            </a:r>
            <a:endParaRPr lang="th-TH" sz="4267" b="1">
              <a:latin typeface="Garamond" panose="02020404030301010803" pitchFamily="18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4832351" y="2398185"/>
            <a:ext cx="6445995" cy="830997"/>
          </a:xfrm>
          <a:prstGeom prst="rect">
            <a:avLst/>
          </a:prstGeom>
          <a:solidFill>
            <a:srgbClr val="FFF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ควรแนะลู่ทางการตรวจสอบไว้ด้วย</a:t>
            </a:r>
            <a:endParaRPr lang="th-TH" sz="4267" b="1">
              <a:solidFill>
                <a:srgbClr val="CC00CC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830234" y="912284"/>
            <a:ext cx="7084484" cy="1569660"/>
          </a:xfrm>
          <a:prstGeom prst="rect">
            <a:avLst/>
          </a:prstGeom>
          <a:solidFill>
            <a:srgbClr val="DDFF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006600"/>
                </a:solidFill>
                <a:cs typeface="FreesiaUPC" panose="020B0604020202020204" pitchFamily="34" charset="-34"/>
              </a:rPr>
              <a:t>ต้องครอบคลุมและอยู่ในขอบเขตของข้อเท็จจริงที่รวบรวมมาได้</a:t>
            </a:r>
          </a:p>
        </p:txBody>
      </p:sp>
      <p:cxnSp>
        <p:nvCxnSpPr>
          <p:cNvPr id="36869" name="AutoShape 5"/>
          <p:cNvCxnSpPr>
            <a:cxnSpLocks noChangeShapeType="1"/>
            <a:stCxn id="36870" idx="6"/>
            <a:endCxn id="36866" idx="1"/>
          </p:cNvCxnSpPr>
          <p:nvPr/>
        </p:nvCxnSpPr>
        <p:spPr bwMode="auto">
          <a:xfrm flipV="1">
            <a:off x="4102101" y="541549"/>
            <a:ext cx="730250" cy="199527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306918" y="1869017"/>
            <a:ext cx="3795183" cy="1335616"/>
          </a:xfrm>
          <a:prstGeom prst="ellipse">
            <a:avLst/>
          </a:prstGeom>
          <a:solidFill>
            <a:srgbClr val="CCFFFF"/>
          </a:solidFill>
          <a:ln w="9525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49251" y="2000251"/>
            <a:ext cx="3368230" cy="140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th-TH" sz="53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1.2 	การตั้ง</a:t>
            </a:r>
          </a:p>
          <a:p>
            <a:pPr eaLnBrk="1" hangingPunct="1">
              <a:lnSpc>
                <a:spcPct val="80000"/>
              </a:lnSpc>
            </a:pPr>
            <a:r>
              <a:rPr lang="th-TH" sz="53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	สมมติฐาน</a:t>
            </a:r>
          </a:p>
        </p:txBody>
      </p:sp>
      <p:cxnSp>
        <p:nvCxnSpPr>
          <p:cNvPr id="36872" name="AutoShape 8"/>
          <p:cNvCxnSpPr>
            <a:cxnSpLocks noChangeShapeType="1"/>
            <a:stCxn id="36870" idx="6"/>
            <a:endCxn id="36868" idx="1"/>
          </p:cNvCxnSpPr>
          <p:nvPr/>
        </p:nvCxnSpPr>
        <p:spPr bwMode="auto">
          <a:xfrm flipV="1">
            <a:off x="4102101" y="1697114"/>
            <a:ext cx="728133" cy="83971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873" name="AutoShape 9"/>
          <p:cNvCxnSpPr>
            <a:cxnSpLocks noChangeShapeType="1"/>
            <a:stCxn id="36870" idx="6"/>
            <a:endCxn id="36867" idx="1"/>
          </p:cNvCxnSpPr>
          <p:nvPr/>
        </p:nvCxnSpPr>
        <p:spPr bwMode="auto">
          <a:xfrm>
            <a:off x="4102101" y="2536825"/>
            <a:ext cx="730250" cy="27685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4845051" y="3251200"/>
            <a:ext cx="7059083" cy="2086725"/>
          </a:xfrm>
          <a:prstGeom prst="rect">
            <a:avLst/>
          </a:prstGeom>
          <a:solidFill>
            <a:srgbClr val="E1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3333FF"/>
                </a:solidFill>
                <a:cs typeface="FreesiaUPC" panose="020B0604020202020204" pitchFamily="34" charset="-34"/>
              </a:rPr>
              <a:t>ต้องสามารถตรวจสอบได้ด้วยการทดลอง ซึ่งเป็นคุณลักษณะสำคัญที่สุดในทางวิทยาศาสตร์</a:t>
            </a:r>
            <a:endParaRPr lang="th-TH" sz="4267" b="1">
              <a:solidFill>
                <a:srgbClr val="3333FF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cxnSp>
        <p:nvCxnSpPr>
          <p:cNvPr id="36875" name="AutoShape 11"/>
          <p:cNvCxnSpPr>
            <a:cxnSpLocks noChangeShapeType="1"/>
            <a:stCxn id="36870" idx="6"/>
            <a:endCxn id="36874" idx="1"/>
          </p:cNvCxnSpPr>
          <p:nvPr/>
        </p:nvCxnSpPr>
        <p:spPr bwMode="auto">
          <a:xfrm>
            <a:off x="4102101" y="2536825"/>
            <a:ext cx="742950" cy="1757738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4847167" y="5323418"/>
            <a:ext cx="7046384" cy="1421928"/>
          </a:xfrm>
          <a:prstGeom prst="rect">
            <a:avLst/>
          </a:prstGeom>
          <a:solidFill>
            <a:srgbClr val="FFEB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ควรมีหลายๆ ข้อ เพื่อจะได้มองเห็นแนวทางคำตอบหลายๆ ด้าน</a:t>
            </a:r>
            <a:endParaRPr lang="th-TH" sz="4267" b="1">
              <a:solidFill>
                <a:srgbClr val="CC0000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cxnSp>
        <p:nvCxnSpPr>
          <p:cNvPr id="36877" name="AutoShape 13"/>
          <p:cNvCxnSpPr>
            <a:cxnSpLocks noChangeShapeType="1"/>
            <a:stCxn id="36870" idx="6"/>
            <a:endCxn id="36876" idx="1"/>
          </p:cNvCxnSpPr>
          <p:nvPr/>
        </p:nvCxnSpPr>
        <p:spPr bwMode="auto">
          <a:xfrm>
            <a:off x="4102101" y="2536825"/>
            <a:ext cx="745066" cy="349755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91344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7" grpId="0" animBg="1"/>
      <p:bldP spid="36868" grpId="0" animBg="1"/>
      <p:bldP spid="36870" grpId="0" animBg="1"/>
      <p:bldP spid="36871" grpId="0"/>
      <p:bldP spid="36874" grpId="0" animBg="1"/>
      <p:bldP spid="368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5194301" y="162984"/>
            <a:ext cx="6667500" cy="20867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 u="sng">
                <a:cs typeface="FreesiaUPC" panose="020B0604020202020204" pitchFamily="34" charset="-34"/>
              </a:rPr>
              <a:t>ต้องยึดสมมติฐานเป็นหลัก</a:t>
            </a:r>
            <a:r>
              <a:rPr lang="th-TH" sz="4800" b="1">
                <a:cs typeface="FreesiaUPC" panose="020B0604020202020204" pitchFamily="34" charset="-34"/>
              </a:rPr>
              <a:t>โดยตรง เพราะสมมติฐานที่ดีต้องแนะลู่ทางการตรวจสอบไว้แล้ว</a:t>
            </a:r>
            <a:endParaRPr lang="th-TH" sz="4267" b="1">
              <a:latin typeface="Garamond" panose="02020404030301010803" pitchFamily="18" charset="0"/>
            </a:endParaRP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5185833" y="3619500"/>
            <a:ext cx="6409267" cy="1569660"/>
          </a:xfrm>
          <a:prstGeom prst="rect">
            <a:avLst/>
          </a:prstGeom>
          <a:solidFill>
            <a:srgbClr val="FFEB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 u="sng">
                <a:solidFill>
                  <a:srgbClr val="CC00CC"/>
                </a:solidFill>
                <a:cs typeface="FreesiaUPC" panose="020B0604020202020204" pitchFamily="34" charset="-34"/>
              </a:rPr>
              <a:t>ต้องตรวจสอบทีละ 1 ตัวแปร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 เท่านั้น</a:t>
            </a:r>
            <a:endParaRPr lang="th-TH" sz="4267" b="1">
              <a:solidFill>
                <a:srgbClr val="CC00CC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5175251" y="2129367"/>
            <a:ext cx="6671733" cy="1569660"/>
          </a:xfrm>
          <a:prstGeom prst="rect">
            <a:avLst/>
          </a:prstGeom>
          <a:solidFill>
            <a:srgbClr val="DDFF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006600"/>
                </a:solidFill>
                <a:cs typeface="FreesiaUPC" panose="020B0604020202020204" pitchFamily="34" charset="-34"/>
              </a:rPr>
              <a:t>วิธีใช้มากที่สุด ในทางวิทยาศาสตร์คือการทดลอง </a:t>
            </a:r>
            <a:r>
              <a:rPr lang="th-TH" sz="4267" b="1">
                <a:solidFill>
                  <a:srgbClr val="006600"/>
                </a:solidFill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006600"/>
                </a:solidFill>
                <a:cs typeface="FreesiaUPC" panose="020B0604020202020204" pitchFamily="34" charset="-34"/>
              </a:rPr>
              <a:t>Experiment</a:t>
            </a:r>
            <a:r>
              <a:rPr lang="th-TH" sz="4267" b="1">
                <a:solidFill>
                  <a:srgbClr val="006600"/>
                </a:solidFill>
                <a:cs typeface="FreesiaUPC" panose="020B0604020202020204" pitchFamily="34" charset="-34"/>
              </a:rPr>
              <a:t>)</a:t>
            </a:r>
          </a:p>
        </p:txBody>
      </p:sp>
      <p:cxnSp>
        <p:nvCxnSpPr>
          <p:cNvPr id="13350" name="AutoShape 38"/>
          <p:cNvCxnSpPr>
            <a:cxnSpLocks noChangeShapeType="1"/>
            <a:stCxn id="13354" idx="3"/>
            <a:endCxn id="13327" idx="1"/>
          </p:cNvCxnSpPr>
          <p:nvPr/>
        </p:nvCxnSpPr>
        <p:spPr bwMode="auto">
          <a:xfrm flipV="1">
            <a:off x="4447117" y="1206347"/>
            <a:ext cx="747184" cy="1545803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53" name="Oval 41"/>
          <p:cNvSpPr>
            <a:spLocks noChangeArrowheads="1"/>
          </p:cNvSpPr>
          <p:nvPr/>
        </p:nvSpPr>
        <p:spPr bwMode="auto">
          <a:xfrm>
            <a:off x="268818" y="1426633"/>
            <a:ext cx="4226983" cy="1346200"/>
          </a:xfrm>
          <a:prstGeom prst="ellipse">
            <a:avLst/>
          </a:prstGeom>
          <a:solidFill>
            <a:srgbClr val="CCFFFF"/>
          </a:solidFill>
          <a:ln w="9525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13354" name="Text Box 42"/>
          <p:cNvSpPr txBox="1">
            <a:spLocks noChangeArrowheads="1"/>
          </p:cNvSpPr>
          <p:nvPr/>
        </p:nvSpPr>
        <p:spPr bwMode="auto">
          <a:xfrm>
            <a:off x="127000" y="1598084"/>
            <a:ext cx="4320117" cy="230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53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1.3 	การตรวจสอบ	สมมติฐาน</a:t>
            </a:r>
          </a:p>
        </p:txBody>
      </p:sp>
      <p:cxnSp>
        <p:nvCxnSpPr>
          <p:cNvPr id="13355" name="AutoShape 43"/>
          <p:cNvCxnSpPr>
            <a:cxnSpLocks noChangeShapeType="1"/>
            <a:stCxn id="13354" idx="3"/>
            <a:endCxn id="13339" idx="1"/>
          </p:cNvCxnSpPr>
          <p:nvPr/>
        </p:nvCxnSpPr>
        <p:spPr bwMode="auto">
          <a:xfrm>
            <a:off x="4447117" y="2752150"/>
            <a:ext cx="728134" cy="16204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6" name="AutoShape 44"/>
          <p:cNvCxnSpPr>
            <a:cxnSpLocks noChangeShapeType="1"/>
            <a:stCxn id="13354" idx="3"/>
            <a:endCxn id="13335" idx="1"/>
          </p:cNvCxnSpPr>
          <p:nvPr/>
        </p:nvCxnSpPr>
        <p:spPr bwMode="auto">
          <a:xfrm>
            <a:off x="4447117" y="2752150"/>
            <a:ext cx="738716" cy="165218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59" name="Text Box 47"/>
          <p:cNvSpPr txBox="1">
            <a:spLocks noChangeArrowheads="1"/>
          </p:cNvSpPr>
          <p:nvPr/>
        </p:nvSpPr>
        <p:spPr bwMode="auto">
          <a:xfrm>
            <a:off x="5185834" y="5037667"/>
            <a:ext cx="6438900" cy="1569660"/>
          </a:xfrm>
          <a:prstGeom prst="rect">
            <a:avLst/>
          </a:prstGeom>
          <a:solidFill>
            <a:srgbClr val="FFEB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 u="sng">
                <a:solidFill>
                  <a:srgbClr val="CC0000"/>
                </a:solidFill>
                <a:cs typeface="FreesiaUPC" panose="020B0604020202020204" pitchFamily="34" charset="-34"/>
              </a:rPr>
              <a:t>โดยวิธีการทดลอง</a:t>
            </a:r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 จะต้องแบ่งการทดลองออกเป็น 2 ชุด </a:t>
            </a:r>
            <a:endParaRPr lang="th-TH" sz="4267" b="1" u="sng">
              <a:solidFill>
                <a:srgbClr val="CC0000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cxnSp>
        <p:nvCxnSpPr>
          <p:cNvPr id="13360" name="AutoShape 48"/>
          <p:cNvCxnSpPr>
            <a:cxnSpLocks noChangeShapeType="1"/>
            <a:stCxn id="13354" idx="3"/>
            <a:endCxn id="13359" idx="1"/>
          </p:cNvCxnSpPr>
          <p:nvPr/>
        </p:nvCxnSpPr>
        <p:spPr bwMode="auto">
          <a:xfrm>
            <a:off x="4447117" y="2752150"/>
            <a:ext cx="738717" cy="307034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61" name="AutoShape 49"/>
          <p:cNvCxnSpPr>
            <a:cxnSpLocks noChangeShapeType="1"/>
            <a:endCxn id="13362" idx="1"/>
          </p:cNvCxnSpPr>
          <p:nvPr/>
        </p:nvCxnSpPr>
        <p:spPr bwMode="auto">
          <a:xfrm flipV="1">
            <a:off x="9336618" y="6013294"/>
            <a:ext cx="510116" cy="9963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62" name="Text Box 50"/>
          <p:cNvSpPr txBox="1">
            <a:spLocks noChangeArrowheads="1"/>
          </p:cNvSpPr>
          <p:nvPr/>
        </p:nvSpPr>
        <p:spPr bwMode="auto">
          <a:xfrm>
            <a:off x="9846734" y="5638800"/>
            <a:ext cx="1919115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3333FF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ชุดควบคุม</a:t>
            </a:r>
          </a:p>
        </p:txBody>
      </p:sp>
      <p:sp>
        <p:nvSpPr>
          <p:cNvPr id="13363" name="Text Box 51"/>
          <p:cNvSpPr txBox="1">
            <a:spLocks noChangeArrowheads="1"/>
          </p:cNvSpPr>
          <p:nvPr/>
        </p:nvSpPr>
        <p:spPr bwMode="auto">
          <a:xfrm>
            <a:off x="9846733" y="6110817"/>
            <a:ext cx="1850186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3333FF"/>
                </a:solidFill>
                <a:latin typeface="Garamond" panose="02020404030301010803" pitchFamily="18" charset="0"/>
                <a:cs typeface="FreesiaUPC" panose="020B0604020202020204" pitchFamily="34" charset="-34"/>
              </a:rPr>
              <a:t>ชุดทดลอง</a:t>
            </a:r>
          </a:p>
        </p:txBody>
      </p:sp>
      <p:cxnSp>
        <p:nvCxnSpPr>
          <p:cNvPr id="13364" name="AutoShape 52"/>
          <p:cNvCxnSpPr>
            <a:cxnSpLocks noChangeShapeType="1"/>
            <a:endCxn id="13363" idx="1"/>
          </p:cNvCxnSpPr>
          <p:nvPr/>
        </p:nvCxnSpPr>
        <p:spPr bwMode="auto">
          <a:xfrm>
            <a:off x="9336618" y="6112934"/>
            <a:ext cx="510115" cy="37237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76712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7" grpId="0" animBg="1"/>
      <p:bldP spid="13335" grpId="0" animBg="1"/>
      <p:bldP spid="13339" grpId="0" animBg="1"/>
      <p:bldP spid="13353" grpId="0" animBg="1"/>
      <p:bldP spid="13354" grpId="0"/>
      <p:bldP spid="13359" grpId="0" animBg="1"/>
      <p:bldP spid="13362" grpId="0"/>
      <p:bldP spid="133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09551" y="95251"/>
            <a:ext cx="6984604" cy="830997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latin typeface="Angsana New" panose="02020603050405020304" pitchFamily="18" charset="-34"/>
                <a:cs typeface="FreesiaUPC" panose="020B0604020202020204" pitchFamily="34" charset="-34"/>
              </a:rPr>
              <a:t>1. ชุดควบคุม </a:t>
            </a:r>
            <a:r>
              <a:rPr lang="th-TH" sz="3733" b="1">
                <a:cs typeface="FreesiaUPC" panose="020B0604020202020204" pitchFamily="34" charset="-34"/>
              </a:rPr>
              <a:t>(</a:t>
            </a:r>
            <a:r>
              <a:rPr lang="en-US" sz="3733" b="1">
                <a:cs typeface="FreesiaUPC" panose="020B0604020202020204" pitchFamily="34" charset="-34"/>
              </a:rPr>
              <a:t>Controlled group</a:t>
            </a:r>
            <a:r>
              <a:rPr lang="th-TH" sz="3733" b="1"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853018" y="1098551"/>
            <a:ext cx="11195049" cy="208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800" b="1">
                <a:cs typeface="FreesiaUPC" panose="020B0604020202020204" pitchFamily="34" charset="-34"/>
              </a:rPr>
              <a:t> เป็นชุดที่ใช้เป็นหลักฐานอ้างอิงในการสรุปผลการทดลอง</a:t>
            </a:r>
          </a:p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800" b="1">
                <a:cs typeface="FreesiaUPC" panose="020B0604020202020204" pitchFamily="34" charset="-34"/>
              </a:rPr>
              <a:t> แต่ชุดควบคุมไม่ได้เป็นชุดป้องกันการผิดพลาดในการ</a:t>
            </a:r>
          </a:p>
          <a:p>
            <a:pPr eaLnBrk="1" hangingPunct="1">
              <a:lnSpc>
                <a:spcPct val="90000"/>
              </a:lnSpc>
            </a:pPr>
            <a:r>
              <a:rPr lang="th-TH" sz="4800" b="1">
                <a:cs typeface="FreesiaUPC" panose="020B0604020202020204" pitchFamily="34" charset="-34"/>
              </a:rPr>
              <a:t>   </a:t>
            </a:r>
            <a:r>
              <a:rPr lang="th-TH" sz="4000" b="1">
                <a:cs typeface="FreesiaUPC" panose="020B0604020202020204" pitchFamily="34" charset="-34"/>
              </a:rPr>
              <a:t> </a:t>
            </a:r>
            <a:r>
              <a:rPr lang="th-TH" sz="4800" b="1">
                <a:cs typeface="FreesiaUPC" panose="020B0604020202020204" pitchFamily="34" charset="-34"/>
              </a:rPr>
              <a:t>ทดลองแต่อย่างใด</a:t>
            </a:r>
          </a:p>
        </p:txBody>
      </p:sp>
      <p:sp>
        <p:nvSpPr>
          <p:cNvPr id="17444" name="Text Box 36"/>
          <p:cNvSpPr txBox="1">
            <a:spLocks noChangeArrowheads="1"/>
          </p:cNvSpPr>
          <p:nvPr/>
        </p:nvSpPr>
        <p:spPr bwMode="auto">
          <a:xfrm>
            <a:off x="270934" y="2978151"/>
            <a:ext cx="11377089" cy="830997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3333FF"/>
                </a:solidFill>
                <a:cs typeface="FreesiaUPC" panose="020B0604020202020204" pitchFamily="34" charset="-34"/>
              </a:rPr>
              <a:t>2. ชุดควบคุม </a:t>
            </a:r>
            <a:r>
              <a:rPr lang="th-TH" sz="4267" b="1">
                <a:solidFill>
                  <a:srgbClr val="3333FF"/>
                </a:solidFill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3333FF"/>
                </a:solidFill>
                <a:cs typeface="FreesiaUPC" panose="020B0604020202020204" pitchFamily="34" charset="-34"/>
              </a:rPr>
              <a:t>Experimental</a:t>
            </a:r>
            <a:r>
              <a:rPr lang="en-US" sz="4800" b="1">
                <a:solidFill>
                  <a:srgbClr val="3333FF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3333FF"/>
                </a:solidFill>
                <a:cs typeface="FreesiaUPC" panose="020B0604020202020204" pitchFamily="34" charset="-34"/>
              </a:rPr>
              <a:t>หรือ</a:t>
            </a:r>
            <a:r>
              <a:rPr lang="en-US" sz="4800" b="1">
                <a:solidFill>
                  <a:srgbClr val="3333FF"/>
                </a:solidFill>
                <a:cs typeface="FreesiaUPC" panose="020B0604020202020204" pitchFamily="34" charset="-34"/>
              </a:rPr>
              <a:t> </a:t>
            </a:r>
            <a:r>
              <a:rPr lang="en-US" sz="4267" b="1">
                <a:solidFill>
                  <a:srgbClr val="3333FF"/>
                </a:solidFill>
                <a:cs typeface="FreesiaUPC" panose="020B0604020202020204" pitchFamily="34" charset="-34"/>
              </a:rPr>
              <a:t>Treated group</a:t>
            </a:r>
            <a:r>
              <a:rPr lang="th-TH" sz="4267" b="1">
                <a:solidFill>
                  <a:srgbClr val="3333FF"/>
                </a:solidFill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607484" y="4038600"/>
            <a:ext cx="11360149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th-TH" sz="3733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800" b="1">
                <a:solidFill>
                  <a:srgbClr val="3333FF"/>
                </a:solidFill>
                <a:cs typeface="FreesiaUPC" panose="020B0604020202020204" pitchFamily="34" charset="-34"/>
              </a:rPr>
              <a:t> เป็นชุดที่ให้ตัวแปรที่เราต้องศึกษาหรือต้องการดูผลของมัน</a:t>
            </a:r>
          </a:p>
          <a:p>
            <a:pPr lvl="1" eaLnBrk="1" hangingPunct="1">
              <a:lnSpc>
                <a:spcPct val="80000"/>
              </a:lnSpc>
            </a:pPr>
            <a:r>
              <a:rPr lang="th-TH" sz="4800" b="1">
                <a:solidFill>
                  <a:srgbClr val="3333FF"/>
                </a:solidFill>
                <a:cs typeface="FreesiaUPC" panose="020B0604020202020204" pitchFamily="34" charset="-34"/>
              </a:rPr>
              <a:t>นั่นคือ ชุดควบคุมกับชุดทดลองจะต่างกันที่</a:t>
            </a:r>
            <a:r>
              <a:rPr lang="th-TH" sz="4800" b="1" u="sng">
                <a:solidFill>
                  <a:srgbClr val="3333FF"/>
                </a:solidFill>
                <a:cs typeface="FreesiaUPC" panose="020B0604020202020204" pitchFamily="34" charset="-34"/>
              </a:rPr>
              <a:t>ตัวแปร</a:t>
            </a:r>
          </a:p>
          <a:p>
            <a:pPr lvl="1" eaLnBrk="1" hangingPunct="1">
              <a:lnSpc>
                <a:spcPct val="80000"/>
              </a:lnSpc>
            </a:pPr>
            <a:r>
              <a:rPr lang="th-TH" sz="4800" b="1">
                <a:solidFill>
                  <a:srgbClr val="3333FF"/>
                </a:solidFill>
                <a:cs typeface="FreesiaUPC" panose="020B0604020202020204" pitchFamily="34" charset="-34"/>
              </a:rPr>
              <a:t>โดย</a:t>
            </a:r>
          </a:p>
        </p:txBody>
      </p:sp>
      <p:sp>
        <p:nvSpPr>
          <p:cNvPr id="17446" name="Text Box 38"/>
          <p:cNvSpPr txBox="1">
            <a:spLocks noChangeArrowheads="1"/>
          </p:cNvSpPr>
          <p:nvPr/>
        </p:nvSpPr>
        <p:spPr bwMode="auto">
          <a:xfrm>
            <a:off x="2887133" y="5255685"/>
            <a:ext cx="6837128" cy="830997"/>
          </a:xfrm>
          <a:prstGeom prst="rect">
            <a:avLst/>
          </a:prstGeom>
          <a:solidFill>
            <a:srgbClr val="FFEB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ชุดควบคุม 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 </a:t>
            </a:r>
            <a:r>
              <a:rPr lang="th-TH" sz="4800" b="1" u="sng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ไม่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ได้รับตัวแปรอิสระ</a:t>
            </a:r>
          </a:p>
        </p:txBody>
      </p:sp>
      <p:cxnSp>
        <p:nvCxnSpPr>
          <p:cNvPr id="17448" name="AutoShape 40"/>
          <p:cNvCxnSpPr>
            <a:cxnSpLocks noChangeShapeType="1"/>
            <a:endCxn id="17446" idx="1"/>
          </p:cNvCxnSpPr>
          <p:nvPr/>
        </p:nvCxnSpPr>
        <p:spPr bwMode="auto">
          <a:xfrm>
            <a:off x="2277533" y="5473701"/>
            <a:ext cx="609600" cy="197483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449" name="Text Box 41"/>
          <p:cNvSpPr txBox="1">
            <a:spLocks noChangeArrowheads="1"/>
          </p:cNvSpPr>
          <p:nvPr/>
        </p:nvSpPr>
        <p:spPr bwMode="auto">
          <a:xfrm>
            <a:off x="2904067" y="5996518"/>
            <a:ext cx="6276077" cy="830997"/>
          </a:xfrm>
          <a:prstGeom prst="rect">
            <a:avLst/>
          </a:prstGeom>
          <a:solidFill>
            <a:srgbClr val="FFEB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ชุดทดลอง 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 ได้รับตัวแปรอิสระ</a:t>
            </a:r>
          </a:p>
        </p:txBody>
      </p:sp>
      <p:cxnSp>
        <p:nvCxnSpPr>
          <p:cNvPr id="17450" name="AutoShape 42"/>
          <p:cNvCxnSpPr>
            <a:cxnSpLocks noChangeShapeType="1"/>
            <a:endCxn id="17449" idx="1"/>
          </p:cNvCxnSpPr>
          <p:nvPr/>
        </p:nvCxnSpPr>
        <p:spPr bwMode="auto">
          <a:xfrm rot="16200000" flipH="1">
            <a:off x="2121642" y="5629592"/>
            <a:ext cx="938316" cy="626534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93790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5" dur="10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17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17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44" grpId="0" animBg="1"/>
      <p:bldP spid="17446" grpId="0" animBg="1"/>
      <p:bldP spid="174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313267" y="186267"/>
            <a:ext cx="3833284" cy="607484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chemeClr val="folHlink"/>
            </a:extrusionClr>
            <a:contourClr>
              <a:schemeClr val="folHlink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FF0000"/>
                </a:solidFill>
                <a:cs typeface="FreesiaUPC" panose="020B0604020202020204" pitchFamily="34" charset="-34"/>
              </a:rPr>
              <a:t>ตัวแปร </a:t>
            </a:r>
            <a:r>
              <a:rPr lang="th-TH" sz="3733" b="1">
                <a:solidFill>
                  <a:srgbClr val="FF0000"/>
                </a:solidFill>
                <a:cs typeface="FreesiaUPC" panose="020B0604020202020204" pitchFamily="34" charset="-34"/>
              </a:rPr>
              <a:t>(</a:t>
            </a:r>
            <a:r>
              <a:rPr lang="en-US" sz="3733" b="1">
                <a:solidFill>
                  <a:srgbClr val="FF0000"/>
                </a:solidFill>
                <a:cs typeface="FreesiaUPC" panose="020B0604020202020204" pitchFamily="34" charset="-34"/>
              </a:rPr>
              <a:t>Variable</a:t>
            </a:r>
            <a:r>
              <a:rPr lang="th-TH" sz="3733" b="1">
                <a:solidFill>
                  <a:srgbClr val="FF0000"/>
                </a:solidFill>
                <a:cs typeface="FreesiaUPC" panose="020B0604020202020204" pitchFamily="34" charset="-34"/>
              </a:rPr>
              <a:t>)</a:t>
            </a:r>
            <a:r>
              <a:rPr lang="th-TH" sz="4800" b="1">
                <a:cs typeface="FreesiaUPC" panose="020B0604020202020204" pitchFamily="34" charset="-34"/>
              </a:rPr>
              <a:t> </a:t>
            </a:r>
            <a:r>
              <a:rPr lang="en-US" sz="4800" b="1">
                <a:cs typeface="FreesiaUPC" panose="020B0604020202020204" pitchFamily="34" charset="-34"/>
              </a:rPr>
              <a:t>   </a:t>
            </a:r>
            <a:r>
              <a:rPr lang="th-TH" sz="4800" b="1">
                <a:cs typeface="FreesiaUPC" panose="020B0604020202020204" pitchFamily="34" charset="-34"/>
              </a:rPr>
              <a:t>คือ ปัจจัยใดๆ ที่เกี่ยวข้องกับการทดลอง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47651" y="723900"/>
            <a:ext cx="525496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3333FF"/>
                </a:solidFill>
                <a:cs typeface="FreesiaUPC" panose="020B0604020202020204" pitchFamily="34" charset="-34"/>
              </a:rPr>
              <a:t>ประเภทของตัวแปร มี 3 ชนิด คือ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01601" y="1263652"/>
            <a:ext cx="7170553" cy="68332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cs typeface="FreesiaUPC" panose="020B0604020202020204" pitchFamily="34" charset="-34"/>
              </a:rPr>
              <a:t>1. ตัวแปรอิสระ </a:t>
            </a:r>
            <a:r>
              <a:rPr lang="th-TH" sz="3200" b="1">
                <a:cs typeface="FreesiaUPC" panose="020B0604020202020204" pitchFamily="34" charset="-34"/>
              </a:rPr>
              <a:t>(</a:t>
            </a:r>
            <a:r>
              <a:rPr lang="en-US" sz="3200" b="1">
                <a:cs typeface="FreesiaUPC" panose="020B0604020202020204" pitchFamily="34" charset="-34"/>
              </a:rPr>
              <a:t>Independent</a:t>
            </a:r>
            <a:r>
              <a:rPr lang="th-TH" sz="3200" b="1">
                <a:cs typeface="FreesiaUPC" panose="020B0604020202020204" pitchFamily="34" charset="-34"/>
              </a:rPr>
              <a:t> </a:t>
            </a:r>
            <a:r>
              <a:rPr lang="en-US" sz="3200" b="1">
                <a:cs typeface="FreesiaUPC" panose="020B0604020202020204" pitchFamily="34" charset="-34"/>
              </a:rPr>
              <a:t>variable</a:t>
            </a:r>
            <a:r>
              <a:rPr lang="th-TH" sz="3200" b="1">
                <a:cs typeface="FreesiaUPC" panose="020B0604020202020204" pitchFamily="34" charset="-34"/>
              </a:rPr>
              <a:t>)</a:t>
            </a:r>
            <a:endParaRPr lang="th-TH" sz="4267" b="1">
              <a:cs typeface="FreesiaUPC" panose="020B0604020202020204" pitchFamily="34" charset="-34"/>
            </a:endParaRPr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184151" y="1934634"/>
            <a:ext cx="1163954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cs typeface="FreesiaUPC" panose="020B0604020202020204" pitchFamily="34" charset="-34"/>
              </a:rPr>
              <a:t> ตัวแปรที่เราต้องการศึกษา ต้องการดูผล โดยเราจะให้ตัวแปรนี้กับชุดทดลอง</a:t>
            </a: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101601" y="3092452"/>
            <a:ext cx="6700873" cy="683329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CC00CC"/>
                </a:solidFill>
                <a:cs typeface="FreesiaUPC" panose="020B0604020202020204" pitchFamily="34" charset="-34"/>
              </a:rPr>
              <a:t>2. ตัวแปรตาม </a:t>
            </a:r>
            <a:r>
              <a:rPr lang="th-TH" sz="3200" b="1">
                <a:solidFill>
                  <a:srgbClr val="CC00CC"/>
                </a:solidFill>
                <a:cs typeface="FreesiaUPC" panose="020B0604020202020204" pitchFamily="34" charset="-34"/>
              </a:rPr>
              <a:t>(</a:t>
            </a:r>
            <a:r>
              <a:rPr lang="en-US" sz="3200" b="1">
                <a:solidFill>
                  <a:srgbClr val="CC00CC"/>
                </a:solidFill>
                <a:cs typeface="FreesiaUPC" panose="020B0604020202020204" pitchFamily="34" charset="-34"/>
              </a:rPr>
              <a:t>Dependent variable</a:t>
            </a:r>
            <a:r>
              <a:rPr lang="th-TH" sz="3200" b="1">
                <a:solidFill>
                  <a:srgbClr val="CC00CC"/>
                </a:solidFill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192618" y="3670300"/>
            <a:ext cx="6131807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267" b="1">
                <a:solidFill>
                  <a:srgbClr val="CC00CC"/>
                </a:solidFill>
                <a:cs typeface="FreesiaUPC" panose="020B0604020202020204" pitchFamily="34" charset="-34"/>
              </a:rPr>
              <a:t> ตัวแปรที่เป็นผลของตัวแปรอิสระ</a:t>
            </a:r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101600" y="4290485"/>
            <a:ext cx="11379200" cy="1126527"/>
          </a:xfrm>
          <a:prstGeom prst="rect">
            <a:avLst/>
          </a:prstGeom>
          <a:solidFill>
            <a:srgbClr val="D5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3333FF"/>
                </a:solidFill>
                <a:cs typeface="FreesiaUPC" panose="020B0604020202020204" pitchFamily="34" charset="-34"/>
              </a:rPr>
              <a:t>3. ตัวแปรที่ต้องควบคุมหรือตัวแปรที่ถูกบังคับให้คงที่ </a:t>
            </a:r>
            <a:r>
              <a:rPr lang="th-TH" sz="3200" b="1">
                <a:solidFill>
                  <a:srgbClr val="3333FF"/>
                </a:solidFill>
                <a:cs typeface="FreesiaUPC" panose="020B0604020202020204" pitchFamily="34" charset="-34"/>
              </a:rPr>
              <a:t>(</a:t>
            </a:r>
            <a:r>
              <a:rPr lang="en-US" sz="3200" b="1">
                <a:solidFill>
                  <a:srgbClr val="3333FF"/>
                </a:solidFill>
                <a:cs typeface="FreesiaUPC" panose="020B0604020202020204" pitchFamily="34" charset="-34"/>
              </a:rPr>
              <a:t>Controlled variable</a:t>
            </a:r>
            <a:r>
              <a:rPr lang="th-TH" sz="3200" b="1">
                <a:solidFill>
                  <a:srgbClr val="3333FF"/>
                </a:solidFill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160867" y="5321301"/>
            <a:ext cx="12031133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2667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3733" b="1">
                <a:solidFill>
                  <a:srgbClr val="3333FF"/>
                </a:solidFill>
                <a:cs typeface="FreesiaUPC" panose="020B0604020202020204" pitchFamily="34" charset="-34"/>
              </a:rPr>
              <a:t> ตัวแปรที่มีผลและเกี่ยวข้องกับการทดลอง แต่เราไม่ต้องการศึกษาไม่ต้องการดูผล</a:t>
            </a: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114300" y="5913967"/>
            <a:ext cx="12168717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3733" b="1">
                <a:solidFill>
                  <a:srgbClr val="3333FF"/>
                </a:solidFill>
                <a:cs typeface="FreesiaUPC" panose="020B0604020202020204" pitchFamily="34" charset="-34"/>
              </a:rPr>
              <a:t> ต้องควบคุมให้ทั้งชุดทดลอง และชุดควบคุม ได้รับเหมือนๆ กันตลอดการทดลอง</a:t>
            </a:r>
          </a:p>
        </p:txBody>
      </p:sp>
    </p:spTree>
    <p:extLst>
      <p:ext uri="{BB962C8B-B14F-4D97-AF65-F5344CB8AC3E}">
        <p14:creationId xmlns:p14="http://schemas.microsoft.com/office/powerpoint/2010/main" val="3855414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  <p:bldP spid="37891" grpId="0"/>
      <p:bldP spid="37899" grpId="0" animBg="1"/>
      <p:bldP spid="37900" grpId="0"/>
      <p:bldP spid="37901" grpId="0" animBg="1"/>
      <p:bldP spid="37902" grpId="0"/>
      <p:bldP spid="37903" grpId="0" animBg="1"/>
      <p:bldP spid="37904" grpId="0"/>
      <p:bldP spid="379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211667" y="46567"/>
            <a:ext cx="11751733" cy="1569532"/>
          </a:xfrm>
          <a:prstGeom prst="rect">
            <a:avLst/>
          </a:prstGeom>
          <a:solidFill>
            <a:srgbClr val="FFEBFF"/>
          </a:solidFill>
          <a:ln>
            <a:noFill/>
          </a:ln>
          <a:effectLst>
            <a:outerShdw dist="71842" dir="2700000" algn="ctr" rotWithShape="0">
              <a:srgbClr val="FF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3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1.4 การวิเคราะห์ข้อมูลที่ได้จากการทดลองเพื่อหาข้อสรุป </a:t>
            </a:r>
          </a:p>
          <a:p>
            <a:pPr eaLnBrk="1" hangingPunct="1">
              <a:lnSpc>
                <a:spcPct val="80000"/>
              </a:lnSpc>
            </a:pPr>
            <a:r>
              <a:rPr lang="th-TH" sz="53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    </a:t>
            </a:r>
            <a:r>
              <a:rPr lang="th-TH" sz="42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Data analysis and Conclusion</a:t>
            </a:r>
            <a:r>
              <a:rPr lang="th-TH" sz="42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165100" y="1782234"/>
            <a:ext cx="11895667" cy="127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32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en-US" sz="4267" b="1">
                <a:solidFill>
                  <a:srgbClr val="3333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267" b="1">
                <a:solidFill>
                  <a:srgbClr val="3333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เป็นขั้นตอนที่นำข้อมูลต่างๆ ที่ได้จาการทดลองมาทำการวิเคราะห์หาความสัมพันธ์ระหว่างข้อมูล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148167" y="2908301"/>
            <a:ext cx="11959167" cy="127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32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en-US" sz="4267" b="1">
                <a:solidFill>
                  <a:srgbClr val="3333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267" b="1">
                <a:solidFill>
                  <a:srgbClr val="3333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รวมทั้งการอธิบายความหมายของข้อมูลเพื่อนำไปสู่การสรุปผลในที่สุด ดังแผนภูมิ</a:t>
            </a:r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120651" y="4588933"/>
            <a:ext cx="1980029" cy="748988"/>
          </a:xfrm>
          <a:prstGeom prst="rect">
            <a:avLst/>
          </a:prstGeom>
          <a:solidFill>
            <a:srgbClr val="00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latin typeface="Impact" panose="020B0806030902050204" pitchFamily="34" charset="0"/>
                <a:cs typeface="FreesiaUPC" panose="020B0604020202020204" pitchFamily="34" charset="-34"/>
              </a:rPr>
              <a:t>การทดลอง</a:t>
            </a: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2787651" y="4639733"/>
            <a:ext cx="2509020" cy="748988"/>
          </a:xfrm>
          <a:prstGeom prst="rect">
            <a:avLst/>
          </a:prstGeom>
          <a:solidFill>
            <a:srgbClr val="CCFFCC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latin typeface="Impact" panose="020B0806030902050204" pitchFamily="34" charset="0"/>
                <a:cs typeface="FreesiaUPC" panose="020B0604020202020204" pitchFamily="34" charset="-34"/>
              </a:rPr>
              <a:t>ข้อมูลมากมาย</a:t>
            </a:r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5926667" y="3647017"/>
            <a:ext cx="4152900" cy="2964594"/>
          </a:xfrm>
          <a:prstGeom prst="rect">
            <a:avLst/>
          </a:prstGeom>
          <a:solidFill>
            <a:srgbClr val="FFFF66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3733" b="1">
                <a:latin typeface="Impact" panose="020B0806030902050204" pitchFamily="34" charset="0"/>
                <a:cs typeface="FreesiaUPC" panose="020B0604020202020204" pitchFamily="34" charset="-34"/>
              </a:rPr>
              <a:t>วิเคราะห์ข้อมูล              (ใช้สถิติ, คอมพิวเตอร์) หาความสัมพันธ์ระหว่างข้อมูลและอธิบายความหมายของข้อมูล</a:t>
            </a:r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10678776" y="4656667"/>
            <a:ext cx="1350049" cy="748988"/>
          </a:xfrm>
          <a:prstGeom prst="rect">
            <a:avLst/>
          </a:prstGeom>
          <a:solidFill>
            <a:srgbClr val="FFEB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latin typeface="Impact" panose="020B0806030902050204" pitchFamily="34" charset="0"/>
                <a:cs typeface="FreesiaUPC" panose="020B0604020202020204" pitchFamily="34" charset="-34"/>
              </a:rPr>
              <a:t>ข้อสรุป</a:t>
            </a:r>
          </a:p>
        </p:txBody>
      </p:sp>
      <p:sp>
        <p:nvSpPr>
          <p:cNvPr id="38934" name="AutoShape 22"/>
          <p:cNvSpPr>
            <a:spLocks noChangeArrowheads="1"/>
          </p:cNvSpPr>
          <p:nvPr/>
        </p:nvSpPr>
        <p:spPr bwMode="auto">
          <a:xfrm rot="-5400000">
            <a:off x="2251075" y="4729692"/>
            <a:ext cx="419100" cy="467784"/>
          </a:xfrm>
          <a:prstGeom prst="downArrow">
            <a:avLst>
              <a:gd name="adj1" fmla="val 50000"/>
              <a:gd name="adj2" fmla="val 4001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8935" name="AutoShape 23"/>
          <p:cNvSpPr>
            <a:spLocks noChangeArrowheads="1"/>
          </p:cNvSpPr>
          <p:nvPr/>
        </p:nvSpPr>
        <p:spPr bwMode="auto">
          <a:xfrm rot="-5400000">
            <a:off x="5431368" y="4756151"/>
            <a:ext cx="421217" cy="467783"/>
          </a:xfrm>
          <a:prstGeom prst="downArrow">
            <a:avLst>
              <a:gd name="adj1" fmla="val 50000"/>
              <a:gd name="adj2" fmla="val 39810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8936" name="AutoShape 24"/>
          <p:cNvSpPr>
            <a:spLocks noChangeArrowheads="1"/>
          </p:cNvSpPr>
          <p:nvPr/>
        </p:nvSpPr>
        <p:spPr bwMode="auto">
          <a:xfrm rot="-5400000">
            <a:off x="10143068" y="4756151"/>
            <a:ext cx="421217" cy="467783"/>
          </a:xfrm>
          <a:prstGeom prst="downArrow">
            <a:avLst>
              <a:gd name="adj1" fmla="val 50000"/>
              <a:gd name="adj2" fmla="val 39810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</p:spTree>
    <p:extLst>
      <p:ext uri="{BB962C8B-B14F-4D97-AF65-F5344CB8AC3E}">
        <p14:creationId xmlns:p14="http://schemas.microsoft.com/office/powerpoint/2010/main" val="379880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3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9" grpId="0" animBg="1"/>
      <p:bldP spid="38928" grpId="0"/>
      <p:bldP spid="38929" grpId="0"/>
      <p:bldP spid="38930" grpId="0" animBg="1"/>
      <p:bldP spid="38931" grpId="0" animBg="1"/>
      <p:bldP spid="38932" grpId="0" animBg="1"/>
      <p:bldP spid="38933" grpId="0" animBg="1"/>
      <p:bldP spid="38934" grpId="0" animBg="1"/>
      <p:bldP spid="38935" grpId="0" animBg="1"/>
      <p:bldP spid="389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9" name="Rectangle 63"/>
          <p:cNvSpPr>
            <a:spLocks noChangeArrowheads="1"/>
          </p:cNvSpPr>
          <p:nvPr/>
        </p:nvSpPr>
        <p:spPr bwMode="auto">
          <a:xfrm>
            <a:off x="3611034" y="1377951"/>
            <a:ext cx="5543551" cy="662516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28" name="Text Box 32"/>
          <p:cNvSpPr txBox="1">
            <a:spLocks noChangeArrowheads="1"/>
          </p:cNvSpPr>
          <p:nvPr/>
        </p:nvSpPr>
        <p:spPr bwMode="auto">
          <a:xfrm>
            <a:off x="239184" y="383118"/>
            <a:ext cx="2198038" cy="995209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867" b="1">
                <a:latin typeface="Impact" panose="020B0806030902050204" pitchFamily="34" charset="0"/>
                <a:cs typeface="FreesiaUPC" panose="020B0604020202020204" pitchFamily="34" charset="-34"/>
              </a:rPr>
              <a:t>2.ความรู้</a:t>
            </a: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3649133" y="497418"/>
            <a:ext cx="8175636" cy="83093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5333" b="1">
                <a:cs typeface="FreesiaUPC" panose="020B0604020202020204" pitchFamily="34" charset="-34"/>
              </a:rPr>
              <a:t>สิ่งที่ได้จากการกระทำในขั้นกระบวนการ</a:t>
            </a: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3598333" y="1437217"/>
            <a:ext cx="8204200" cy="5426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9FFD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5333" b="1">
                <a:solidFill>
                  <a:srgbClr val="0000FF"/>
                </a:solidFill>
                <a:cs typeface="FreesiaUPC" panose="020B0604020202020204" pitchFamily="34" charset="-34"/>
              </a:rPr>
              <a:t>ปรากฏในรูปลักษณะต่างๆ เช่น </a:t>
            </a:r>
          </a:p>
          <a:p>
            <a:pPr eaLnBrk="1" hangingPunct="1">
              <a:lnSpc>
                <a:spcPct val="110000"/>
              </a:lnSpc>
            </a:pPr>
            <a:r>
              <a:rPr lang="th-TH" sz="2667" b="1">
                <a:solidFill>
                  <a:srgbClr val="FF0000"/>
                </a:solidFill>
                <a:cs typeface="FreesiaUPC" panose="020B0604020202020204" pitchFamily="34" charset="-34"/>
                <a:sym typeface="Wingdings 2" panose="05020102010507070707" pitchFamily="18" charset="2"/>
              </a:rPr>
              <a:t></a:t>
            </a:r>
            <a:r>
              <a:rPr lang="th-TH" sz="5333" b="1">
                <a:solidFill>
                  <a:srgbClr val="0000FF"/>
                </a:solidFill>
                <a:cs typeface="FreesiaUPC" panose="020B0604020202020204" pitchFamily="34" charset="-34"/>
              </a:rPr>
              <a:t> ข้อเท็จจริง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</a:rPr>
              <a:t>fact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h-TH" sz="2667" b="1">
                <a:solidFill>
                  <a:srgbClr val="FF0000"/>
                </a:solidFill>
                <a:cs typeface="FreesiaUPC" panose="020B0604020202020204" pitchFamily="34" charset="-34"/>
                <a:sym typeface="Wingdings 2" panose="05020102010507070707" pitchFamily="18" charset="2"/>
              </a:rPr>
              <a:t></a:t>
            </a:r>
            <a:r>
              <a:rPr lang="th-TH" sz="53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ข้อมูล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(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data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h-TH" sz="2667" b="1">
                <a:solidFill>
                  <a:srgbClr val="FF0000"/>
                </a:solidFill>
                <a:cs typeface="FreesiaUPC" panose="020B0604020202020204" pitchFamily="34" charset="-34"/>
                <a:sym typeface="Wingdings 2" panose="05020102010507070707" pitchFamily="18" charset="2"/>
              </a:rPr>
              <a:t></a:t>
            </a:r>
            <a:r>
              <a:rPr lang="th-TH" sz="53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ข้อสรุป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(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conclusion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h-TH" sz="2667" b="1">
                <a:solidFill>
                  <a:srgbClr val="FF0000"/>
                </a:solidFill>
                <a:cs typeface="FreesiaUPC" panose="020B0604020202020204" pitchFamily="34" charset="-34"/>
                <a:sym typeface="Wingdings 2" panose="05020102010507070707" pitchFamily="18" charset="2"/>
              </a:rPr>
              <a:t></a:t>
            </a:r>
            <a:r>
              <a:rPr lang="th-TH" sz="53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สมมติฐาน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(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hypothesis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h-TH" sz="2667" b="1">
                <a:solidFill>
                  <a:srgbClr val="FF0000"/>
                </a:solidFill>
                <a:cs typeface="FreesiaUPC" panose="020B0604020202020204" pitchFamily="34" charset="-34"/>
                <a:sym typeface="Wingdings 2" panose="05020102010507070707" pitchFamily="18" charset="2"/>
              </a:rPr>
              <a:t></a:t>
            </a:r>
            <a:r>
              <a:rPr lang="th-TH" sz="53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ทฤษฎี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(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theory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h-TH" sz="2667" b="1">
                <a:solidFill>
                  <a:srgbClr val="FF0000"/>
                </a:solidFill>
                <a:cs typeface="FreesiaUPC" panose="020B0604020202020204" pitchFamily="34" charset="-34"/>
                <a:sym typeface="Wingdings 2" panose="05020102010507070707" pitchFamily="18" charset="2"/>
              </a:rPr>
              <a:t></a:t>
            </a:r>
            <a:r>
              <a:rPr lang="th-TH" sz="53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กฎ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(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low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4153" name="AutoShape 57"/>
          <p:cNvSpPr>
            <a:spLocks noChangeArrowheads="1"/>
          </p:cNvSpPr>
          <p:nvPr/>
        </p:nvSpPr>
        <p:spPr bwMode="auto">
          <a:xfrm rot="-5400000">
            <a:off x="2808818" y="522818"/>
            <a:ext cx="613833" cy="605367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54" name="AutoShape 58"/>
          <p:cNvSpPr>
            <a:spLocks noChangeArrowheads="1"/>
          </p:cNvSpPr>
          <p:nvPr/>
        </p:nvSpPr>
        <p:spPr bwMode="auto">
          <a:xfrm rot="-5400000">
            <a:off x="2809876" y="1446742"/>
            <a:ext cx="611717" cy="605367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</p:spTree>
    <p:extLst>
      <p:ext uri="{BB962C8B-B14F-4D97-AF65-F5344CB8AC3E}">
        <p14:creationId xmlns:p14="http://schemas.microsoft.com/office/powerpoint/2010/main" val="1383271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4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4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4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4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9" grpId="0" animBg="1"/>
      <p:bldP spid="4128" grpId="0" animBg="1"/>
      <p:bldP spid="4131" grpId="0" animBg="1"/>
      <p:bldP spid="4153" grpId="0" animBg="1"/>
      <p:bldP spid="41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823884" y="1657351"/>
            <a:ext cx="2452916" cy="978729"/>
          </a:xfrm>
          <a:prstGeom prst="rect">
            <a:avLst/>
          </a:prstGeom>
          <a:solidFill>
            <a:srgbClr val="66FF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th-TH" sz="7200" b="1">
                <a:solidFill>
                  <a:srgbClr val="0000FF"/>
                </a:solidFill>
                <a:cs typeface="FreesiaUPC" panose="020B0604020202020204" pitchFamily="34" charset="-34"/>
              </a:rPr>
              <a:t>ชีววิทยา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528875" y="3007784"/>
            <a:ext cx="3281668" cy="1733744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FF66"/>
            </a:extrusionClr>
            <a:contourClr>
              <a:srgbClr val="FFFF66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6400" b="1">
                <a:cs typeface="FreesiaUPC" panose="020B0604020202020204" pitchFamily="34" charset="-34"/>
              </a:rPr>
              <a:t>กระบวนการ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5333" b="1">
                <a:cs typeface="FreesiaUPC" panose="020B0604020202020204" pitchFamily="34" charset="-34"/>
              </a:rPr>
              <a:t>(</a:t>
            </a:r>
            <a:r>
              <a:rPr lang="en-US" sz="5333" b="1">
                <a:cs typeface="FreesiaUPC" panose="020B0604020202020204" pitchFamily="34" charset="-34"/>
              </a:rPr>
              <a:t>Process</a:t>
            </a:r>
            <a:r>
              <a:rPr lang="th-TH" sz="5333" b="1"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967366" y="2995084"/>
            <a:ext cx="4270720" cy="1717330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th-TH" sz="6400" b="1">
                <a:cs typeface="FreesiaUPC" panose="020B0604020202020204" pitchFamily="34" charset="-34"/>
              </a:rPr>
              <a:t>ความรู้</a:t>
            </a:r>
          </a:p>
          <a:p>
            <a:pPr algn="ctr" eaLnBrk="1" hangingPunct="1">
              <a:lnSpc>
                <a:spcPct val="90000"/>
              </a:lnSpc>
            </a:pPr>
            <a:r>
              <a:rPr lang="th-TH" sz="5333" b="1">
                <a:cs typeface="FreesiaUPC" panose="020B0604020202020204" pitchFamily="34" charset="-34"/>
              </a:rPr>
              <a:t>(</a:t>
            </a:r>
            <a:r>
              <a:rPr lang="en-US" sz="5333" b="1">
                <a:cs typeface="FreesiaUPC" panose="020B0604020202020204" pitchFamily="34" charset="-34"/>
              </a:rPr>
              <a:t>Knowledge</a:t>
            </a:r>
            <a:r>
              <a:rPr lang="th-TH" sz="5333" b="1">
                <a:cs typeface="FreesiaUPC" panose="020B0604020202020204" pitchFamily="34" charset="-34"/>
              </a:rPr>
              <a:t>)</a:t>
            </a:r>
          </a:p>
        </p:txBody>
      </p:sp>
      <p:cxnSp>
        <p:nvCxnSpPr>
          <p:cNvPr id="39947" name="AutoShape 11"/>
          <p:cNvCxnSpPr>
            <a:cxnSpLocks noChangeShapeType="1"/>
            <a:stCxn id="39938" idx="2"/>
            <a:endCxn id="39939" idx="0"/>
          </p:cNvCxnSpPr>
          <p:nvPr/>
        </p:nvCxnSpPr>
        <p:spPr bwMode="auto">
          <a:xfrm rot="5400000">
            <a:off x="4424174" y="1381616"/>
            <a:ext cx="371704" cy="2880633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948" name="AutoShape 12"/>
          <p:cNvCxnSpPr>
            <a:cxnSpLocks noChangeShapeType="1"/>
            <a:stCxn id="39938" idx="2"/>
            <a:endCxn id="39940" idx="0"/>
          </p:cNvCxnSpPr>
          <p:nvPr/>
        </p:nvCxnSpPr>
        <p:spPr bwMode="auto">
          <a:xfrm rot="16200000" flipH="1">
            <a:off x="7397032" y="1289390"/>
            <a:ext cx="359004" cy="3052384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965" name="WordArt 29"/>
          <p:cNvSpPr>
            <a:spLocks noChangeArrowheads="1" noChangeShapeType="1" noTextEdit="1"/>
          </p:cNvSpPr>
          <p:nvPr/>
        </p:nvSpPr>
        <p:spPr bwMode="auto">
          <a:xfrm>
            <a:off x="704852" y="338667"/>
            <a:ext cx="10748433" cy="99271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 panose="020B0604020202020204" pitchFamily="34" charset="-34"/>
                <a:cs typeface="FreesiaUPC" panose="020B0604020202020204" pitchFamily="34" charset="-34"/>
              </a:rPr>
              <a:t>สรุปองค์ประกอบของชีววิทยา</a:t>
            </a:r>
          </a:p>
        </p:txBody>
      </p:sp>
    </p:spTree>
    <p:extLst>
      <p:ext uri="{BB962C8B-B14F-4D97-AF65-F5344CB8AC3E}">
        <p14:creationId xmlns:p14="http://schemas.microsoft.com/office/powerpoint/2010/main" val="1758276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  <p:bldP spid="39939" grpId="0" animBg="1"/>
      <p:bldP spid="39940" grpId="0" animBg="1"/>
      <p:bldP spid="399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4707467" y="220134"/>
            <a:ext cx="2683748" cy="91300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38100" algn="ctr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>
              <a:defRPr/>
            </a:pPr>
            <a:r>
              <a:rPr lang="th-TH" sz="5333" b="1">
                <a:latin typeface="Angsana New" pitchFamily="18" charset="-34"/>
                <a:cs typeface="FreesiaUPC" pitchFamily="34" charset="-34"/>
              </a:rPr>
              <a:t>กระบวนการ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533132" y="1356785"/>
            <a:ext cx="1664237" cy="1143005"/>
          </a:xfrm>
          <a:prstGeom prst="rect">
            <a:avLst/>
          </a:prstGeom>
          <a:solidFill>
            <a:srgbClr val="FFEFE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4267" b="1">
                <a:latin typeface="ITC Bookman Demi" pitchFamily="18" charset="0"/>
                <a:cs typeface="FreesiaUPC" panose="020B0604020202020204" pitchFamily="34" charset="-34"/>
              </a:rPr>
              <a:t>การ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4267" b="1">
                <a:latin typeface="ITC Bookman Demi" pitchFamily="18" charset="0"/>
                <a:cs typeface="FreesiaUPC" panose="020B0604020202020204" pitchFamily="34" charset="-34"/>
              </a:rPr>
              <a:t>ตั้งปัญหา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2639485" y="1373717"/>
            <a:ext cx="2628900" cy="1143005"/>
          </a:xfrm>
          <a:prstGeom prst="rect">
            <a:avLst/>
          </a:prstGeom>
          <a:solidFill>
            <a:srgbClr val="D9FF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42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การตั้งสมมติฐาน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6168" name="AutoShape 24"/>
          <p:cNvCxnSpPr>
            <a:cxnSpLocks noChangeShapeType="1"/>
            <a:stCxn id="6166" idx="0"/>
            <a:endCxn id="6165" idx="2"/>
          </p:cNvCxnSpPr>
          <p:nvPr/>
        </p:nvCxnSpPr>
        <p:spPr bwMode="auto">
          <a:xfrm rot="5400000" flipH="1" flipV="1">
            <a:off x="3595474" y="-1097082"/>
            <a:ext cx="223644" cy="468409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5941485" y="1356784"/>
            <a:ext cx="2813049" cy="1143005"/>
          </a:xfrm>
          <a:prstGeom prst="rect">
            <a:avLst/>
          </a:prstGeom>
          <a:solidFill>
            <a:srgbClr val="FFE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4267" b="1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การตรวจสอบสมมติฐาน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6170" name="AutoShape 26"/>
          <p:cNvCxnSpPr>
            <a:cxnSpLocks noChangeShapeType="1"/>
            <a:stCxn id="6167" idx="0"/>
            <a:endCxn id="6165" idx="2"/>
          </p:cNvCxnSpPr>
          <p:nvPr/>
        </p:nvCxnSpPr>
        <p:spPr bwMode="auto">
          <a:xfrm rot="5400000" flipH="1" flipV="1">
            <a:off x="4881350" y="205726"/>
            <a:ext cx="240576" cy="209540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9264651" y="1361018"/>
            <a:ext cx="2664883" cy="1668342"/>
          </a:xfrm>
          <a:prstGeom prst="rect">
            <a:avLst/>
          </a:prstGeom>
          <a:solidFill>
            <a:srgbClr val="FFFF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4267" b="1">
                <a:solidFill>
                  <a:srgbClr val="CC0000"/>
                </a:solidFill>
                <a:latin typeface="ITC Bookman Demi" pitchFamily="18" charset="0"/>
                <a:cs typeface="FreesiaUPC" panose="020B0604020202020204" pitchFamily="34" charset="-34"/>
              </a:rPr>
              <a:t>การวิเคราะห์ข้อมูลเพื่อหาข้อสรุป</a:t>
            </a:r>
          </a:p>
        </p:txBody>
      </p:sp>
      <p:cxnSp>
        <p:nvCxnSpPr>
          <p:cNvPr id="6172" name="AutoShape 28"/>
          <p:cNvCxnSpPr>
            <a:cxnSpLocks noChangeShapeType="1"/>
            <a:stCxn id="6169" idx="0"/>
            <a:endCxn id="6165" idx="2"/>
          </p:cNvCxnSpPr>
          <p:nvPr/>
        </p:nvCxnSpPr>
        <p:spPr bwMode="auto">
          <a:xfrm rot="16200000" flipV="1">
            <a:off x="6586855" y="595628"/>
            <a:ext cx="223643" cy="129866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73" name="AutoShape 29"/>
          <p:cNvCxnSpPr>
            <a:cxnSpLocks noChangeShapeType="1"/>
            <a:stCxn id="6171" idx="0"/>
            <a:endCxn id="6165" idx="2"/>
          </p:cNvCxnSpPr>
          <p:nvPr/>
        </p:nvCxnSpPr>
        <p:spPr bwMode="auto">
          <a:xfrm rot="16200000" flipV="1">
            <a:off x="8209279" y="-1026796"/>
            <a:ext cx="227877" cy="454775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74" name="AutoShape 30"/>
          <p:cNvCxnSpPr>
            <a:cxnSpLocks noChangeShapeType="1"/>
          </p:cNvCxnSpPr>
          <p:nvPr/>
        </p:nvCxnSpPr>
        <p:spPr bwMode="auto">
          <a:xfrm flipH="1">
            <a:off x="1358901" y="2448985"/>
            <a:ext cx="6351" cy="543983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118534" y="3073400"/>
            <a:ext cx="2480733" cy="1011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FE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latin typeface="ITC Bookman Demi" pitchFamily="18" charset="0"/>
                <a:cs typeface="FreesiaUPC" panose="020B0604020202020204" pitchFamily="34" charset="-34"/>
              </a:rPr>
              <a:t>ยึดข้อเท็จจริงเป็นหลัก</a:t>
            </a:r>
            <a:endParaRPr lang="th-TH" sz="3733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2709334" y="3058585"/>
            <a:ext cx="2493433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9FFD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2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ยึดปัญหา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32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เป็นหลัก</a:t>
            </a:r>
          </a:p>
        </p:txBody>
      </p:sp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2093385" y="4413251"/>
            <a:ext cx="3727449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9FFD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2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ให้อยู่ในขอบเขตของข้อเท็จจริงที่รวบรวมได้</a:t>
            </a:r>
            <a:endParaRPr lang="th-TH" sz="3200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6178" name="Text Box 34"/>
          <p:cNvSpPr txBox="1">
            <a:spLocks noChangeArrowheads="1"/>
          </p:cNvSpPr>
          <p:nvPr/>
        </p:nvSpPr>
        <p:spPr bwMode="auto">
          <a:xfrm>
            <a:off x="1058334" y="5894918"/>
            <a:ext cx="5772151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9FFD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200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ควรแนะลู่ทางการตรวจสอบโดยเฉพาะการตรวจสอบด้วยการทดลอง</a:t>
            </a:r>
            <a:endParaRPr lang="th-TH" sz="3200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6180" name="Text Box 36"/>
          <p:cNvSpPr txBox="1">
            <a:spLocks noChangeArrowheads="1"/>
          </p:cNvSpPr>
          <p:nvPr/>
        </p:nvSpPr>
        <p:spPr bwMode="auto">
          <a:xfrm>
            <a:off x="5524501" y="3094567"/>
            <a:ext cx="3661833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200" b="1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ยึดข้อกำหนดของสมมติฐานเป็นหลักเพราะแนะลู่ทางการตรวจสอบไว้แล้ว</a:t>
            </a:r>
            <a:endParaRPr lang="th-TH" sz="3200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6181" name="Text Box 37"/>
          <p:cNvSpPr txBox="1">
            <a:spLocks noChangeArrowheads="1"/>
          </p:cNvSpPr>
          <p:nvPr/>
        </p:nvSpPr>
        <p:spPr bwMode="auto">
          <a:xfrm>
            <a:off x="5706533" y="4999567"/>
            <a:ext cx="3295651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200" b="1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ต้องตรวจสอบที่ละ 1 ตัวแปรเท่านัน</a:t>
            </a:r>
            <a:endParaRPr lang="th-TH" sz="3200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6182" name="Text Box 38"/>
          <p:cNvSpPr txBox="1">
            <a:spLocks noChangeArrowheads="1"/>
          </p:cNvSpPr>
          <p:nvPr/>
        </p:nvSpPr>
        <p:spPr bwMode="auto">
          <a:xfrm>
            <a:off x="9165167" y="3742267"/>
            <a:ext cx="2846917" cy="239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E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solidFill>
                  <a:srgbClr val="CC0000"/>
                </a:solidFill>
                <a:latin typeface="ITC Bookman Demi" pitchFamily="18" charset="0"/>
                <a:cs typeface="FreesiaUPC" panose="020B0604020202020204" pitchFamily="34" charset="-34"/>
              </a:rPr>
              <a:t>หาความสัมพันธ์ระหว่างข้อมูลและอธิบายความหมายของข้อมูลเพื่อสรุปผล</a:t>
            </a:r>
          </a:p>
        </p:txBody>
      </p:sp>
      <p:cxnSp>
        <p:nvCxnSpPr>
          <p:cNvPr id="6183" name="AutoShape 39"/>
          <p:cNvCxnSpPr>
            <a:cxnSpLocks noChangeShapeType="1"/>
            <a:stCxn id="6167" idx="2"/>
            <a:endCxn id="6176" idx="0"/>
          </p:cNvCxnSpPr>
          <p:nvPr/>
        </p:nvCxnSpPr>
        <p:spPr bwMode="auto">
          <a:xfrm>
            <a:off x="3953935" y="2516722"/>
            <a:ext cx="2116" cy="541863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84" name="AutoShape 40"/>
          <p:cNvCxnSpPr>
            <a:cxnSpLocks noChangeShapeType="1"/>
            <a:stCxn id="6176" idx="2"/>
            <a:endCxn id="6177" idx="0"/>
          </p:cNvCxnSpPr>
          <p:nvPr/>
        </p:nvCxnSpPr>
        <p:spPr bwMode="auto">
          <a:xfrm>
            <a:off x="3956051" y="3938826"/>
            <a:ext cx="1059" cy="47442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85" name="AutoShape 41"/>
          <p:cNvCxnSpPr>
            <a:cxnSpLocks noChangeShapeType="1"/>
          </p:cNvCxnSpPr>
          <p:nvPr/>
        </p:nvCxnSpPr>
        <p:spPr bwMode="auto">
          <a:xfrm>
            <a:off x="3943351" y="5236633"/>
            <a:ext cx="2116" cy="6350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86" name="AutoShape 42"/>
          <p:cNvCxnSpPr>
            <a:cxnSpLocks noChangeShapeType="1"/>
            <a:stCxn id="6169" idx="2"/>
            <a:endCxn id="6180" idx="0"/>
          </p:cNvCxnSpPr>
          <p:nvPr/>
        </p:nvCxnSpPr>
        <p:spPr bwMode="auto">
          <a:xfrm>
            <a:off x="7348010" y="2499789"/>
            <a:ext cx="7408" cy="594778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87" name="AutoShape 43"/>
          <p:cNvCxnSpPr>
            <a:cxnSpLocks noChangeShapeType="1"/>
            <a:stCxn id="6171" idx="2"/>
            <a:endCxn id="6182" idx="0"/>
          </p:cNvCxnSpPr>
          <p:nvPr/>
        </p:nvCxnSpPr>
        <p:spPr bwMode="auto">
          <a:xfrm flipH="1">
            <a:off x="10588626" y="3029360"/>
            <a:ext cx="8467" cy="712907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88" name="AutoShape 44"/>
          <p:cNvCxnSpPr>
            <a:cxnSpLocks noChangeShapeType="1"/>
            <a:stCxn id="6180" idx="2"/>
            <a:endCxn id="6181" idx="0"/>
          </p:cNvCxnSpPr>
          <p:nvPr/>
        </p:nvCxnSpPr>
        <p:spPr bwMode="auto">
          <a:xfrm flipH="1">
            <a:off x="7354359" y="4368762"/>
            <a:ext cx="1059" cy="63080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60891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5" grpId="0" animBg="1"/>
      <p:bldP spid="6166" grpId="0" animBg="1"/>
      <p:bldP spid="6167" grpId="0" animBg="1"/>
      <p:bldP spid="6169" grpId="0" animBg="1"/>
      <p:bldP spid="6171" grpId="0" animBg="1"/>
      <p:bldP spid="6175" grpId="0"/>
      <p:bldP spid="6176" grpId="0"/>
      <p:bldP spid="6177" grpId="0"/>
      <p:bldP spid="6178" grpId="0"/>
      <p:bldP spid="6180" grpId="0"/>
      <p:bldP spid="6181" grpId="0"/>
      <p:bldP spid="61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5113868" y="192617"/>
            <a:ext cx="1713931" cy="904928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5867" b="1">
                <a:latin typeface="Angsana New" panose="02020603050405020304" pitchFamily="18" charset="-34"/>
                <a:cs typeface="FreesiaUPC" panose="020B0604020202020204" pitchFamily="34" charset="-34"/>
              </a:rPr>
              <a:t>ความรู้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77082" y="1737784"/>
            <a:ext cx="1869422" cy="748988"/>
          </a:xfrm>
          <a:prstGeom prst="rect">
            <a:avLst/>
          </a:prstGeom>
          <a:solidFill>
            <a:srgbClr val="FFEFE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latin typeface="ITC Bookman Demi" pitchFamily="18" charset="0"/>
                <a:cs typeface="FreesiaUPC" panose="020B0604020202020204" pitchFamily="34" charset="-34"/>
              </a:rPr>
              <a:t>ข้อเท็จจริง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779599" y="1742017"/>
            <a:ext cx="1140056" cy="748988"/>
          </a:xfrm>
          <a:prstGeom prst="rect">
            <a:avLst/>
          </a:prstGeom>
          <a:solidFill>
            <a:srgbClr val="D9FF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006600"/>
                </a:solidFill>
                <a:latin typeface="ITC Bookman Demi" pitchFamily="18" charset="0"/>
                <a:cs typeface="FreesiaUPC" panose="020B0604020202020204" pitchFamily="34" charset="-34"/>
              </a:rPr>
              <a:t>ข้อมูล</a:t>
            </a:r>
          </a:p>
        </p:txBody>
      </p:sp>
      <p:cxnSp>
        <p:nvCxnSpPr>
          <p:cNvPr id="40965" name="AutoShape 5"/>
          <p:cNvCxnSpPr>
            <a:cxnSpLocks noChangeShapeType="1"/>
            <a:stCxn id="40963" idx="0"/>
            <a:endCxn id="40962" idx="2"/>
          </p:cNvCxnSpPr>
          <p:nvPr/>
        </p:nvCxnSpPr>
        <p:spPr bwMode="auto">
          <a:xfrm rot="5400000" flipH="1" flipV="1">
            <a:off x="3271194" y="-961855"/>
            <a:ext cx="640239" cy="475904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984942" y="1750484"/>
            <a:ext cx="1350049" cy="748988"/>
          </a:xfrm>
          <a:prstGeom prst="rect">
            <a:avLst/>
          </a:prstGeom>
          <a:solidFill>
            <a:srgbClr val="FFE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ข้อสรุป</a:t>
            </a:r>
            <a:endParaRPr lang="th-TH" sz="4267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cxnSp>
        <p:nvCxnSpPr>
          <p:cNvPr id="40967" name="AutoShape 7"/>
          <p:cNvCxnSpPr>
            <a:cxnSpLocks noChangeShapeType="1"/>
            <a:stCxn id="40964" idx="0"/>
            <a:endCxn id="40962" idx="2"/>
          </p:cNvCxnSpPr>
          <p:nvPr/>
        </p:nvCxnSpPr>
        <p:spPr bwMode="auto">
          <a:xfrm rot="5400000" flipH="1" flipV="1">
            <a:off x="4337994" y="109178"/>
            <a:ext cx="644472" cy="262120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7540411" y="1754717"/>
            <a:ext cx="1215396" cy="748988"/>
          </a:xfrm>
          <a:prstGeom prst="rect">
            <a:avLst/>
          </a:prstGeom>
          <a:solidFill>
            <a:srgbClr val="FFFF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990033"/>
                </a:solidFill>
                <a:latin typeface="ITC Bookman Demi" pitchFamily="18" charset="0"/>
                <a:cs typeface="FreesiaUPC" panose="020B0604020202020204" pitchFamily="34" charset="-34"/>
              </a:rPr>
              <a:t>ทฤษฎี</a:t>
            </a:r>
          </a:p>
        </p:txBody>
      </p:sp>
      <p:cxnSp>
        <p:nvCxnSpPr>
          <p:cNvPr id="40969" name="AutoShape 9"/>
          <p:cNvCxnSpPr>
            <a:cxnSpLocks noChangeShapeType="1"/>
            <a:stCxn id="40966" idx="0"/>
            <a:endCxn id="40962" idx="2"/>
          </p:cNvCxnSpPr>
          <p:nvPr/>
        </p:nvCxnSpPr>
        <p:spPr bwMode="auto">
          <a:xfrm rot="5400000" flipH="1" flipV="1">
            <a:off x="5488931" y="1268582"/>
            <a:ext cx="652939" cy="31086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970" name="AutoShape 10"/>
          <p:cNvCxnSpPr>
            <a:cxnSpLocks noChangeShapeType="1"/>
            <a:stCxn id="40968" idx="0"/>
            <a:endCxn id="40962" idx="2"/>
          </p:cNvCxnSpPr>
          <p:nvPr/>
        </p:nvCxnSpPr>
        <p:spPr bwMode="auto">
          <a:xfrm rot="16200000" flipV="1">
            <a:off x="6730886" y="337493"/>
            <a:ext cx="657172" cy="217727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971" name="AutoShape 11"/>
          <p:cNvCxnSpPr>
            <a:cxnSpLocks noChangeShapeType="1"/>
            <a:stCxn id="40963" idx="2"/>
            <a:endCxn id="40972" idx="0"/>
          </p:cNvCxnSpPr>
          <p:nvPr/>
        </p:nvCxnSpPr>
        <p:spPr bwMode="auto">
          <a:xfrm flipH="1">
            <a:off x="1207559" y="2486772"/>
            <a:ext cx="4234" cy="449046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18533" y="2935818"/>
            <a:ext cx="2178051" cy="164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FE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th-TH" sz="3733" b="1">
                <a:latin typeface="ITC Bookman Demi" pitchFamily="18" charset="0"/>
                <a:cs typeface="FreesiaUPC" panose="020B0604020202020204" pitchFamily="34" charset="-34"/>
              </a:rPr>
              <a:t>สิ่งที่ได้จากการสังเกตโดยตรง</a:t>
            </a:r>
            <a:endParaRPr lang="th-TH" sz="3733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2201333" y="2940051"/>
            <a:ext cx="2296584" cy="1470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9FFD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solidFill>
                  <a:srgbClr val="006600"/>
                </a:solidFill>
                <a:latin typeface="ITC Bookman Demi" pitchFamily="18" charset="0"/>
                <a:cs typeface="FreesiaUPC" panose="020B0604020202020204" pitchFamily="34" charset="-34"/>
              </a:rPr>
              <a:t>ข้อเท็จจริงที่ได้จากการทดลองหรือจากการวัด</a:t>
            </a: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4419601" y="2933700"/>
            <a:ext cx="2459567" cy="239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solidFill>
                  <a:srgbClr val="FF00FF"/>
                </a:solidFill>
                <a:latin typeface="ITC Bookman Demi" pitchFamily="18" charset="0"/>
                <a:cs typeface="FreesiaUPC" panose="020B0604020202020204" pitchFamily="34" charset="-34"/>
              </a:rPr>
              <a:t>การลงความเห็นขั้นสุดท้ายจากหลายๆ ข้อเท็จจริงหรือจากข้อมูลต่างๆ</a:t>
            </a:r>
            <a:endParaRPr lang="th-TH" sz="3733" b="1">
              <a:solidFill>
                <a:srgbClr val="FF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6972300" y="2918884"/>
            <a:ext cx="2364317" cy="3309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E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solidFill>
                  <a:srgbClr val="990033"/>
                </a:solidFill>
                <a:latin typeface="ITC Bookman Demi" pitchFamily="18" charset="0"/>
                <a:cs typeface="FreesiaUPC" panose="020B0604020202020204" pitchFamily="34" charset="-34"/>
              </a:rPr>
              <a:t>สมมติฐานที่ได้รับการพิสูจน์แล้วนำไปอธิบายปรากฏการณ์อื่นๆ ที่คล้ายกันได้</a:t>
            </a:r>
          </a:p>
        </p:txBody>
      </p:sp>
      <p:cxnSp>
        <p:nvCxnSpPr>
          <p:cNvPr id="40979" name="AutoShape 19"/>
          <p:cNvCxnSpPr>
            <a:cxnSpLocks noChangeShapeType="1"/>
            <a:stCxn id="40964" idx="2"/>
            <a:endCxn id="40973" idx="0"/>
          </p:cNvCxnSpPr>
          <p:nvPr/>
        </p:nvCxnSpPr>
        <p:spPr bwMode="auto">
          <a:xfrm flipH="1">
            <a:off x="3349625" y="2491005"/>
            <a:ext cx="2" cy="449046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980" name="AutoShape 20"/>
          <p:cNvCxnSpPr>
            <a:cxnSpLocks noChangeShapeType="1"/>
            <a:stCxn id="40966" idx="2"/>
            <a:endCxn id="40976" idx="0"/>
          </p:cNvCxnSpPr>
          <p:nvPr/>
        </p:nvCxnSpPr>
        <p:spPr bwMode="auto">
          <a:xfrm flipH="1">
            <a:off x="5649385" y="2499472"/>
            <a:ext cx="10582" cy="434228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981" name="AutoShape 21"/>
          <p:cNvCxnSpPr>
            <a:cxnSpLocks noChangeShapeType="1"/>
            <a:stCxn id="40968" idx="2"/>
            <a:endCxn id="40978" idx="0"/>
          </p:cNvCxnSpPr>
          <p:nvPr/>
        </p:nvCxnSpPr>
        <p:spPr bwMode="auto">
          <a:xfrm>
            <a:off x="8148109" y="2503705"/>
            <a:ext cx="6350" cy="41517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10270067" y="1754717"/>
            <a:ext cx="1047751" cy="748988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4267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กฎ</a:t>
            </a: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9546167" y="2931584"/>
            <a:ext cx="2499784" cy="239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solidFill>
                  <a:srgbClr val="0000FF"/>
                </a:solidFill>
                <a:latin typeface="ITC Bookman Demi" pitchFamily="18" charset="0"/>
                <a:cs typeface="FreesiaUPC" panose="020B0604020202020204" pitchFamily="34" charset="-34"/>
              </a:rPr>
              <a:t>ความจริงหลักที่แสดงความสัมพันธ์ระหว่างเหตุกับผล</a:t>
            </a:r>
          </a:p>
        </p:txBody>
      </p:sp>
      <p:cxnSp>
        <p:nvCxnSpPr>
          <p:cNvPr id="40984" name="AutoShape 24"/>
          <p:cNvCxnSpPr>
            <a:cxnSpLocks noChangeShapeType="1"/>
            <a:stCxn id="40982" idx="2"/>
            <a:endCxn id="40983" idx="0"/>
          </p:cNvCxnSpPr>
          <p:nvPr/>
        </p:nvCxnSpPr>
        <p:spPr bwMode="auto">
          <a:xfrm>
            <a:off x="10793943" y="2503705"/>
            <a:ext cx="2116" cy="42787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985" name="AutoShape 25"/>
          <p:cNvCxnSpPr>
            <a:cxnSpLocks noChangeShapeType="1"/>
            <a:stCxn id="40982" idx="0"/>
            <a:endCxn id="40962" idx="2"/>
          </p:cNvCxnSpPr>
          <p:nvPr/>
        </p:nvCxnSpPr>
        <p:spPr bwMode="auto">
          <a:xfrm rot="16200000" flipV="1">
            <a:off x="8053803" y="-985424"/>
            <a:ext cx="657172" cy="4823109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16091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3" grpId="0" animBg="1"/>
      <p:bldP spid="40964" grpId="0" animBg="1"/>
      <p:bldP spid="40966" grpId="0" animBg="1"/>
      <p:bldP spid="40968" grpId="0" animBg="1"/>
      <p:bldP spid="40972" grpId="0"/>
      <p:bldP spid="40973" grpId="0"/>
      <p:bldP spid="40976" grpId="0"/>
      <p:bldP spid="40978" grpId="0"/>
      <p:bldP spid="40982" grpId="0" animBg="1"/>
      <p:bldP spid="4098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9852" y="2239434"/>
            <a:ext cx="12018433" cy="433971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>
            <a:outerShdw dist="81320" dir="2319588" algn="ctr" rotWithShape="0">
              <a:srgbClr val="FF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990033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จงศึกษาการทดลองนี้แล้วคำถามข้อ 1 – 2</a:t>
            </a:r>
          </a:p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4400" b="1">
                <a:latin typeface="Angsana New" panose="02020603050405020304" pitchFamily="18" charset="-34"/>
                <a:cs typeface="FreesiaUPC" panose="020B0604020202020204" pitchFamily="34" charset="-34"/>
              </a:rPr>
              <a:t>จากการศึกษาผลของอุณหภูมิที่มีผลต่อปฏิกิริยาของเอนไซด์ โดยใช้เอนไซด์ยูรีเอส </a:t>
            </a:r>
            <a:r>
              <a:rPr lang="th-TH" sz="4400" b="1"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4400" b="1">
                <a:latin typeface="Times New Roman" panose="02020603050405020304" pitchFamily="18" charset="0"/>
                <a:cs typeface="FreesiaUPC" panose="020B0604020202020204" pitchFamily="34" charset="-34"/>
              </a:rPr>
              <a:t>Urease</a:t>
            </a:r>
            <a:r>
              <a:rPr lang="th-TH" sz="4400" b="1">
                <a:latin typeface="Times New Roman" panose="02020603050405020304" pitchFamily="18" charset="0"/>
                <a:cs typeface="FreesiaUPC" panose="020B0604020202020204" pitchFamily="34" charset="-34"/>
              </a:rPr>
              <a:t>) </a:t>
            </a:r>
            <a:r>
              <a:rPr lang="th-TH" sz="4400" b="1">
                <a:latin typeface="Angsana New" panose="02020603050405020304" pitchFamily="18" charset="-34"/>
                <a:cs typeface="FreesiaUPC" panose="020B0604020202020204" pitchFamily="34" charset="-34"/>
              </a:rPr>
              <a:t> และสาร  บรอมไทมอลบลูผสมกัน และควบคุมให้มีอุณหภูมิที่ 35</a:t>
            </a:r>
            <a:r>
              <a:rPr lang="th-TH" sz="4400" b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en-US" sz="4400" b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C </a:t>
            </a:r>
            <a:r>
              <a:rPr lang="th-TH" sz="4400" b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เป็นเวลา 5 นาที หลังจากนั้นเติม ยูเรีย </a:t>
            </a:r>
            <a:r>
              <a:rPr lang="th-TH" sz="4400" b="1"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(</a:t>
            </a:r>
            <a:r>
              <a:rPr lang="en-US" sz="4400" b="1"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Urea</a:t>
            </a:r>
            <a:r>
              <a:rPr lang="th-TH" sz="4400" b="1"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)</a:t>
            </a:r>
            <a:r>
              <a:rPr lang="th-TH" sz="4400" b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 ลงไป ภายในไม่กี่วินาทีต่อมาพบว่าสารละลายเปลี่ยนเป็นสีฟ้าเข้มเมื่อเขาทำการทดลองเช่นนี้ซ้ำอีกในอุณหภูมิต่างๆ กัน แล้วบันทึกการทดลองไว้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195820" y="76200"/>
            <a:ext cx="7728398" cy="1799532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6400" b="1">
                <a:cs typeface="FreesiaUPC" panose="020B0604020202020204" pitchFamily="34" charset="-34"/>
              </a:rPr>
              <a:t>แบบทดสอบวัดทักษะวิชาการ </a:t>
            </a:r>
            <a:r>
              <a:rPr lang="en-US" sz="6400" b="1">
                <a:cs typeface="FreesiaUPC" panose="020B0604020202020204" pitchFamily="34" charset="-34"/>
              </a:rPr>
              <a:t>:</a:t>
            </a:r>
            <a:endParaRPr lang="th-TH" sz="6400" b="1">
              <a:cs typeface="FreesiaUPC" panose="020B0604020202020204" pitchFamily="34" charset="-34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th-TH" sz="5867" b="1">
                <a:solidFill>
                  <a:srgbClr val="3333FF"/>
                </a:solidFill>
                <a:cs typeface="FreesiaUPC" panose="020B0604020202020204" pitchFamily="34" charset="-34"/>
              </a:rPr>
              <a:t>องค์ประกอบของชีววิทยา</a:t>
            </a:r>
          </a:p>
        </p:txBody>
      </p:sp>
    </p:spTree>
    <p:extLst>
      <p:ext uri="{BB962C8B-B14F-4D97-AF65-F5344CB8AC3E}">
        <p14:creationId xmlns:p14="http://schemas.microsoft.com/office/powerpoint/2010/main" val="3242858292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  <p:bldP spid="225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68817" y="563034"/>
            <a:ext cx="480483" cy="359833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215900" y="192618"/>
            <a:ext cx="11846984" cy="677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48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</a:t>
            </a:r>
            <a:r>
              <a:rPr lang="th-TH" sz="4800" b="1">
                <a:latin typeface="Angsana New" panose="02020603050405020304" pitchFamily="18" charset="-34"/>
                <a:cs typeface="FreesiaUPC" panose="020B0604020202020204" pitchFamily="34" charset="-34"/>
              </a:rPr>
              <a:t>  	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จากการทดลองมีสมมติฐานในการทดลองอย่างไร</a:t>
            </a:r>
          </a:p>
          <a:p>
            <a:pPr eaLnBrk="1" hangingPunct="1">
              <a:lnSpc>
                <a:spcPct val="90000"/>
              </a:lnSpc>
            </a:pPr>
            <a:r>
              <a:rPr lang="th-TH" sz="5333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52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	ขณะเกิดปฏิกิริยาการเปลี่ยนแปลงสารจากกรด		เป็นด่าง</a:t>
            </a:r>
          </a:p>
          <a:p>
            <a:pPr eaLnBrk="1" hangingPunct="1">
              <a:lnSpc>
                <a:spcPct val="90000"/>
              </a:lnSpc>
            </a:pPr>
            <a:r>
              <a:rPr lang="th-TH" sz="52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2.	เอนไซม์ยูรีเอสทำปฏิกิริยากับบรอมไทมอลบลูได้ดี		ในอุณหภูมิต่างกัน</a:t>
            </a:r>
          </a:p>
          <a:p>
            <a:pPr eaLnBrk="1" hangingPunct="1">
              <a:lnSpc>
                <a:spcPct val="90000"/>
              </a:lnSpc>
            </a:pPr>
            <a:r>
              <a:rPr lang="th-TH" sz="52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3.	อุณหภูมิมีผลต่อปฏิกิริยาของเอนไซม์ยูรีเอสและยูเรีย</a:t>
            </a:r>
          </a:p>
          <a:p>
            <a:pPr eaLnBrk="1" hangingPunct="1">
              <a:lnSpc>
                <a:spcPct val="90000"/>
              </a:lnSpc>
            </a:pPr>
            <a:r>
              <a:rPr lang="th-TH" sz="52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4.	อินดิเคเตอร์บรอมไทมอลบลูมีสภาพเป็นกรด-เบส	ต่างกัน เมื่ออุณหภูมิต่างกัน</a:t>
            </a:r>
          </a:p>
        </p:txBody>
      </p:sp>
    </p:spTree>
    <p:extLst>
      <p:ext uri="{BB962C8B-B14F-4D97-AF65-F5344CB8AC3E}">
        <p14:creationId xmlns:p14="http://schemas.microsoft.com/office/powerpoint/2010/main" val="2997996292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56168" y="1369485"/>
            <a:ext cx="10809817" cy="393276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endParaRPr lang="en-US" sz="240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812801" y="1752601"/>
            <a:ext cx="480484" cy="359833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768351" y="1373718"/>
            <a:ext cx="10695516" cy="3703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48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</a:t>
            </a:r>
            <a:r>
              <a:rPr lang="th-TH" sz="4800" b="1">
                <a:latin typeface="Angsana New" panose="02020603050405020304" pitchFamily="18" charset="-34"/>
                <a:cs typeface="FreesiaUPC" panose="020B0604020202020204" pitchFamily="34" charset="-34"/>
              </a:rPr>
              <a:t>  	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เฉลยข้อ 3</a:t>
            </a:r>
          </a:p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เหตุผล</a:t>
            </a:r>
            <a:r>
              <a:rPr lang="th-TH" sz="5333" b="1">
                <a:solidFill>
                  <a:srgbClr val="00FF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5333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พิจารณาจากการทดลองหลายๆ ชุด 			โดยมีการแปรอุณหภูมิ แสดงว่าอุณหภูมิ		เป็นตัวแปรอิสระ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96385" y="391584"/>
            <a:ext cx="2957861" cy="92333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เฉลยคำถาม</a:t>
            </a:r>
          </a:p>
        </p:txBody>
      </p:sp>
      <p:pic>
        <p:nvPicPr>
          <p:cNvPr id="24586" name="Picture 10" descr="untitle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" r="48308" b="29123"/>
          <a:stretch>
            <a:fillRect/>
          </a:stretch>
        </p:blipFill>
        <p:spPr bwMode="auto">
          <a:xfrm>
            <a:off x="9279467" y="4144434"/>
            <a:ext cx="2527300" cy="192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38532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4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0" animBg="1"/>
      <p:bldP spid="24582" grpId="0" animBg="1"/>
      <p:bldP spid="2458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565151" y="264585"/>
            <a:ext cx="480483" cy="357716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05884" y="-67733"/>
            <a:ext cx="7999306" cy="88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46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2.</a:t>
            </a:r>
            <a:r>
              <a:rPr lang="th-TH" sz="4667" b="1">
                <a:latin typeface="Angsana New" panose="02020603050405020304" pitchFamily="18" charset="-34"/>
                <a:cs typeface="FreesiaUPC" panose="020B0604020202020204" pitchFamily="34" charset="-34"/>
              </a:rPr>
              <a:t>  	</a:t>
            </a:r>
            <a:r>
              <a:rPr lang="th-TH" sz="46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ถ้าผลการทดลองเป็นดังตารางข้างล่างนี้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565151" y="3774017"/>
            <a:ext cx="11385549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ข้อใด</a:t>
            </a:r>
            <a:r>
              <a:rPr lang="th-TH" sz="4000" b="1" u="sng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ไม่</a:t>
            </a:r>
            <a:r>
              <a:rPr lang="th-TH" sz="40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สอดคล้องกับข้อมูลในตารางนี้</a:t>
            </a:r>
          </a:p>
          <a:p>
            <a:pPr eaLnBrk="1" hangingPunct="1"/>
            <a:r>
              <a:rPr lang="th-TH" sz="40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 อุณหภูมิที่เหมาะสมของปฏิกิริยานี้คือ 30 – 34 </a:t>
            </a:r>
            <a:r>
              <a:rPr lang="th-TH" sz="40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en-US" sz="40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C</a:t>
            </a:r>
          </a:p>
          <a:p>
            <a:pPr eaLnBrk="1" hangingPunct="1"/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2. สารที่ได้จากปฏิกิริยาคือ แอมโมเนียและคาร์บอนไดออกไซด์</a:t>
            </a:r>
          </a:p>
          <a:p>
            <a:pPr eaLnBrk="1" hangingPunct="1"/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3. ผลผลิตที่ได้จากปฏิกิริยาจะมีสภาพเป็นด่าง</a:t>
            </a:r>
          </a:p>
          <a:p>
            <a:pPr eaLnBrk="1" hangingPunct="1"/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4. ความร้อนที่สูงขึ้นจะทำให้เอนไซม์เสียสภาพ</a:t>
            </a:r>
          </a:p>
        </p:txBody>
      </p:sp>
      <p:graphicFrame>
        <p:nvGraphicFramePr>
          <p:cNvPr id="25773" name="Group 173"/>
          <p:cNvGraphicFramePr>
            <a:graphicFrameLocks noGrp="1"/>
          </p:cNvGraphicFramePr>
          <p:nvPr>
            <p:ph/>
          </p:nvPr>
        </p:nvGraphicFramePr>
        <p:xfrm>
          <a:off x="1361018" y="692152"/>
          <a:ext cx="9554633" cy="3077633"/>
        </p:xfrm>
        <a:graphic>
          <a:graphicData uri="http://schemas.openxmlformats.org/drawingml/2006/table">
            <a:tbl>
              <a:tblPr/>
              <a:tblGrid>
                <a:gridCol w="2696633"/>
                <a:gridCol w="6858000"/>
              </a:tblGrid>
              <a:tr h="530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อุณหภูมิ </a:t>
                      </a:r>
                      <a:r>
                        <a:rPr kumimoji="0" lang="th-TH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  <a:sym typeface="Symbol" pitchFamily="18" charset="2"/>
                        </a:rPr>
                        <a:t>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C</a:t>
                      </a:r>
                      <a:r>
                        <a:rPr kumimoji="0" lang="th-TH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</a:p>
                  </a:txBody>
                  <a:tcPr marL="121920" marR="121920" marT="45745" marB="45745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เวลาที่สารละลายเปลี่ยนเป็นสีฟ้า (วินาที)</a:t>
                      </a:r>
                    </a:p>
                  </a:txBody>
                  <a:tcPr marL="121920" marR="121920" marT="45745" marB="45745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517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0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93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517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15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23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517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35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6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517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45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18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757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55</a:t>
                      </a:r>
                      <a:endParaRPr kumimoji="0" lang="th-TH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FreesiaUPC" pitchFamily="34" charset="-34"/>
                        </a:rPr>
                        <a:t>35</a:t>
                      </a:r>
                      <a:endParaRPr kumimoji="0" lang="th-TH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FreesiaUPC" pitchFamily="34" charset="-34"/>
                      </a:endParaRPr>
                    </a:p>
                  </a:txBody>
                  <a:tcPr marL="121920" marR="121920" marT="45745" marB="45745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464730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774700" y="1382184"/>
            <a:ext cx="10608733" cy="340360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endParaRPr lang="en-US" sz="240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931334" y="1742018"/>
            <a:ext cx="480484" cy="359833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50900" y="1373718"/>
            <a:ext cx="10077451" cy="28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2.</a:t>
            </a:r>
            <a:r>
              <a:rPr lang="th-TH" sz="5333" b="1">
                <a:latin typeface="Angsana New" panose="02020603050405020304" pitchFamily="18" charset="-34"/>
                <a:cs typeface="FreesiaUPC" panose="020B0604020202020204" pitchFamily="34" charset="-34"/>
              </a:rPr>
              <a:t>  	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เฉลยข้อ 2</a:t>
            </a:r>
          </a:p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เหตุผล</a:t>
            </a:r>
            <a:r>
              <a:rPr lang="th-TH" sz="5333" b="1">
                <a:solidFill>
                  <a:srgbClr val="00FF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5333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จากข้อมูลในตารางไม่ได้บ่งชี้ว่าเกิด			แอมโนเนียและคาร์บอนไดออกไซด์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814918" y="416984"/>
            <a:ext cx="2957861" cy="92333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เฉลยคำถาม</a:t>
            </a:r>
          </a:p>
        </p:txBody>
      </p:sp>
      <p:pic>
        <p:nvPicPr>
          <p:cNvPr id="26630" name="Picture 6" descr="untitle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" r="48308" b="29123"/>
          <a:stretch>
            <a:fillRect/>
          </a:stretch>
        </p:blipFill>
        <p:spPr bwMode="auto">
          <a:xfrm>
            <a:off x="9342967" y="4008967"/>
            <a:ext cx="2527300" cy="192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827847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animBg="1"/>
      <p:bldP spid="266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18017" y="264585"/>
            <a:ext cx="480483" cy="357716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8967" y="124884"/>
            <a:ext cx="11959167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3.</a:t>
            </a:r>
            <a:r>
              <a:rPr lang="th-TH" sz="4267" b="1">
                <a:latin typeface="Angsana New" panose="02020603050405020304" pitchFamily="18" charset="-34"/>
                <a:cs typeface="FreesiaUPC" panose="020B0604020202020204" pitchFamily="34" charset="-34"/>
              </a:rPr>
              <a:t>  </a:t>
            </a:r>
            <a:r>
              <a:rPr lang="th-TH" sz="3733" b="1"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37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ในการเพาะเลี้ยงเนื้อเยื่อโป๊ยเซียนโดยใช้อาหาร 3 สูตร โดยแบ่ง	               การทดลองออกเป็น 3 ชุด</a:t>
            </a:r>
          </a:p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3733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ชุดที่ 1 ใช้เนื้อเยื่อส่วนยอดเพาะเลี้ยง</a:t>
            </a:r>
          </a:p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ชุดที่ 2 ใช้เนื้อเยื่อส่วนดอกเพาะเลี้ยง</a:t>
            </a:r>
          </a:p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ชุดที่ 3 ใช้เนื้อเยื่อส่วนใบเพาะเลี้ยง</a:t>
            </a:r>
          </a:p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จากนั้นชุดการทดลองทั้ง 3 ชุด ไปวางในที่มีแสงสว่าง 1,500 ลักซ์ อุณหภูมิ 25 </a:t>
            </a:r>
            <a:r>
              <a:rPr lang="th-TH" sz="2667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en-US" sz="3733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C </a:t>
            </a:r>
            <a:r>
              <a:rPr lang="th-TH" sz="3733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การทดลองนี้ ผู้ทดลองมีสมมติฐานอย่างไร</a:t>
            </a:r>
          </a:p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38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	</a:t>
            </a:r>
            <a:r>
              <a:rPr lang="th-TH" sz="3867" b="1">
                <a:solidFill>
                  <a:srgbClr val="000000"/>
                </a:solidFill>
                <a:latin typeface="ITC Bookman Demi" pitchFamily="18" charset="0"/>
                <a:cs typeface="FreesiaUPC" panose="020B0604020202020204" pitchFamily="34" charset="-34"/>
              </a:rPr>
              <a:t>เนื้อเยื่อส่วนยอดเป็นส่วนที่เหมาะสมต่อการเพาะเลี้ยงเนื้อเยื่อ</a:t>
            </a:r>
            <a:endParaRPr lang="th-TH" sz="3867" b="1">
              <a:solidFill>
                <a:srgbClr val="00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th-TH" sz="38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2.	อาหารสูตรใดสูตรหนึ่งเท่านั้นที่เหมาะสมต่อการเพาะเลี้ยงเนื้อเยื่อ</a:t>
            </a:r>
            <a:endParaRPr lang="th-TH" sz="3867" b="1">
              <a:solidFill>
                <a:srgbClr val="000000"/>
              </a:solidFill>
              <a:latin typeface="ITC Bookman Demi" pitchFamily="18" charset="0"/>
              <a:cs typeface="FreesiaUPC" panose="020B0604020202020204" pitchFamily="34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th-TH" sz="38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3. 	การเจริญของเนื้อเยื่อส่วนต่างๆ สัมพันธ์กับสูตรอาหารที่ใช้	เพาะเลี้ยงเนื้อเยื่อ</a:t>
            </a:r>
            <a:endParaRPr lang="th-TH" sz="3867" b="1">
              <a:solidFill>
                <a:srgbClr val="000000"/>
              </a:solidFill>
              <a:latin typeface="ITC Bookman Demi" pitchFamily="18" charset="0"/>
              <a:cs typeface="FreesiaUPC" panose="020B0604020202020204" pitchFamily="34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th-TH" sz="3867" b="1">
                <a:solidFill>
                  <a:srgbClr val="000000"/>
                </a:solidFill>
                <a:latin typeface="ITC Bookman Demi" pitchFamily="18" charset="0"/>
                <a:cs typeface="FreesiaUPC" panose="020B0604020202020204" pitchFamily="34" charset="-34"/>
              </a:rPr>
              <a:t>	</a:t>
            </a:r>
            <a:r>
              <a:rPr lang="th-TH" sz="38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4.	แสงสว่าง อุณหภูมิและสูตรอาหารมีผลต่อการเพาะเลี้ยงเนื้อเยื่อ</a:t>
            </a:r>
            <a:endParaRPr lang="th-TH" sz="3867" b="1">
              <a:solidFill>
                <a:srgbClr val="00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20625056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nimBg="1"/>
      <p:bldP spid="276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51367" y="1289051"/>
            <a:ext cx="11176000" cy="384810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endParaRPr lang="en-US" sz="240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30729" name="Picture 9" descr="untitle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" r="48308" b="29123"/>
          <a:stretch>
            <a:fillRect/>
          </a:stretch>
        </p:blipFill>
        <p:spPr bwMode="auto">
          <a:xfrm>
            <a:off x="9000067" y="4171951"/>
            <a:ext cx="25273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75734" y="1771652"/>
            <a:ext cx="480484" cy="359833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20700" y="1403352"/>
            <a:ext cx="11099800" cy="3703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48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3.</a:t>
            </a:r>
            <a:r>
              <a:rPr lang="th-TH" sz="4800" b="1">
                <a:latin typeface="Angsana New" panose="02020603050405020304" pitchFamily="18" charset="-34"/>
                <a:cs typeface="FreesiaUPC" panose="020B0604020202020204" pitchFamily="34" charset="-34"/>
              </a:rPr>
              <a:t>  	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เฉลยข้อ 3</a:t>
            </a:r>
          </a:p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เหตุผล</a:t>
            </a:r>
            <a:r>
              <a:rPr lang="th-TH" sz="5333" b="1">
                <a:solidFill>
                  <a:srgbClr val="00FF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5333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มีการแบ่งทั้งสูตรอาหาร (3 สูตร) และ		เนื้อเยื่อที่ใช้เพาะเลี้ยง (ส่วนยอด ส่วนดอก 		และส่วนใบ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40785" y="328084"/>
            <a:ext cx="2957861" cy="92333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เฉลยคำถาม</a:t>
            </a:r>
          </a:p>
        </p:txBody>
      </p:sp>
    </p:spTree>
    <p:extLst>
      <p:ext uri="{BB962C8B-B14F-4D97-AF65-F5344CB8AC3E}">
        <p14:creationId xmlns:p14="http://schemas.microsoft.com/office/powerpoint/2010/main" val="1571536229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 animBg="1"/>
      <p:bldP spid="30723" grpId="0" animBg="1"/>
      <p:bldP spid="307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48734" y="340785"/>
            <a:ext cx="480484" cy="357716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78884" y="184151"/>
            <a:ext cx="11546416" cy="655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4.  	</a:t>
            </a:r>
            <a:r>
              <a:rPr lang="th-TH" sz="4000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นักวิทยาศาสตร์ต้องการทดสอบว่า แสงสีใดมีประสิทธิภาพต่อการสังเคราะห์ด้วยแสง จึงทำการทดลองโดยให้แสงแต่ละสีแก่บริเวณต่างๆ ของสาหร่ายสีเขียวที่เป็นสายยาว แล้วเปรียบเทียบผลโดยการวัดปริมาณแบคทีเรียที่ใช้ก๊าซออกซิเจนในการเจริญ (</a:t>
            </a:r>
            <a:r>
              <a:rPr lang="en-US" sz="4000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aerobic bacteria</a:t>
            </a:r>
            <a:r>
              <a:rPr lang="th-TH" sz="4000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) ปรากฏผลดังนี้</a:t>
            </a:r>
          </a:p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</a:p>
          <a:p>
            <a:pPr eaLnBrk="1" hangingPunct="1">
              <a:lnSpc>
                <a:spcPct val="60000"/>
              </a:lnSpc>
            </a:pPr>
            <a:endParaRPr lang="th-TH" sz="1600" b="1">
              <a:solidFill>
                <a:srgbClr val="FF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60000"/>
              </a:lnSpc>
            </a:pPr>
            <a:endParaRPr lang="th-TH" sz="1600" b="1">
              <a:solidFill>
                <a:srgbClr val="FF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60000"/>
              </a:lnSpc>
            </a:pPr>
            <a:endParaRPr lang="th-TH" sz="1600" b="1">
              <a:solidFill>
                <a:srgbClr val="FF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60000"/>
              </a:lnSpc>
            </a:pPr>
            <a:endParaRPr lang="th-TH" sz="1600" b="1">
              <a:solidFill>
                <a:srgbClr val="FF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60000"/>
              </a:lnSpc>
            </a:pPr>
            <a:endParaRPr lang="th-TH" sz="1600" b="1">
              <a:solidFill>
                <a:srgbClr val="FF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60000"/>
              </a:lnSpc>
            </a:pPr>
            <a:endParaRPr lang="th-TH" sz="1600" b="1">
              <a:solidFill>
                <a:srgbClr val="FF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60000"/>
              </a:lnSpc>
            </a:pPr>
            <a:endParaRPr lang="th-TH" sz="1600" b="1">
              <a:solidFill>
                <a:srgbClr val="FF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th-TH" sz="4533" b="1">
                <a:solidFill>
                  <a:srgbClr val="CC0000"/>
                </a:solidFill>
                <a:latin typeface="ITC Bookman Demi" pitchFamily="18" charset="0"/>
                <a:cs typeface="FreesiaUPC" panose="020B0604020202020204" pitchFamily="34" charset="-34"/>
              </a:rPr>
              <a:t>ตัวแปรอิสระของการทดลองนี้คือ</a:t>
            </a:r>
            <a:r>
              <a:rPr lang="th-TH" sz="4533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th-TH" sz="4533" b="1">
                <a:latin typeface="Angsana New" panose="02020603050405020304" pitchFamily="18" charset="-34"/>
                <a:cs typeface="FreesiaUPC" panose="020B0604020202020204" pitchFamily="34" charset="-34"/>
              </a:rPr>
              <a:t>1. อัตราการสังเคราะห์แสง		2.</a:t>
            </a:r>
            <a:r>
              <a:rPr lang="en-US" sz="4533" b="1"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th-TH" sz="4533" b="1">
                <a:latin typeface="Angsana New" panose="02020603050405020304" pitchFamily="18" charset="-34"/>
                <a:cs typeface="FreesiaUPC" panose="020B0604020202020204" pitchFamily="34" charset="-34"/>
              </a:rPr>
              <a:t>ปริมาณของแบคทีเรีย</a:t>
            </a:r>
            <a:endParaRPr lang="th-TH" sz="4533" b="1">
              <a:latin typeface="ITC Bookman Demi" pitchFamily="18" charset="0"/>
              <a:cs typeface="FreesiaUPC" panose="020B0604020202020204" pitchFamily="34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th-TH" sz="4533" b="1">
                <a:latin typeface="Angsana New" panose="02020603050405020304" pitchFamily="18" charset="-34"/>
                <a:cs typeface="FreesiaUPC" panose="020B0604020202020204" pitchFamily="34" charset="-34"/>
              </a:rPr>
              <a:t>3. ชนิดของแสงสีที่ให้กับสาหร่าย	4.</a:t>
            </a:r>
            <a:r>
              <a:rPr lang="en-US" sz="4533" b="1"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th-TH" sz="4533" b="1">
                <a:latin typeface="Angsana New" panose="02020603050405020304" pitchFamily="18" charset="-34"/>
                <a:cs typeface="FreesiaUPC" panose="020B0604020202020204" pitchFamily="34" charset="-34"/>
              </a:rPr>
              <a:t>บริเวณต่างๆ ของสาหร่าย</a:t>
            </a:r>
            <a:endParaRPr lang="th-TH" sz="4533" b="1">
              <a:latin typeface="ITC Bookman Demi" pitchFamily="18" charset="0"/>
              <a:cs typeface="FreesiaUPC" panose="020B0604020202020204" pitchFamily="34" charset="-34"/>
            </a:endParaRPr>
          </a:p>
        </p:txBody>
      </p:sp>
      <p:grpSp>
        <p:nvGrpSpPr>
          <p:cNvPr id="63492" name="Group 1"/>
          <p:cNvGrpSpPr>
            <a:grpSpLocks/>
          </p:cNvGrpSpPr>
          <p:nvPr/>
        </p:nvGrpSpPr>
        <p:grpSpPr bwMode="auto">
          <a:xfrm>
            <a:off x="2540000" y="2713567"/>
            <a:ext cx="7636933" cy="2063095"/>
            <a:chOff x="1611313" y="1905000"/>
            <a:chExt cx="5727700" cy="1547321"/>
          </a:xfrm>
        </p:grpSpPr>
        <p:pic>
          <p:nvPicPr>
            <p:cNvPr id="63493" name="Picture 5" descr="scan005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12" t="21397" r="7562" b="24571"/>
            <a:stretch>
              <a:fillRect/>
            </a:stretch>
          </p:blipFill>
          <p:spPr bwMode="auto">
            <a:xfrm>
              <a:off x="1611313" y="1905000"/>
              <a:ext cx="5727700" cy="121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494" name="Rectangle 6"/>
            <p:cNvSpPr>
              <a:spLocks noChangeArrowheads="1"/>
            </p:cNvSpPr>
            <p:nvPr/>
          </p:nvSpPr>
          <p:spPr bwMode="auto">
            <a:xfrm>
              <a:off x="2079625" y="3003550"/>
              <a:ext cx="794930" cy="407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2933" b="1" i="1">
                  <a:solidFill>
                    <a:srgbClr val="0000FF"/>
                  </a:solidFill>
                  <a:latin typeface="ITC Bookman Demi" pitchFamily="18" charset="0"/>
                  <a:cs typeface="FreesiaUPC" panose="020B0604020202020204" pitchFamily="34" charset="-34"/>
                </a:rPr>
                <a:t>สีน้ำเงิน</a:t>
              </a:r>
            </a:p>
          </p:txBody>
        </p:sp>
        <p:sp>
          <p:nvSpPr>
            <p:cNvPr id="63495" name="Rectangle 7"/>
            <p:cNvSpPr>
              <a:spLocks noChangeArrowheads="1"/>
            </p:cNvSpPr>
            <p:nvPr/>
          </p:nvSpPr>
          <p:spPr bwMode="auto">
            <a:xfrm>
              <a:off x="3105150" y="3003550"/>
              <a:ext cx="679513" cy="407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2933" b="1" i="1">
                  <a:solidFill>
                    <a:srgbClr val="006600"/>
                  </a:solidFill>
                  <a:latin typeface="ITC Bookman Demi" pitchFamily="18" charset="0"/>
                  <a:cs typeface="FreesiaUPC" panose="020B0604020202020204" pitchFamily="34" charset="-34"/>
                </a:rPr>
                <a:t>สีเขียว</a:t>
              </a:r>
            </a:p>
          </p:txBody>
        </p:sp>
        <p:sp>
          <p:nvSpPr>
            <p:cNvPr id="63496" name="Rectangle 8"/>
            <p:cNvSpPr>
              <a:spLocks noChangeArrowheads="1"/>
            </p:cNvSpPr>
            <p:nvPr/>
          </p:nvSpPr>
          <p:spPr bwMode="auto">
            <a:xfrm>
              <a:off x="3754438" y="3013075"/>
              <a:ext cx="806952" cy="407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2933" b="1" i="1">
                  <a:solidFill>
                    <a:srgbClr val="CC6600"/>
                  </a:solidFill>
                  <a:latin typeface="ITC Bookman Demi" pitchFamily="18" charset="0"/>
                  <a:cs typeface="FreesiaUPC" panose="020B0604020202020204" pitchFamily="34" charset="-34"/>
                </a:rPr>
                <a:t>สีเหลือง</a:t>
              </a:r>
            </a:p>
          </p:txBody>
        </p:sp>
        <p:sp>
          <p:nvSpPr>
            <p:cNvPr id="63497" name="Rectangle 9"/>
            <p:cNvSpPr>
              <a:spLocks noChangeArrowheads="1"/>
            </p:cNvSpPr>
            <p:nvPr/>
          </p:nvSpPr>
          <p:spPr bwMode="auto">
            <a:xfrm>
              <a:off x="4541838" y="2981325"/>
              <a:ext cx="738424" cy="469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467" b="1" i="1">
                  <a:solidFill>
                    <a:srgbClr val="FF6600"/>
                  </a:solidFill>
                  <a:latin typeface="ITC Bookman Demi" pitchFamily="18" charset="0"/>
                  <a:cs typeface="FreesiaUPC" panose="020B0604020202020204" pitchFamily="34" charset="-34"/>
                </a:rPr>
                <a:t>สีแสด</a:t>
              </a:r>
            </a:p>
          </p:txBody>
        </p:sp>
        <p:sp>
          <p:nvSpPr>
            <p:cNvPr id="63498" name="Rectangle 10"/>
            <p:cNvSpPr>
              <a:spLocks noChangeArrowheads="1"/>
            </p:cNvSpPr>
            <p:nvPr/>
          </p:nvSpPr>
          <p:spPr bwMode="auto">
            <a:xfrm>
              <a:off x="5381625" y="2982913"/>
              <a:ext cx="710771" cy="469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467" b="1" i="1">
                  <a:solidFill>
                    <a:srgbClr val="CC0000"/>
                  </a:solidFill>
                  <a:latin typeface="ITC Bookman Demi" pitchFamily="18" charset="0"/>
                  <a:cs typeface="FreesiaUPC" panose="020B0604020202020204" pitchFamily="34" charset="-34"/>
                </a:rPr>
                <a:t>สีแดง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752954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317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317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886884" y="1559984"/>
            <a:ext cx="10464800" cy="4036483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endParaRPr lang="en-US" sz="240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371601" y="1915585"/>
            <a:ext cx="480484" cy="359833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276351" y="1500717"/>
            <a:ext cx="9916583" cy="4064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4.</a:t>
            </a:r>
            <a:r>
              <a:rPr lang="th-TH" sz="5333" b="1">
                <a:latin typeface="Angsana New" panose="02020603050405020304" pitchFamily="18" charset="-34"/>
                <a:cs typeface="FreesiaUPC" panose="020B0604020202020204" pitchFamily="34" charset="-34"/>
              </a:rPr>
              <a:t>  	</a:t>
            </a:r>
            <a:r>
              <a:rPr lang="th-TH" sz="5867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เฉลยข้อ 3</a:t>
            </a:r>
          </a:p>
          <a:p>
            <a:pPr eaLnBrk="1" hangingPunct="1">
              <a:lnSpc>
                <a:spcPct val="110000"/>
              </a:lnSpc>
            </a:pPr>
            <a:r>
              <a:rPr lang="th-TH" sz="5867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เหตุผล</a:t>
            </a:r>
            <a:r>
              <a:rPr lang="th-TH" sz="5867" b="1">
                <a:solidFill>
                  <a:srgbClr val="00FF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5867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ตัวแปรอิสระคือ ชนิดของแสงสี 	 	(แสงสีน้ำเงิน สีเขียว สีเหลือง 		สีแสด และสีแดง)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882651" y="554567"/>
            <a:ext cx="2957861" cy="92333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เฉลยคำถาม</a:t>
            </a:r>
          </a:p>
        </p:txBody>
      </p:sp>
      <p:pic>
        <p:nvPicPr>
          <p:cNvPr id="32774" name="Picture 6" descr="untitle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" r="48308" b="29123"/>
          <a:stretch>
            <a:fillRect/>
          </a:stretch>
        </p:blipFill>
        <p:spPr bwMode="auto">
          <a:xfrm>
            <a:off x="8824385" y="4447117"/>
            <a:ext cx="2527300" cy="1928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381677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510118" y="4061884"/>
            <a:ext cx="5573183" cy="1708149"/>
          </a:xfrm>
          <a:prstGeom prst="rect">
            <a:avLst/>
          </a:prstGeom>
          <a:solidFill>
            <a:srgbClr val="FFEFE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6451600" y="2281768"/>
            <a:ext cx="5573184" cy="1706033"/>
          </a:xfrm>
          <a:prstGeom prst="rect">
            <a:avLst/>
          </a:prstGeom>
          <a:solidFill>
            <a:srgbClr val="FF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6466418" y="4064001"/>
            <a:ext cx="5573183" cy="170603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522818" y="2264834"/>
            <a:ext cx="5573183" cy="1706033"/>
          </a:xfrm>
          <a:prstGeom prst="rect">
            <a:avLst/>
          </a:prstGeom>
          <a:solidFill>
            <a:srgbClr val="E7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546101" y="440267"/>
            <a:ext cx="480484" cy="357717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46617" y="131234"/>
            <a:ext cx="11394016" cy="596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6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5.</a:t>
            </a:r>
            <a:r>
              <a:rPr lang="th-TH" sz="5600" b="1">
                <a:latin typeface="Angsana New" panose="02020603050405020304" pitchFamily="18" charset="-34"/>
                <a:cs typeface="FreesiaUPC" panose="020B0604020202020204" pitchFamily="34" charset="-34"/>
              </a:rPr>
              <a:t>  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ถ้าสมพลมีสมมติฐานในการทดลองว่า </a:t>
            </a:r>
            <a:r>
              <a:rPr lang="th-TH" sz="5333" b="1">
                <a:solidFill>
                  <a:srgbClr val="0000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ความชื้นน่าจะมีส่วนสัมพันธ์กับการงอกของเมล็ด”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เขาควรเลือกการทดลองชุดใด เพื่อตรวจสอบสมมติฐานนี้</a:t>
            </a:r>
          </a:p>
          <a:p>
            <a:pPr eaLnBrk="1" hangingPunct="1">
              <a:lnSpc>
                <a:spcPct val="130000"/>
              </a:lnSpc>
            </a:pPr>
            <a:r>
              <a:rPr lang="th-TH" sz="1333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</a:p>
          <a:p>
            <a:pPr eaLnBrk="1" hangingPunct="1">
              <a:lnSpc>
                <a:spcPct val="110000"/>
              </a:lnSpc>
            </a:pPr>
            <a:r>
              <a:rPr lang="th-TH" sz="56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						2.</a:t>
            </a:r>
          </a:p>
          <a:p>
            <a:pPr eaLnBrk="1" hangingPunct="1">
              <a:lnSpc>
                <a:spcPct val="140000"/>
              </a:lnSpc>
            </a:pPr>
            <a:endParaRPr lang="th-TH" sz="5600" b="1">
              <a:solidFill>
                <a:srgbClr val="000000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  <a:p>
            <a:pPr eaLnBrk="1" hangingPunct="1">
              <a:lnSpc>
                <a:spcPct val="110000"/>
              </a:lnSpc>
            </a:pPr>
            <a:r>
              <a:rPr lang="th-TH" sz="56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3.						4.</a:t>
            </a:r>
            <a:endParaRPr lang="th-TH" sz="5600" b="1">
              <a:solidFill>
                <a:srgbClr val="000000"/>
              </a:solidFill>
              <a:latin typeface="ITC Bookman Demi" pitchFamily="18" charset="0"/>
              <a:cs typeface="FreesiaUPC" panose="020B0604020202020204" pitchFamily="34" charset="-34"/>
            </a:endParaRPr>
          </a:p>
        </p:txBody>
      </p:sp>
      <p:pic>
        <p:nvPicPr>
          <p:cNvPr id="34821" name="Picture 5" descr="scan00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CFE"/>
              </a:clrFrom>
              <a:clrTo>
                <a:srgbClr val="FBFCFE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1" t="17809" r="18095" b="49991"/>
          <a:stretch>
            <a:fillRect/>
          </a:stretch>
        </p:blipFill>
        <p:spPr bwMode="auto">
          <a:xfrm rot="-5460000">
            <a:off x="2574925" y="957792"/>
            <a:ext cx="1598083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FE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scan00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CFE"/>
              </a:clrFrom>
              <a:clrTo>
                <a:srgbClr val="FBFCFE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2" t="17809" r="44691" b="49991"/>
          <a:stretch>
            <a:fillRect/>
          </a:stretch>
        </p:blipFill>
        <p:spPr bwMode="auto">
          <a:xfrm rot="-5460000">
            <a:off x="8657167" y="1308101"/>
            <a:ext cx="1627716" cy="468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FE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8" descr="scan00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CFE"/>
              </a:clrFrom>
              <a:clrTo>
                <a:srgbClr val="FBFCFE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2" t="55713" r="46442" b="13092"/>
          <a:stretch>
            <a:fillRect/>
          </a:stretch>
        </p:blipFill>
        <p:spPr bwMode="auto">
          <a:xfrm rot="-5555160">
            <a:off x="8836025" y="2945343"/>
            <a:ext cx="1284817" cy="455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FE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9" descr="scan00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CFE"/>
              </a:clrFrom>
              <a:clrTo>
                <a:srgbClr val="FBFCFE">
                  <a:alpha val="0"/>
                </a:srgbClr>
              </a:clrTo>
            </a:clrChange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9" t="56697" r="20901" b="11568"/>
          <a:stretch>
            <a:fillRect/>
          </a:stretch>
        </p:blipFill>
        <p:spPr bwMode="auto">
          <a:xfrm rot="-5575020">
            <a:off x="2828926" y="2714626"/>
            <a:ext cx="1496484" cy="483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FE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789922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8" grpId="0" animBg="1"/>
      <p:bldP spid="34829" grpId="0" animBg="1"/>
      <p:bldP spid="34830" grpId="0" animBg="1"/>
      <p:bldP spid="34826" grpId="0" animBg="1"/>
      <p:bldP spid="348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00567" y="1284818"/>
            <a:ext cx="11527367" cy="4322233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endParaRPr lang="en-US" sz="240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1" y="1631952"/>
            <a:ext cx="480484" cy="359833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dist="53882" dir="2700000" algn="ctr" rotWithShape="0">
              <a:srgbClr val="FF0000"/>
            </a:outerShdw>
          </a:effec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89467" y="1263651"/>
            <a:ext cx="11099800" cy="4392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48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5.</a:t>
            </a:r>
            <a:r>
              <a:rPr lang="th-TH" sz="4800" b="1">
                <a:latin typeface="Angsana New" panose="02020603050405020304" pitchFamily="18" charset="-34"/>
                <a:cs typeface="FreesiaUPC" panose="020B0604020202020204" pitchFamily="34" charset="-34"/>
              </a:rPr>
              <a:t>  	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เฉลยข้อ 2</a:t>
            </a:r>
          </a:p>
          <a:p>
            <a:pPr eaLnBrk="1" hangingPunct="1">
              <a:lnSpc>
                <a:spcPct val="90000"/>
              </a:lnSpc>
            </a:pPr>
            <a:r>
              <a:rPr lang="th-TH" sz="5333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4800" b="1">
                <a:solidFill>
                  <a:srgbClr val="FF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เหตุผล</a:t>
            </a:r>
            <a:r>
              <a:rPr lang="th-TH" sz="4800" b="1">
                <a:solidFill>
                  <a:srgbClr val="00FF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4800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ตัวแปรอิสระคือ ความชื้น ดังนั้นต้องเลือก		การทดลองเป็น 2 ชุด ชุดหนึ่งชุบน้ำ 			(ชุดทดลอง) อีกชุดหนึ่งไม่ชุบน้ำ 			(ชุดควบคุม) และต้องให้จำนวนเมล็ดทั้ง 		2 ชุด เท่ากัน (ตัวแปรที่ต้องการควบคุม)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40785" y="328084"/>
            <a:ext cx="2957861" cy="923330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FF0000"/>
            </a:outerShdw>
          </a:effec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เฉลยคำถาม</a:t>
            </a:r>
          </a:p>
        </p:txBody>
      </p:sp>
      <p:pic>
        <p:nvPicPr>
          <p:cNvPr id="33798" name="Picture 6" descr="untitle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" r="48308" b="29123"/>
          <a:stretch>
            <a:fillRect/>
          </a:stretch>
        </p:blipFill>
        <p:spPr bwMode="auto">
          <a:xfrm>
            <a:off x="9620251" y="4830234"/>
            <a:ext cx="2527300" cy="192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609511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5" grpId="0" animBg="1"/>
      <p:bldP spid="3379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1255185" y="114300"/>
            <a:ext cx="9630833" cy="696384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69851" y="853018"/>
            <a:ext cx="12048067" cy="190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800" b="1">
                <a:solidFill>
                  <a:srgbClr val="FF0000"/>
                </a:solidFill>
                <a:cs typeface="FreesiaUPC" panose="020B0604020202020204" pitchFamily="34" charset="-34"/>
              </a:rPr>
              <a:t>	</a:t>
            </a:r>
            <a:r>
              <a:rPr lang="th-TH" sz="4133" b="1">
                <a:solidFill>
                  <a:srgbClr val="FF0000"/>
                </a:solidFill>
                <a:cs typeface="FreesiaUPC" panose="020B0604020202020204" pitchFamily="34" charset="-34"/>
              </a:rPr>
              <a:t>กล้องจุลทรรศน์ (</a:t>
            </a:r>
            <a:r>
              <a:rPr lang="en-US" sz="4133" b="1">
                <a:solidFill>
                  <a:srgbClr val="FF0000"/>
                </a:solidFill>
                <a:cs typeface="FreesiaUPC" panose="020B0604020202020204" pitchFamily="34" charset="-34"/>
              </a:rPr>
              <a:t>Microscope</a:t>
            </a:r>
            <a:r>
              <a:rPr lang="th-TH" sz="4133" b="1">
                <a:solidFill>
                  <a:srgbClr val="FF0000"/>
                </a:solidFill>
                <a:cs typeface="FreesiaUPC" panose="020B0604020202020204" pitchFamily="34" charset="-34"/>
              </a:rPr>
              <a:t>) </a:t>
            </a:r>
            <a:r>
              <a:rPr lang="th-TH" sz="4133" b="1">
                <a:cs typeface="FreesiaUPC" panose="020B0604020202020204" pitchFamily="34" charset="-34"/>
              </a:rPr>
              <a:t>เป็นเครื่องมือ ศึกษาวัตถุหรือสิ่งมีชีวิตขนาดเล็กเกินกว่าที่ตาเปล่าจะมองเห็นได้ (คนที่มีสายตาดีจะสามารถมองเห็นวัตถุที่เล็กที่สุดขนาดเส้นผ่านศูนย์กลางไม่น้อยกว่า 0.1</a:t>
            </a:r>
            <a:r>
              <a:rPr lang="en-US" sz="2667" b="1">
                <a:cs typeface="FreesiaUPC" panose="020B0604020202020204" pitchFamily="34" charset="-34"/>
              </a:rPr>
              <a:t>mm.)</a:t>
            </a:r>
            <a:endParaRPr lang="th-TH" sz="2667" b="1"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4035" name="WordArt 3"/>
          <p:cNvSpPr>
            <a:spLocks noChangeArrowheads="1" noChangeShapeType="1" noTextEdit="1"/>
          </p:cNvSpPr>
          <p:nvPr/>
        </p:nvSpPr>
        <p:spPr bwMode="auto">
          <a:xfrm>
            <a:off x="1394884" y="192089"/>
            <a:ext cx="9364133" cy="566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sz="4800" b="1" kern="10" dirty="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กล้องจุลทรรศน์ (</a:t>
            </a:r>
            <a:r>
              <a:rPr lang="en-US" sz="4800" b="1" kern="10" dirty="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Microscope)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70934" y="2855384"/>
            <a:ext cx="5176417" cy="748988"/>
          </a:xfrm>
          <a:prstGeom prst="rect">
            <a:avLst/>
          </a:prstGeom>
          <a:solidFill>
            <a:srgbClr val="66FFFF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1. ประเภทของกล้องจุลทรรศน์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321734" y="4891618"/>
            <a:ext cx="11510433" cy="112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3733" b="1">
                <a:solidFill>
                  <a:srgbClr val="CC00CC"/>
                </a:solidFill>
                <a:cs typeface="FreesiaUPC" panose="020B0604020202020204" pitchFamily="34" charset="-34"/>
              </a:rPr>
              <a:t>กล้องจุลทรรศน์ใช้แสง ที่ใช้กันในปฏิบัติการชีววิทยา ส่วนใหญ่เป็นกล้องจุลทรรศน์เลนส์ประกอบ (</a:t>
            </a:r>
            <a:r>
              <a:rPr lang="en-US" sz="3733" b="1">
                <a:solidFill>
                  <a:srgbClr val="CC00CC"/>
                </a:solidFill>
                <a:cs typeface="FreesiaUPC" panose="020B0604020202020204" pitchFamily="34" charset="-34"/>
              </a:rPr>
              <a:t>compound light microscope)</a:t>
            </a:r>
            <a:endParaRPr lang="th-TH" sz="3733" b="1">
              <a:solidFill>
                <a:srgbClr val="CC00CC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406400" y="3659718"/>
            <a:ext cx="11252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000" b="1">
                <a:solidFill>
                  <a:srgbClr val="3333FF"/>
                </a:solidFill>
                <a:cs typeface="FreesiaUPC" panose="020B0604020202020204" pitchFamily="34" charset="-34"/>
              </a:rPr>
              <a:t>กล้องจุลทรรศน์จำแนกตามชนิดของแสงที่ใช้ออกเป็น 2 ประเภท คือ</a:t>
            </a:r>
            <a:endParaRPr lang="th-TH" sz="4000" b="1">
              <a:solidFill>
                <a:srgbClr val="3333FF"/>
              </a:solidFill>
              <a:latin typeface="Garamond" panose="02020404030301010803" pitchFamily="18" charset="0"/>
              <a:cs typeface="FreesiaUPC" panose="020B0604020202020204" pitchFamily="34" charset="-34"/>
            </a:endParaRPr>
          </a:p>
        </p:txBody>
      </p:sp>
      <p:sp>
        <p:nvSpPr>
          <p:cNvPr id="44042" name="WordArt 10"/>
          <p:cNvSpPr>
            <a:spLocks noChangeArrowheads="1" noChangeShapeType="1" noTextEdit="1"/>
          </p:cNvSpPr>
          <p:nvPr/>
        </p:nvSpPr>
        <p:spPr bwMode="auto">
          <a:xfrm>
            <a:off x="687332" y="4279655"/>
            <a:ext cx="9364133" cy="5667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sz="4267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1.1 กล้องจุลทรรศน์ใช้แสง (</a:t>
            </a:r>
            <a:r>
              <a:rPr lang="en-US" sz="4267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light microscope)</a:t>
            </a:r>
          </a:p>
        </p:txBody>
      </p:sp>
      <p:sp>
        <p:nvSpPr>
          <p:cNvPr id="44043" name="WordArt 11"/>
          <p:cNvSpPr>
            <a:spLocks noChangeArrowheads="1" noChangeShapeType="1" noTextEdit="1"/>
          </p:cNvSpPr>
          <p:nvPr/>
        </p:nvSpPr>
        <p:spPr bwMode="auto">
          <a:xfrm>
            <a:off x="687332" y="6022032"/>
            <a:ext cx="10947400" cy="566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sz="4800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1.2 กล้องจุลทรรศน์อิเล็กตรอน (</a:t>
            </a:r>
            <a:r>
              <a:rPr lang="en-US" sz="4800" b="1" kern="10" dirty="0">
                <a:ln w="317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/>
                <a:cs typeface="FreesiaUPC"/>
              </a:rPr>
              <a:t>electron microscope)</a:t>
            </a:r>
          </a:p>
        </p:txBody>
      </p:sp>
    </p:spTree>
    <p:extLst>
      <p:ext uri="{BB962C8B-B14F-4D97-AF65-F5344CB8AC3E}">
        <p14:creationId xmlns:p14="http://schemas.microsoft.com/office/powerpoint/2010/main" val="3447070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 animBg="1"/>
      <p:bldP spid="44034" grpId="0"/>
      <p:bldP spid="44036" grpId="0" animBg="1"/>
      <p:bldP spid="44038" grpId="0"/>
      <p:bldP spid="440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80434" y="980017"/>
            <a:ext cx="11675533" cy="114300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DD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1. 	กล้องจุลทรรศน์อิเล็กตรอน แบบส่องผ่าน </a:t>
            </a:r>
            <a:r>
              <a:rPr lang="th-TH" sz="3200" b="1">
                <a:solidFill>
                  <a:srgbClr val="0000FF"/>
                </a:solidFill>
                <a:cs typeface="FreesiaUPC" panose="020B0604020202020204" pitchFamily="34" charset="-34"/>
              </a:rPr>
              <a:t>(</a:t>
            </a:r>
            <a:r>
              <a:rPr lang="en-US" sz="3200" b="1">
                <a:solidFill>
                  <a:srgbClr val="0000FF"/>
                </a:solidFill>
                <a:cs typeface="FreesiaUPC" panose="020B0604020202020204" pitchFamily="34" charset="-34"/>
              </a:rPr>
              <a:t>transmission electron microscope</a:t>
            </a:r>
            <a:r>
              <a:rPr lang="en-US" sz="4267" b="1">
                <a:solidFill>
                  <a:srgbClr val="0000FF"/>
                </a:solidFill>
                <a:cs typeface="FreesiaUPC" panose="020B0604020202020204" pitchFamily="34" charset="-34"/>
              </a:rPr>
              <a:t>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</a:rPr>
              <a:t>เรียกย่อว่า </a:t>
            </a:r>
            <a:r>
              <a:rPr lang="en-US" sz="3200" b="1">
                <a:solidFill>
                  <a:srgbClr val="0000FF"/>
                </a:solidFill>
                <a:cs typeface="FreesiaUPC" panose="020B0604020202020204" pitchFamily="34" charset="-34"/>
              </a:rPr>
              <a:t>TEM</a:t>
            </a:r>
            <a:r>
              <a:rPr lang="th-TH" sz="3200" b="1">
                <a:solidFill>
                  <a:srgbClr val="0000FF"/>
                </a:solidFill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86267" y="154518"/>
            <a:ext cx="11816055" cy="830997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  <a:contourClr>
              <a:srgbClr val="FFFF66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ประเภทของกล้องจุลทรรศน์อิเล็กตรอนในปัจจุบันนี้มี 2 แบบ คือ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211667" y="3998385"/>
            <a:ext cx="11853333" cy="127432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cs typeface="FreesiaUPC" panose="020B0604020202020204" pitchFamily="34" charset="-34"/>
              </a:rPr>
              <a:t>2. 	กล้องจุลทรรศน์อิเล็กตรอนแบบส่องกราด </a:t>
            </a:r>
            <a:r>
              <a:rPr lang="th-TH" sz="3200" b="1">
                <a:cs typeface="FreesiaUPC" panose="020B0604020202020204" pitchFamily="34" charset="-34"/>
              </a:rPr>
              <a:t>(</a:t>
            </a:r>
            <a:r>
              <a:rPr lang="en-US" sz="3200" b="1">
                <a:cs typeface="FreesiaUPC" panose="020B0604020202020204" pitchFamily="34" charset="-34"/>
              </a:rPr>
              <a:t>scanning electron microscope</a:t>
            </a:r>
            <a:r>
              <a:rPr lang="th-TH" sz="4267" b="1">
                <a:cs typeface="FreesiaUPC" panose="020B0604020202020204" pitchFamily="34" charset="-34"/>
              </a:rPr>
              <a:t> เรียกย่อว่า </a:t>
            </a:r>
            <a:r>
              <a:rPr lang="en-US" sz="3200" b="1">
                <a:cs typeface="FreesiaUPC" panose="020B0604020202020204" pitchFamily="34" charset="-34"/>
              </a:rPr>
              <a:t>SEM</a:t>
            </a:r>
            <a:r>
              <a:rPr lang="th-TH" sz="3200" b="1"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497418" y="1991784"/>
            <a:ext cx="6373861" cy="789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3467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5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267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ใช้ศึกษาโครงสร้างภายในของเซลล์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484717" y="2516718"/>
            <a:ext cx="11580283" cy="12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3467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533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000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โดยลำอิเล็กตรอนจะส่องผ่านโครงสร้างภายในของเซลล์ที่เตรียมไว้ให้บางเป็นพิเศษ</a:t>
            </a: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484718" y="3549651"/>
            <a:ext cx="46041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solidFill>
                  <a:srgbClr val="0000FF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ภาพที่เห็นเป็นภาพ 2 มิติ</a:t>
            </a:r>
          </a:p>
        </p:txBody>
      </p: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982133" y="5092700"/>
            <a:ext cx="71689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cs typeface="FreesiaUPC" panose="020B0604020202020204" pitchFamily="34" charset="-34"/>
                <a:sym typeface="Symbol" panose="05050102010706020507" pitchFamily="18" charset="2"/>
              </a:rPr>
              <a:t> ใช้ศึกษาโครงสร้างของผิวเซลล์หรือผิววัตถุ</a:t>
            </a: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982134" y="6125633"/>
            <a:ext cx="46041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cs typeface="FreesiaUPC" panose="020B0604020202020204" pitchFamily="34" charset="-34"/>
                <a:sym typeface="Symbol" panose="05050102010706020507" pitchFamily="18" charset="2"/>
              </a:rPr>
              <a:t> ภาพที่เห็นเป็นภาพ 3 มิติ</a:t>
            </a: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988484" y="5626100"/>
            <a:ext cx="791114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000" b="1">
                <a:solidFill>
                  <a:srgbClr val="FF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cs typeface="FreesiaUPC" panose="020B0604020202020204" pitchFamily="34" charset="-34"/>
                <a:sym typeface="Symbol" panose="05050102010706020507" pitchFamily="18" charset="2"/>
              </a:rPr>
              <a:t> โดยลำแสงอิเล็กตรอนจะส่องกระทบผิวของวัตถุ</a:t>
            </a:r>
          </a:p>
        </p:txBody>
      </p:sp>
    </p:spTree>
    <p:extLst>
      <p:ext uri="{BB962C8B-B14F-4D97-AF65-F5344CB8AC3E}">
        <p14:creationId xmlns:p14="http://schemas.microsoft.com/office/powerpoint/2010/main" val="1736994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/>
      <p:bldP spid="45060" grpId="0" animBg="1"/>
      <p:bldP spid="45064" grpId="0" animBg="1"/>
      <p:bldP spid="45065" grpId="0"/>
      <p:bldP spid="45066" grpId="0"/>
      <p:bldP spid="45067" grpId="0"/>
      <p:bldP spid="45068" grpId="0"/>
      <p:bldP spid="45069" grpId="0"/>
      <p:bldP spid="450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220" name="Group 140"/>
          <p:cNvGraphicFramePr>
            <a:graphicFrameLocks noGrp="1"/>
          </p:cNvGraphicFramePr>
          <p:nvPr/>
        </p:nvGraphicFramePr>
        <p:xfrm>
          <a:off x="82552" y="1557868"/>
          <a:ext cx="11993033" cy="2377017"/>
        </p:xfrm>
        <a:graphic>
          <a:graphicData uri="http://schemas.openxmlformats.org/drawingml/2006/table">
            <a:tbl>
              <a:tblPr/>
              <a:tblGrid>
                <a:gridCol w="3494616"/>
                <a:gridCol w="4104217"/>
                <a:gridCol w="4394200"/>
              </a:tblGrid>
              <a:tr h="969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สิ่งเปรียบเทียบ</a:t>
                      </a:r>
                    </a:p>
                  </a:txBody>
                  <a:tcPr marL="121920" marR="121920" marT="45712" marB="45712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กล้องจุลทรรศน์ใช้แสง</a:t>
                      </a:r>
                    </a:p>
                  </a:txBody>
                  <a:tcPr marL="121920" marR="121920" marT="45712" marB="45712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กล้องจุลทรรศน์อิเล็กตรอน</a:t>
                      </a:r>
                    </a:p>
                  </a:txBody>
                  <a:tcPr marL="121920" marR="121920" marT="45712" marB="45712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140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1. ชนิดของแสงที่ใช้</a:t>
                      </a:r>
                    </a:p>
                  </a:txBody>
                  <a:tcPr marL="121920" marR="121920" marT="45712" marB="45712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แสงธรรมดา (ความยาวคลื่นประมาณ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FreesiaUPC" pitchFamily="34" charset="-34"/>
                        </a:rPr>
                        <a:t>4,000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อังสตรอม)</a:t>
                      </a:r>
                    </a:p>
                  </a:txBody>
                  <a:tcPr marL="121920" marR="121920" marT="45712" marB="45712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ลำอิเล็กตรอน (ความยาวคลื่นประมาณ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FreesiaUPC" pitchFamily="34" charset="-34"/>
                        </a:rPr>
                        <a:t>0.05 – 10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 อังสตรอม</a:t>
                      </a:r>
                    </a:p>
                  </a:txBody>
                  <a:tcPr marL="121920" marR="121920" marT="45712" marB="45712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46147" name="WordArt 67"/>
          <p:cNvSpPr>
            <a:spLocks noChangeArrowheads="1" noChangeShapeType="1" noTextEdit="1"/>
          </p:cNvSpPr>
          <p:nvPr/>
        </p:nvSpPr>
        <p:spPr bwMode="auto">
          <a:xfrm>
            <a:off x="340784" y="177800"/>
            <a:ext cx="11489267" cy="12361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ข้อเปรียบเทียบความแตกต่างระหว่าง</a:t>
            </a:r>
          </a:p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กล้องจุลทรรศน์ใช้แสงและกล้องจุลทรรศน์อิเล็กตรอน</a:t>
            </a:r>
          </a:p>
        </p:txBody>
      </p:sp>
      <p:graphicFrame>
        <p:nvGraphicFramePr>
          <p:cNvPr id="46237" name="Group 157"/>
          <p:cNvGraphicFramePr>
            <a:graphicFrameLocks noGrp="1"/>
          </p:cNvGraphicFramePr>
          <p:nvPr/>
        </p:nvGraphicFramePr>
        <p:xfrm>
          <a:off x="82552" y="3926417"/>
          <a:ext cx="11993033" cy="1051198"/>
        </p:xfrm>
        <a:graphic>
          <a:graphicData uri="http://schemas.openxmlformats.org/drawingml/2006/table">
            <a:tbl>
              <a:tblPr/>
              <a:tblGrid>
                <a:gridCol w="3494616"/>
                <a:gridCol w="4104217"/>
                <a:gridCol w="4394200"/>
              </a:tblGrid>
              <a:tr h="1042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2. ชนิดของเลนส์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เลนส์แก้ว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เลนส์แม่เหล็กไฟฟ้า (สนามแม่เหล็กไฟฟ้า)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236" name="Group 156"/>
          <p:cNvGraphicFramePr>
            <a:graphicFrameLocks noGrp="1"/>
          </p:cNvGraphicFramePr>
          <p:nvPr/>
        </p:nvGraphicFramePr>
        <p:xfrm>
          <a:off x="82552" y="4893733"/>
          <a:ext cx="11993033" cy="1051198"/>
        </p:xfrm>
        <a:graphic>
          <a:graphicData uri="http://schemas.openxmlformats.org/drawingml/2006/table">
            <a:tbl>
              <a:tblPr/>
              <a:tblGrid>
                <a:gridCol w="3494616"/>
                <a:gridCol w="4104217"/>
                <a:gridCol w="4394200"/>
              </a:tblGrid>
              <a:tr h="1042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3. กำลังขยาย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มากที่สุดประมาณ 1,500 เท่า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กำลังขยาย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500,000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kumimoji="0" lang="th-TH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เท่า หรือมากกว่า</a:t>
                      </a:r>
                    </a:p>
                  </a:txBody>
                  <a:tcPr marL="121920" marR="121920" marT="45539" marB="45539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609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6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4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711" name="Group 127"/>
          <p:cNvGraphicFramePr>
            <a:graphicFrameLocks noGrp="1"/>
          </p:cNvGraphicFramePr>
          <p:nvPr/>
        </p:nvGraphicFramePr>
        <p:xfrm>
          <a:off x="116417" y="99485"/>
          <a:ext cx="11952816" cy="3365500"/>
        </p:xfrm>
        <a:graphic>
          <a:graphicData uri="http://schemas.openxmlformats.org/drawingml/2006/table">
            <a:tbl>
              <a:tblPr/>
              <a:tblGrid>
                <a:gridCol w="3835400"/>
                <a:gridCol w="3067049"/>
                <a:gridCol w="5050367"/>
              </a:tblGrid>
              <a:tr h="1079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สิ่งเปรียบเทียบ</a:t>
                      </a:r>
                    </a:p>
                  </a:txBody>
                  <a:tcPr marL="121920" marR="121920" marT="45727" marB="45727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กล้องจุลทรรศน์ใช้แสง</a:t>
                      </a:r>
                    </a:p>
                  </a:txBody>
                  <a:tcPr marL="121920" marR="121920" marT="45727" marB="45727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 อิเล็กตรอน</a:t>
                      </a:r>
                    </a:p>
                  </a:txBody>
                  <a:tcPr marL="121920" marR="121920" marT="45727" marB="45727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286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4. ขนาดวัตถุเล็กสุด</a:t>
                      </a:r>
                    </a:p>
                  </a:txBody>
                  <a:tcPr marL="121920" marR="121920" marT="45727" marB="4572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0.2 ไมครอน</a:t>
                      </a:r>
                    </a:p>
                  </a:txBody>
                  <a:tcPr marL="121920" marR="121920" marT="45727" marB="4572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0.0005 ไมครอน (ขนาดวัตถุเล็กกว่า 400 เท่าของวัตถุที่ใช้ดูด้วยกล้องจุลทรรศน์ธรรมดา</a:t>
                      </a:r>
                    </a:p>
                  </a:txBody>
                  <a:tcPr marL="121920" marR="121920" marT="45727" marB="4572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718" name="Group 134"/>
          <p:cNvGraphicFramePr>
            <a:graphicFrameLocks noGrp="1"/>
          </p:cNvGraphicFramePr>
          <p:nvPr/>
        </p:nvGraphicFramePr>
        <p:xfrm>
          <a:off x="118534" y="3462867"/>
          <a:ext cx="11950700" cy="2559051"/>
        </p:xfrm>
        <a:graphic>
          <a:graphicData uri="http://schemas.openxmlformats.org/drawingml/2006/table">
            <a:tbl>
              <a:tblPr/>
              <a:tblGrid>
                <a:gridCol w="3822700"/>
                <a:gridCol w="3073400"/>
                <a:gridCol w="5054600"/>
              </a:tblGrid>
              <a:tr h="2559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5. ภายในลำกล้อง</a:t>
                      </a:r>
                    </a:p>
                  </a:txBody>
                  <a:tcPr marL="121920" marR="121920" marT="45697" marB="4569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มีอากาศ</a:t>
                      </a:r>
                    </a:p>
                  </a:txBody>
                  <a:tcPr marL="121920" marR="121920" marT="45697" marB="4569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สุญญากาศเพื่อป้องกันไม่ให้ลำอิเล็กตรอนชนกับโมเลกุลของอากาศ ซึ่งจะทำให้ลำอิเล็กตรอนหักเหได้</a:t>
                      </a:r>
                    </a:p>
                  </a:txBody>
                  <a:tcPr marL="121920" marR="121920" marT="45697" marB="4569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836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7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705" name="Group 97"/>
          <p:cNvGraphicFramePr>
            <a:graphicFrameLocks noGrp="1"/>
          </p:cNvGraphicFramePr>
          <p:nvPr/>
        </p:nvGraphicFramePr>
        <p:xfrm>
          <a:off x="150285" y="150284"/>
          <a:ext cx="11882967" cy="2817283"/>
        </p:xfrm>
        <a:graphic>
          <a:graphicData uri="http://schemas.openxmlformats.org/drawingml/2006/table">
            <a:tbl>
              <a:tblPr/>
              <a:tblGrid>
                <a:gridCol w="3441700"/>
                <a:gridCol w="4087283"/>
                <a:gridCol w="4353984"/>
              </a:tblGrid>
              <a:tr h="1079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สิ่งเปรียบเทียบ</a:t>
                      </a:r>
                    </a:p>
                  </a:txBody>
                  <a:tcPr marL="121920" marR="121920" marT="45735" marB="4573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กล้องจุลทรรศน์ใช้แสง</a:t>
                      </a:r>
                    </a:p>
                  </a:txBody>
                  <a:tcPr marL="121920" marR="121920" marT="45735" marB="4573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กล้องจุลทรรศน์อิเล็กตรอน</a:t>
                      </a:r>
                    </a:p>
                  </a:txBody>
                  <a:tcPr marL="121920" marR="121920" marT="45735" marB="45735" anchor="ctr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17379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6. ภาพสุดท้าย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   ที่เกิดขึ้น</a:t>
                      </a:r>
                    </a:p>
                  </a:txBody>
                  <a:tcPr marL="121920" marR="121920" marT="45735" marB="45735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ภาพเสมือนหัวกลับ รับด้วยนัยน์ตาโดยตรงได้</a:t>
                      </a:r>
                    </a:p>
                  </a:txBody>
                  <a:tcPr marL="121920" marR="121920" marT="45735" marB="45735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ภาพปรากฏบนจอรับภาพ</a:t>
                      </a:r>
                    </a:p>
                  </a:txBody>
                  <a:tcPr marL="121920" marR="121920" marT="45735" marB="45735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8709" name="Group 101"/>
          <p:cNvGraphicFramePr>
            <a:graphicFrameLocks noGrp="1"/>
          </p:cNvGraphicFramePr>
          <p:nvPr/>
        </p:nvGraphicFramePr>
        <p:xfrm>
          <a:off x="152400" y="2963334"/>
          <a:ext cx="11889317" cy="1039284"/>
        </p:xfrm>
        <a:graphic>
          <a:graphicData uri="http://schemas.openxmlformats.org/drawingml/2006/table">
            <a:tbl>
              <a:tblPr/>
              <a:tblGrid>
                <a:gridCol w="3439584"/>
                <a:gridCol w="4074583"/>
                <a:gridCol w="4375151"/>
              </a:tblGrid>
              <a:tr h="1039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7. ระบบคูลลิ่ง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Impact" pitchFamily="34" charset="0"/>
                          <a:cs typeface="FreesiaUPC" pitchFamily="34" charset="-34"/>
                        </a:rPr>
                        <a:t>(</a:t>
                      </a: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Impact" pitchFamily="34" charset="0"/>
                          <a:cs typeface="FreesiaUPC" pitchFamily="34" charset="-34"/>
                        </a:rPr>
                        <a:t>cooling system)</a:t>
                      </a:r>
                      <a:endParaRPr kumimoji="0" lang="th-TH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/>
                        <a:latin typeface="Impact" pitchFamily="34" charset="0"/>
                        <a:cs typeface="FreesiaUPC" pitchFamily="34" charset="-34"/>
                      </a:endParaRPr>
                    </a:p>
                  </a:txBody>
                  <a:tcPr marL="121920" marR="121920" marT="45784" marB="45784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ไม่มี</a:t>
                      </a:r>
                    </a:p>
                  </a:txBody>
                  <a:tcPr marL="121920" marR="121920" marT="45784" marB="45784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มี</a:t>
                      </a:r>
                    </a:p>
                  </a:txBody>
                  <a:tcPr marL="121920" marR="121920" marT="45784" marB="45784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8711" name="Group 103"/>
          <p:cNvGraphicFramePr>
            <a:graphicFrameLocks noGrp="1"/>
          </p:cNvGraphicFramePr>
          <p:nvPr/>
        </p:nvGraphicFramePr>
        <p:xfrm>
          <a:off x="160867" y="4004734"/>
          <a:ext cx="11880851" cy="1134533"/>
        </p:xfrm>
        <a:graphic>
          <a:graphicData uri="http://schemas.openxmlformats.org/drawingml/2006/table">
            <a:tbl>
              <a:tblPr/>
              <a:tblGrid>
                <a:gridCol w="3443817"/>
                <a:gridCol w="4061883"/>
                <a:gridCol w="4375151"/>
              </a:tblGrid>
              <a:tr h="1134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8. สภาพของวัตถุ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   ที่ใช้ดู</a:t>
                      </a:r>
                    </a:p>
                  </a:txBody>
                  <a:tcPr marL="121920" marR="121920" marT="45747" marB="4574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มีหรือไม่มีชีวิต</a:t>
                      </a:r>
                    </a:p>
                  </a:txBody>
                  <a:tcPr marL="121920" marR="121920" marT="45747" marB="4574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FreesiaUPC" pitchFamily="34" charset="-34"/>
                        </a:rPr>
                        <a:t>ไม่มีชีวิต</a:t>
                      </a:r>
                    </a:p>
                  </a:txBody>
                  <a:tcPr marL="121920" marR="121920" marT="45747" marB="45747"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219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58" name="Text Box 30"/>
          <p:cNvSpPr txBox="1">
            <a:spLocks noChangeArrowheads="1"/>
          </p:cNvSpPr>
          <p:nvPr/>
        </p:nvSpPr>
        <p:spPr bwMode="auto">
          <a:xfrm>
            <a:off x="74085" y="1223434"/>
            <a:ext cx="954107" cy="830997"/>
          </a:xfrm>
          <a:prstGeom prst="rect">
            <a:avLst/>
          </a:prstGeom>
          <a:solidFill>
            <a:srgbClr val="FFFF66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แสง</a:t>
            </a:r>
          </a:p>
        </p:txBody>
      </p:sp>
      <p:sp>
        <p:nvSpPr>
          <p:cNvPr id="48159" name="Text Box 31"/>
          <p:cNvSpPr txBox="1">
            <a:spLocks noChangeArrowheads="1"/>
          </p:cNvSpPr>
          <p:nvPr/>
        </p:nvSpPr>
        <p:spPr bwMode="auto">
          <a:xfrm>
            <a:off x="1534585" y="891117"/>
            <a:ext cx="2457449" cy="1750094"/>
          </a:xfrm>
          <a:prstGeom prst="rect">
            <a:avLst/>
          </a:prstGeom>
          <a:solidFill>
            <a:srgbClr val="CCFFCC"/>
          </a:solidFill>
          <a:ln w="9525">
            <a:solidFill>
              <a:srgbClr val="99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เลนส์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ควบแน่น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Condenser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lens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0" name="Text Box 32"/>
          <p:cNvSpPr txBox="1">
            <a:spLocks noChangeArrowheads="1"/>
          </p:cNvSpPr>
          <p:nvPr/>
        </p:nvSpPr>
        <p:spPr bwMode="auto">
          <a:xfrm>
            <a:off x="4621021" y="899585"/>
            <a:ext cx="1648208" cy="1380763"/>
          </a:xfrm>
          <a:prstGeom prst="rect">
            <a:avLst/>
          </a:prstGeom>
          <a:solidFill>
            <a:srgbClr val="FFEFFF"/>
          </a:solidFill>
          <a:ln w="9525">
            <a:solidFill>
              <a:srgbClr val="FF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สไลด์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ตัวอย่าง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Specimen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1" name="Text Box 33"/>
          <p:cNvSpPr txBox="1">
            <a:spLocks noChangeArrowheads="1"/>
          </p:cNvSpPr>
          <p:nvPr/>
        </p:nvSpPr>
        <p:spPr bwMode="auto">
          <a:xfrm>
            <a:off x="6936318" y="924984"/>
            <a:ext cx="1883833" cy="1750094"/>
          </a:xfrm>
          <a:prstGeom prst="rect">
            <a:avLst/>
          </a:prstGeom>
          <a:solidFill>
            <a:srgbClr val="CCFFFF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เลนส์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3733" b="1">
                <a:cs typeface="FreesiaUPC" panose="020B0604020202020204" pitchFamily="34" charset="-34"/>
              </a:rPr>
              <a:t>ใกล้วัตถุ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Objective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lens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5" name="Text Box 37"/>
          <p:cNvSpPr txBox="1">
            <a:spLocks noChangeArrowheads="1"/>
          </p:cNvSpPr>
          <p:nvPr/>
        </p:nvSpPr>
        <p:spPr bwMode="auto">
          <a:xfrm>
            <a:off x="9334500" y="910167"/>
            <a:ext cx="1507067" cy="2349233"/>
          </a:xfrm>
          <a:prstGeom prst="rect">
            <a:avLst/>
          </a:prstGeom>
          <a:solidFill>
            <a:srgbClr val="FFE5E5"/>
          </a:solidFill>
          <a:ln w="9525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3733" b="1">
                <a:cs typeface="FreesiaUPC" panose="020B0604020202020204" pitchFamily="34" charset="-34"/>
              </a:rPr>
              <a:t>เลนส์</a:t>
            </a:r>
          </a:p>
          <a:p>
            <a:pPr algn="ctr" eaLnBrk="1" hangingPunct="1"/>
            <a:r>
              <a:rPr lang="th-TH" sz="3733" b="1">
                <a:cs typeface="FreesiaUPC" panose="020B0604020202020204" pitchFamily="34" charset="-34"/>
              </a:rPr>
              <a:t>ใกล้ตา</a:t>
            </a:r>
          </a:p>
          <a:p>
            <a:pPr algn="ctr" eaLnBrk="1" hangingPunct="1"/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Eye 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pieces</a:t>
            </a:r>
          </a:p>
          <a:p>
            <a:pPr algn="ctr" eaLnBrk="1" hangingPunct="1"/>
            <a:r>
              <a:rPr lang="en-US" sz="2400">
                <a:latin typeface="Impact" panose="020B0806030902050204" pitchFamily="34" charset="0"/>
                <a:cs typeface="FreesiaUPC" panose="020B0604020202020204" pitchFamily="34" charset="-34"/>
              </a:rPr>
              <a:t>lens</a:t>
            </a:r>
            <a:r>
              <a:rPr lang="th-TH" sz="2400"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67" name="Text Box 39"/>
          <p:cNvSpPr txBox="1">
            <a:spLocks noChangeArrowheads="1"/>
          </p:cNvSpPr>
          <p:nvPr/>
        </p:nvSpPr>
        <p:spPr bwMode="auto">
          <a:xfrm>
            <a:off x="11358033" y="1096433"/>
            <a:ext cx="622286" cy="748988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267" b="1">
                <a:solidFill>
                  <a:srgbClr val="CC0000"/>
                </a:solidFill>
                <a:cs typeface="FreesiaUPC" panose="020B0604020202020204" pitchFamily="34" charset="-34"/>
              </a:rPr>
              <a:t>ตา</a:t>
            </a:r>
          </a:p>
        </p:txBody>
      </p:sp>
      <p:sp>
        <p:nvSpPr>
          <p:cNvPr id="48169" name="Text Box 41"/>
          <p:cNvSpPr txBox="1">
            <a:spLocks noChangeArrowheads="1"/>
          </p:cNvSpPr>
          <p:nvPr/>
        </p:nvSpPr>
        <p:spPr bwMode="auto">
          <a:xfrm>
            <a:off x="554044" y="3244851"/>
            <a:ext cx="3413114" cy="112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th-TH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กำลังขยาย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2667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10X , 40X , 100X </a:t>
            </a:r>
            <a:r>
              <a:rPr lang="en-US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th-TH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หัว</a:t>
            </a:r>
            <a:r>
              <a:rPr lang="th-TH" sz="2667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 </a:t>
            </a:r>
            <a:r>
              <a:rPr lang="en-US" sz="2667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oil</a:t>
            </a:r>
            <a:r>
              <a:rPr lang="en-US" sz="3733" b="1">
                <a:solidFill>
                  <a:srgbClr val="0000FF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  <a:endParaRPr lang="th-TH" sz="2400" b="1">
              <a:solidFill>
                <a:srgbClr val="0000FF"/>
              </a:solidFill>
              <a:latin typeface="Impact" panose="020B0806030902050204" pitchFamily="34" charset="0"/>
              <a:cs typeface="FreesiaUPC" panose="020B0604020202020204" pitchFamily="34" charset="-34"/>
            </a:endParaRPr>
          </a:p>
        </p:txBody>
      </p:sp>
      <p:cxnSp>
        <p:nvCxnSpPr>
          <p:cNvPr id="48170" name="AutoShape 42"/>
          <p:cNvCxnSpPr>
            <a:cxnSpLocks noChangeShapeType="1"/>
            <a:stCxn id="48161" idx="2"/>
            <a:endCxn id="48169" idx="0"/>
          </p:cNvCxnSpPr>
          <p:nvPr/>
        </p:nvCxnSpPr>
        <p:spPr bwMode="auto">
          <a:xfrm rot="5400000">
            <a:off x="4784532" y="151147"/>
            <a:ext cx="569773" cy="5617634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71" name="Text Box 43"/>
          <p:cNvSpPr txBox="1">
            <a:spLocks noChangeArrowheads="1"/>
          </p:cNvSpPr>
          <p:nvPr/>
        </p:nvSpPr>
        <p:spPr bwMode="auto">
          <a:xfrm>
            <a:off x="4660032" y="3162300"/>
            <a:ext cx="3073021" cy="1495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th-TH" sz="3733" b="1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ภาพที่ปรากฏเป็น</a:t>
            </a:r>
          </a:p>
          <a:p>
            <a:pPr algn="ctr" eaLnBrk="1" hangingPunct="1">
              <a:lnSpc>
                <a:spcPct val="90000"/>
              </a:lnSpc>
            </a:pPr>
            <a:r>
              <a:rPr lang="th-TH" sz="3733" b="1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ภาพจริงหัวกลับ</a:t>
            </a:r>
          </a:p>
          <a:p>
            <a:pPr algn="ctr" eaLnBrk="1" hangingPunct="1">
              <a:lnSpc>
                <a:spcPct val="90000"/>
              </a:lnSpc>
            </a:pPr>
            <a:r>
              <a:rPr lang="th-TH" sz="2667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667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Primary real image</a:t>
            </a:r>
            <a:r>
              <a:rPr lang="th-TH" sz="2667">
                <a:solidFill>
                  <a:srgbClr val="000000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cxnSp>
        <p:nvCxnSpPr>
          <p:cNvPr id="48172" name="AutoShape 44"/>
          <p:cNvCxnSpPr>
            <a:cxnSpLocks noChangeShapeType="1"/>
          </p:cNvCxnSpPr>
          <p:nvPr/>
        </p:nvCxnSpPr>
        <p:spPr bwMode="auto">
          <a:xfrm rot="5400000">
            <a:off x="6878109" y="2242610"/>
            <a:ext cx="317500" cy="1682749"/>
          </a:xfrm>
          <a:prstGeom prst="bentConnector3">
            <a:avLst>
              <a:gd name="adj1" fmla="val 1752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73" name="Text Box 45"/>
          <p:cNvSpPr txBox="1">
            <a:spLocks noChangeArrowheads="1"/>
          </p:cNvSpPr>
          <p:nvPr/>
        </p:nvSpPr>
        <p:spPr bwMode="auto">
          <a:xfrm>
            <a:off x="7799918" y="3774017"/>
            <a:ext cx="24257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E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3733" b="1">
                <a:solidFill>
                  <a:srgbClr val="CC00CC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กำลังขยาย</a:t>
            </a:r>
          </a:p>
          <a:p>
            <a:pPr algn="ctr" eaLnBrk="1" hangingPunct="1"/>
            <a:r>
              <a:rPr lang="en-US" sz="2667">
                <a:solidFill>
                  <a:srgbClr val="CC00CC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4X , 10X , 15X</a:t>
            </a:r>
            <a:endParaRPr lang="th-TH" sz="2667">
              <a:solidFill>
                <a:srgbClr val="CC00CC"/>
              </a:solidFill>
              <a:latin typeface="Impact" panose="020B0806030902050204" pitchFamily="34" charset="0"/>
              <a:cs typeface="FreesiaUPC" panose="020B0604020202020204" pitchFamily="34" charset="-34"/>
            </a:endParaRPr>
          </a:p>
        </p:txBody>
      </p:sp>
      <p:cxnSp>
        <p:nvCxnSpPr>
          <p:cNvPr id="48174" name="AutoShape 46"/>
          <p:cNvCxnSpPr>
            <a:cxnSpLocks noChangeShapeType="1"/>
            <a:stCxn id="48165" idx="2"/>
            <a:endCxn id="48173" idx="0"/>
          </p:cNvCxnSpPr>
          <p:nvPr/>
        </p:nvCxnSpPr>
        <p:spPr bwMode="auto">
          <a:xfrm rot="5400000">
            <a:off x="9293093" y="2979075"/>
            <a:ext cx="514617" cy="1075266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75" name="Text Box 47"/>
          <p:cNvSpPr txBox="1">
            <a:spLocks noChangeArrowheads="1"/>
          </p:cNvSpPr>
          <p:nvPr/>
        </p:nvSpPr>
        <p:spPr bwMode="auto">
          <a:xfrm>
            <a:off x="6688718" y="4741333"/>
            <a:ext cx="531908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E5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r>
              <a:rPr lang="th-TH" sz="3733" b="1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ภาพที่ปรากฏเป็นภาพเสมือนหัวกลับ</a:t>
            </a:r>
          </a:p>
          <a:p>
            <a:pPr algn="ctr" eaLnBrk="1" hangingPunct="1"/>
            <a:r>
              <a:rPr lang="th-TH" sz="2667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</a:t>
            </a:r>
            <a:r>
              <a:rPr lang="en-US" sz="2667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Secondary virtual image</a:t>
            </a:r>
            <a:r>
              <a:rPr lang="th-TH" sz="2667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)</a:t>
            </a:r>
          </a:p>
        </p:txBody>
      </p:sp>
      <p:sp>
        <p:nvSpPr>
          <p:cNvPr id="48178" name="Text Box 50"/>
          <p:cNvSpPr txBox="1">
            <a:spLocks noChangeArrowheads="1"/>
          </p:cNvSpPr>
          <p:nvPr/>
        </p:nvSpPr>
        <p:spPr bwMode="auto">
          <a:xfrm>
            <a:off x="2298700" y="5742518"/>
            <a:ext cx="5014514" cy="1011431"/>
          </a:xfrm>
          <a:prstGeom prst="rect">
            <a:avLst/>
          </a:prstGeom>
          <a:solidFill>
            <a:srgbClr val="FFF3F3"/>
          </a:solidFill>
          <a:ln w="9525" algn="ctr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3733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      P			 d</a:t>
            </a:r>
          </a:p>
          <a:p>
            <a:pPr eaLnBrk="1" hangingPunct="1">
              <a:lnSpc>
                <a:spcPct val="80000"/>
              </a:lnSpc>
            </a:pPr>
            <a:r>
              <a:rPr lang="th-TH" sz="3733" b="1">
                <a:solidFill>
                  <a:srgbClr val="990033"/>
                </a:solidFill>
                <a:latin typeface="Impact" panose="020B0806030902050204" pitchFamily="34" charset="0"/>
                <a:cs typeface="FreesiaUPC" panose="020B0604020202020204" pitchFamily="34" charset="-34"/>
              </a:rPr>
              <a:t>(วัตถุจริง)	(ภาพเสมือนหัวกลับ)</a:t>
            </a:r>
          </a:p>
        </p:txBody>
      </p:sp>
      <p:sp>
        <p:nvSpPr>
          <p:cNvPr id="48179" name="Line 51"/>
          <p:cNvSpPr>
            <a:spLocks noChangeShapeType="1"/>
          </p:cNvSpPr>
          <p:nvPr/>
        </p:nvSpPr>
        <p:spPr bwMode="auto">
          <a:xfrm>
            <a:off x="3318934" y="5979584"/>
            <a:ext cx="2681817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48180" name="WordArt 52"/>
          <p:cNvSpPr>
            <a:spLocks noChangeArrowheads="1" noChangeShapeType="1" noTextEdit="1"/>
          </p:cNvSpPr>
          <p:nvPr/>
        </p:nvSpPr>
        <p:spPr bwMode="auto">
          <a:xfrm>
            <a:off x="990600" y="120651"/>
            <a:ext cx="10162117" cy="6582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ทางเดินของแสงผ่านวัตถุและภาพที่ปรากฏ</a:t>
            </a:r>
          </a:p>
        </p:txBody>
      </p:sp>
      <p:sp>
        <p:nvSpPr>
          <p:cNvPr id="48181" name="AutoShape 53"/>
          <p:cNvSpPr>
            <a:spLocks noChangeArrowheads="1"/>
          </p:cNvSpPr>
          <p:nvPr/>
        </p:nvSpPr>
        <p:spPr bwMode="auto">
          <a:xfrm rot="-5400000">
            <a:off x="1145118" y="1354667"/>
            <a:ext cx="357716" cy="3534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2" name="AutoShape 54"/>
          <p:cNvSpPr>
            <a:spLocks noChangeArrowheads="1"/>
          </p:cNvSpPr>
          <p:nvPr/>
        </p:nvSpPr>
        <p:spPr bwMode="auto">
          <a:xfrm rot="-5400000">
            <a:off x="4087285" y="1363134"/>
            <a:ext cx="357716" cy="3534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3" name="AutoShape 55"/>
          <p:cNvSpPr>
            <a:spLocks noChangeArrowheads="1"/>
          </p:cNvSpPr>
          <p:nvPr/>
        </p:nvSpPr>
        <p:spPr bwMode="auto">
          <a:xfrm rot="-5400000">
            <a:off x="6472767" y="1348317"/>
            <a:ext cx="357717" cy="353483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4" name="AutoShape 56"/>
          <p:cNvSpPr>
            <a:spLocks noChangeArrowheads="1"/>
          </p:cNvSpPr>
          <p:nvPr/>
        </p:nvSpPr>
        <p:spPr bwMode="auto">
          <a:xfrm rot="-5400000">
            <a:off x="8923867" y="1350435"/>
            <a:ext cx="357716" cy="353483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5" name="AutoShape 57"/>
          <p:cNvSpPr>
            <a:spLocks noChangeArrowheads="1"/>
          </p:cNvSpPr>
          <p:nvPr/>
        </p:nvSpPr>
        <p:spPr bwMode="auto">
          <a:xfrm rot="-5400000">
            <a:off x="10886018" y="1348317"/>
            <a:ext cx="357717" cy="3534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48186" name="Freeform 58"/>
          <p:cNvSpPr>
            <a:spLocks/>
          </p:cNvSpPr>
          <p:nvPr/>
        </p:nvSpPr>
        <p:spPr bwMode="auto">
          <a:xfrm flipH="1">
            <a:off x="10113434" y="3119967"/>
            <a:ext cx="1149351" cy="1557867"/>
          </a:xfrm>
          <a:custGeom>
            <a:avLst/>
            <a:gdLst>
              <a:gd name="T0" fmla="*/ 2147483647 w 633"/>
              <a:gd name="T1" fmla="*/ 0 h 982"/>
              <a:gd name="T2" fmla="*/ 2147483647 w 633"/>
              <a:gd name="T3" fmla="*/ 2147483647 h 982"/>
              <a:gd name="T4" fmla="*/ 0 w 633"/>
              <a:gd name="T5" fmla="*/ 2147483647 h 982"/>
              <a:gd name="T6" fmla="*/ 0 w 633"/>
              <a:gd name="T7" fmla="*/ 2147483647 h 98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33" h="982">
                <a:moveTo>
                  <a:pt x="633" y="0"/>
                </a:moveTo>
                <a:lnTo>
                  <a:pt x="633" y="138"/>
                </a:lnTo>
                <a:lnTo>
                  <a:pt x="0" y="138"/>
                </a:lnTo>
                <a:lnTo>
                  <a:pt x="0" y="982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 sz="3733"/>
          </a:p>
        </p:txBody>
      </p:sp>
      <p:sp>
        <p:nvSpPr>
          <p:cNvPr id="48188" name="AutoShape 60"/>
          <p:cNvSpPr>
            <a:spLocks noChangeArrowheads="1"/>
          </p:cNvSpPr>
          <p:nvPr/>
        </p:nvSpPr>
        <p:spPr bwMode="auto">
          <a:xfrm>
            <a:off x="6699252" y="5477933"/>
            <a:ext cx="476249" cy="264584"/>
          </a:xfrm>
          <a:prstGeom prst="downArrow">
            <a:avLst>
              <a:gd name="adj1" fmla="val 50000"/>
              <a:gd name="adj2" fmla="val 39861"/>
            </a:avLst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</p:spTree>
    <p:extLst>
      <p:ext uri="{BB962C8B-B14F-4D97-AF65-F5344CB8AC3E}">
        <p14:creationId xmlns:p14="http://schemas.microsoft.com/office/powerpoint/2010/main" val="1110614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4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4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2" dur="500"/>
                                        <p:tgtEl>
                                          <p:spTgt spid="4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5" dur="5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58" grpId="0" animBg="1"/>
      <p:bldP spid="48159" grpId="0" animBg="1"/>
      <p:bldP spid="48160" grpId="0" animBg="1"/>
      <p:bldP spid="48161" grpId="0" animBg="1"/>
      <p:bldP spid="48165" grpId="0" animBg="1"/>
      <p:bldP spid="48167" grpId="0" animBg="1"/>
      <p:bldP spid="48169" grpId="0"/>
      <p:bldP spid="48171" grpId="0"/>
      <p:bldP spid="48173" grpId="0"/>
      <p:bldP spid="48175" grpId="0"/>
      <p:bldP spid="48178" grpId="0" animBg="1"/>
      <p:bldP spid="48179" grpId="0" animBg="1"/>
      <p:bldP spid="48180" grpId="0" animBg="1"/>
      <p:bldP spid="48181" grpId="0" animBg="1"/>
      <p:bldP spid="48182" grpId="0" animBg="1"/>
      <p:bldP spid="48183" grpId="0" animBg="1"/>
      <p:bldP spid="48184" grpId="0" animBg="1"/>
      <p:bldP spid="48185" grpId="0" animBg="1"/>
      <p:bldP spid="48186" grpId="0" animBg="1"/>
      <p:bldP spid="481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9" name="WordArt 17"/>
          <p:cNvSpPr>
            <a:spLocks noChangeArrowheads="1" noChangeShapeType="1" noTextEdit="1"/>
          </p:cNvSpPr>
          <p:nvPr/>
        </p:nvSpPr>
        <p:spPr bwMode="auto">
          <a:xfrm>
            <a:off x="381000" y="486834"/>
            <a:ext cx="11294533" cy="6582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latin typeface="FreesiaUPC" panose="020B0604020202020204" pitchFamily="34" charset="-34"/>
                <a:cs typeface="FreesiaUPC" panose="020B0604020202020204" pitchFamily="34" charset="-34"/>
              </a:rPr>
              <a:t>ภาพแสดงการเกิดภาพจากล้องจุลทรรศน์เลนส์ประกอบ</a:t>
            </a:r>
          </a:p>
        </p:txBody>
      </p:sp>
      <p:pic>
        <p:nvPicPr>
          <p:cNvPr id="69657" name="Picture 25" descr="scan005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E1"/>
              </a:clrFrom>
              <a:clrTo>
                <a:srgbClr val="FFFFE1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29579" r="8891" b="10770"/>
          <a:stretch>
            <a:fillRect/>
          </a:stretch>
        </p:blipFill>
        <p:spPr bwMode="auto">
          <a:xfrm>
            <a:off x="325967" y="1475318"/>
            <a:ext cx="11425767" cy="327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Rectangle 26"/>
          <p:cNvSpPr>
            <a:spLocks noChangeArrowheads="1"/>
          </p:cNvSpPr>
          <p:nvPr/>
        </p:nvSpPr>
        <p:spPr bwMode="auto">
          <a:xfrm>
            <a:off x="84667" y="1293284"/>
            <a:ext cx="836084" cy="40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</p:spTree>
    <p:extLst>
      <p:ext uri="{BB962C8B-B14F-4D97-AF65-F5344CB8AC3E}">
        <p14:creationId xmlns:p14="http://schemas.microsoft.com/office/powerpoint/2010/main" val="3444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/>
        </p:nvSpPr>
        <p:spPr bwMode="auto">
          <a:xfrm>
            <a:off x="2046818" y="63501"/>
            <a:ext cx="7890933" cy="8360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>
                <a:rot lat="0" lon="19499990" rev="0"/>
              </a:camera>
              <a:lightRig rig="legacyFlat1" dir="t"/>
            </a:scene3d>
            <a:sp3d extrusionH="430200" prstMaterial="legacyMatte">
              <a:extrusionClr>
                <a:schemeClr val="tx1"/>
              </a:extrusionClr>
              <a:contourClr>
                <a:srgbClr val="FF0000"/>
              </a:contourClr>
            </a:sp3d>
          </a:bodyPr>
          <a:lstStyle/>
          <a:p>
            <a:pPr algn="ctr"/>
            <a:r>
              <a:rPr lang="th-TH" sz="4267" b="1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ข้อที่ต้องทราบเพิ่มเติม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8467" y="918634"/>
            <a:ext cx="12183533" cy="293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267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1.	ถ้าใช้เลนส์ใกล้วัตถุกำลังขยายต่ำ</a:t>
            </a:r>
          </a:p>
          <a:p>
            <a:pPr eaLnBrk="1" hangingPunct="1">
              <a:lnSpc>
                <a:spcPct val="90000"/>
              </a:lnSpc>
            </a:pPr>
            <a:r>
              <a:rPr lang="th-TH" sz="2133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th-TH" sz="3200" b="1">
                <a:solidFill>
                  <a:srgbClr val="FF0000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267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พื้นที่ภาพที่เห็นจะมากแต่เห็นรายละเอียดของภาพน้อยและจะสว่างมาก</a:t>
            </a:r>
          </a:p>
          <a:p>
            <a:pPr eaLnBrk="1" hangingPunct="1">
              <a:lnSpc>
                <a:spcPct val="90000"/>
              </a:lnSpc>
            </a:pP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	</a:t>
            </a:r>
            <a:r>
              <a:rPr lang="th-TH" sz="4000" b="1">
                <a:solidFill>
                  <a:srgbClr val="FF0000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</a:t>
            </a: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th-TH" sz="4000" b="1">
                <a:solidFill>
                  <a:srgbClr val="3333FF"/>
                </a:solidFill>
                <a:latin typeface="ITC Bookman Demi" pitchFamily="18" charset="0"/>
                <a:cs typeface="FreesiaUPC" panose="020B0604020202020204" pitchFamily="34" charset="-34"/>
              </a:rPr>
              <a:t>ถ้าใช้กำลังขยายสูง พื้นที่ภาพที่เห็นจะน้อยแต่เป็นรายละเอียดมากและภาพจะสว่างน้อยลง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46051" y="3232151"/>
            <a:ext cx="65701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000" b="1">
                <a:latin typeface="ITC Bookman Demi" pitchFamily="18" charset="0"/>
                <a:cs typeface="FreesiaUPC" panose="020B0604020202020204" pitchFamily="34" charset="-34"/>
              </a:rPr>
              <a:t>2.	ถ้าเลื่อนสไลด์วัตถุไปทางทิศใด ภาพที่เห็นในกล้องจะเลื่อนไปในทิศตรงข้าม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05834" y="4483100"/>
            <a:ext cx="119253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6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4000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3.	ถ้าใช้เลนส์ใกล้วัตถุกำลังขยายมากขึ้นเพียงใด จะต้องเปิดให้ช่องไดอะแฟรม 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(</a:t>
            </a:r>
            <a:r>
              <a:rPr lang="en-US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Iris diaphram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)</a:t>
            </a:r>
            <a:r>
              <a:rPr lang="th-TH" sz="4000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 ให้กว้างมากขึ้นตามไปด้วย และระยะห่างระหว่างปลายหัวเลนส์ใกล้วัตถุกับแทนวางสไสด์วัตถุ 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(</a:t>
            </a:r>
            <a:r>
              <a:rPr lang="en-US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stage</a:t>
            </a:r>
            <a:r>
              <a:rPr lang="th-TH" sz="4000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)</a:t>
            </a:r>
            <a:r>
              <a:rPr lang="th-TH" sz="4000" b="1">
                <a:solidFill>
                  <a:srgbClr val="CC00CC"/>
                </a:solidFill>
                <a:latin typeface="ITC Bookman Demi" pitchFamily="18" charset="0"/>
                <a:cs typeface="FreesiaUPC" panose="020B0604020202020204" pitchFamily="34" charset="-34"/>
              </a:rPr>
              <a:t> ยิ่งใกล้ชิดกันมากขึ้น</a:t>
            </a:r>
          </a:p>
        </p:txBody>
      </p:sp>
      <p:grpSp>
        <p:nvGrpSpPr>
          <p:cNvPr id="74758" name="Group 1"/>
          <p:cNvGrpSpPr>
            <a:grpSpLocks/>
          </p:cNvGrpSpPr>
          <p:nvPr/>
        </p:nvGrpSpPr>
        <p:grpSpPr bwMode="auto">
          <a:xfrm>
            <a:off x="6716184" y="2821518"/>
            <a:ext cx="5012267" cy="1646767"/>
            <a:chOff x="5167313" y="2254404"/>
            <a:chExt cx="3759200" cy="1234921"/>
          </a:xfrm>
        </p:grpSpPr>
        <p:sp>
          <p:nvSpPr>
            <p:cNvPr id="74759" name="Oval 15"/>
            <p:cNvSpPr>
              <a:spLocks noChangeArrowheads="1"/>
            </p:cNvSpPr>
            <p:nvPr/>
          </p:nvSpPr>
          <p:spPr bwMode="auto">
            <a:xfrm>
              <a:off x="7778750" y="2600325"/>
              <a:ext cx="1082675" cy="811213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 sz="3733"/>
            </a:p>
          </p:txBody>
        </p:sp>
        <p:sp>
          <p:nvSpPr>
            <p:cNvPr id="74760" name="Oval 14"/>
            <p:cNvSpPr>
              <a:spLocks noChangeArrowheads="1"/>
            </p:cNvSpPr>
            <p:nvPr/>
          </p:nvSpPr>
          <p:spPr bwMode="auto">
            <a:xfrm>
              <a:off x="6203950" y="2622550"/>
              <a:ext cx="1082675" cy="8128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 sz="3733"/>
            </a:p>
          </p:txBody>
        </p:sp>
        <p:pic>
          <p:nvPicPr>
            <p:cNvPr id="74761" name="Picture 6" descr="scan0058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37" t="27335" r="28413" b="17406"/>
            <a:stretch>
              <a:fillRect/>
            </a:stretch>
          </p:blipFill>
          <p:spPr bwMode="auto">
            <a:xfrm rot="10440000">
              <a:off x="6126163" y="2589213"/>
              <a:ext cx="1216025" cy="900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62" name="Picture 7" descr="scan0058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3" t="22145" r="62405" b="22742"/>
            <a:stretch>
              <a:fillRect/>
            </a:stretch>
          </p:blipFill>
          <p:spPr bwMode="auto">
            <a:xfrm rot="10440000">
              <a:off x="7693025" y="2551113"/>
              <a:ext cx="1233488" cy="8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63" name="Text Box 9"/>
            <p:cNvSpPr txBox="1">
              <a:spLocks noChangeArrowheads="1"/>
            </p:cNvSpPr>
            <p:nvPr/>
          </p:nvSpPr>
          <p:spPr bwMode="auto">
            <a:xfrm>
              <a:off x="6437313" y="2267525"/>
              <a:ext cx="580928" cy="3770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latin typeface="Times New Roman" panose="02020603050405020304" pitchFamily="18" charset="0"/>
                </a:rPr>
                <a:t>10X</a:t>
              </a:r>
              <a:endParaRPr lang="th-TH" sz="2667" b="1">
                <a:latin typeface="Times New Roman" panose="02020603050405020304" pitchFamily="18" charset="0"/>
              </a:endParaRPr>
            </a:p>
          </p:txBody>
        </p:sp>
        <p:sp>
          <p:nvSpPr>
            <p:cNvPr id="74764" name="Text Box 10"/>
            <p:cNvSpPr txBox="1">
              <a:spLocks noChangeArrowheads="1"/>
            </p:cNvSpPr>
            <p:nvPr/>
          </p:nvSpPr>
          <p:spPr bwMode="auto">
            <a:xfrm>
              <a:off x="7985125" y="2254404"/>
              <a:ext cx="580928" cy="3770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en-US" sz="2667" b="1">
                  <a:latin typeface="Times New Roman" panose="02020603050405020304" pitchFamily="18" charset="0"/>
                </a:rPr>
                <a:t>40X</a:t>
              </a:r>
              <a:endParaRPr lang="th-TH" sz="2667" b="1">
                <a:latin typeface="Times New Roman" panose="02020603050405020304" pitchFamily="18" charset="0"/>
              </a:endParaRPr>
            </a:p>
          </p:txBody>
        </p:sp>
        <p:sp>
          <p:nvSpPr>
            <p:cNvPr id="74765" name="Text Box 11"/>
            <p:cNvSpPr txBox="1">
              <a:spLocks noChangeArrowheads="1"/>
            </p:cNvSpPr>
            <p:nvPr/>
          </p:nvSpPr>
          <p:spPr bwMode="auto">
            <a:xfrm>
              <a:off x="5167313" y="2497502"/>
              <a:ext cx="1082268" cy="438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200" b="1">
                  <a:latin typeface="Times New Roman" panose="02020603050405020304" pitchFamily="18" charset="0"/>
                  <a:cs typeface="FreesiaUPC" panose="020B0604020202020204" pitchFamily="34" charset="-34"/>
                </a:rPr>
                <a:t>สนามภาพ</a:t>
              </a:r>
            </a:p>
          </p:txBody>
        </p:sp>
        <p:sp>
          <p:nvSpPr>
            <p:cNvPr id="74766" name="Line 12"/>
            <p:cNvSpPr>
              <a:spLocks noChangeShapeType="1"/>
            </p:cNvSpPr>
            <p:nvPr/>
          </p:nvSpPr>
          <p:spPr bwMode="auto">
            <a:xfrm>
              <a:off x="5953125" y="2840038"/>
              <a:ext cx="214313" cy="2063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 sz="3733"/>
            </a:p>
          </p:txBody>
        </p:sp>
        <p:sp>
          <p:nvSpPr>
            <p:cNvPr id="74767" name="AutoShape 13"/>
            <p:cNvSpPr>
              <a:spLocks noChangeArrowheads="1"/>
            </p:cNvSpPr>
            <p:nvPr/>
          </p:nvSpPr>
          <p:spPr bwMode="auto">
            <a:xfrm rot="-5400000">
              <a:off x="7435850" y="2911476"/>
              <a:ext cx="268287" cy="265112"/>
            </a:xfrm>
            <a:prstGeom prst="downArrow">
              <a:avLst>
                <a:gd name="adj1" fmla="val 50000"/>
                <a:gd name="adj2" fmla="val 39861"/>
              </a:avLst>
            </a:prstGeom>
            <a:solidFill>
              <a:schemeClr val="tx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 sz="3733"/>
            </a:p>
          </p:txBody>
        </p:sp>
      </p:grpSp>
    </p:spTree>
    <p:extLst>
      <p:ext uri="{BB962C8B-B14F-4D97-AF65-F5344CB8AC3E}">
        <p14:creationId xmlns:p14="http://schemas.microsoft.com/office/powerpoint/2010/main" val="2989785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nimBg="1"/>
      <p:bldP spid="49156" grpId="0"/>
      <p:bldP spid="491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73051" y="2580218"/>
            <a:ext cx="11766549" cy="189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			มักจัดในหน่วย </a:t>
            </a:r>
            <a:r>
              <a:rPr lang="th-TH" sz="5333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ไมครอน 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5333" b="1" i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 หรือ				นาโนเมตร 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nm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 หรือ อังสตรอง 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A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th-TH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  <a:endParaRPr lang="th-TH" sz="3200" b="1">
              <a:solidFill>
                <a:srgbClr val="3333FF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sp>
        <p:nvSpPr>
          <p:cNvPr id="50179" name="WordArt 3"/>
          <p:cNvSpPr>
            <a:spLocks noChangeArrowheads="1" noChangeShapeType="1" noTextEdit="1"/>
          </p:cNvSpPr>
          <p:nvPr/>
        </p:nvSpPr>
        <p:spPr bwMode="auto">
          <a:xfrm>
            <a:off x="387351" y="268818"/>
            <a:ext cx="11341100" cy="7069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ln w="31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2700" algn="ctr" rotWithShape="0">
                    <a:srgbClr val="FF0000"/>
                  </a:outerShdw>
                </a:effectLst>
                <a:latin typeface="FreesiaUPC" panose="020B0604020202020204" pitchFamily="34" charset="-34"/>
                <a:cs typeface="FreesiaUPC" panose="020B0604020202020204" pitchFamily="34" charset="-34"/>
              </a:rPr>
              <a:t>การหาขนาดวัตถุจริงของวัตถุจากกล้องจุลทรรศน์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535517" y="2842685"/>
            <a:ext cx="3256020" cy="995209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867" b="1">
                <a:solidFill>
                  <a:srgbClr val="3333FF"/>
                </a:solidFill>
                <a:cs typeface="FreesiaUPC" panose="020B0604020202020204" pitchFamily="34" charset="-34"/>
              </a:rPr>
              <a:t>ขนาดวัตถุจริง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392084" y="4057652"/>
            <a:ext cx="5120312" cy="262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  mm 	=  10</a:t>
            </a:r>
            <a:r>
              <a:rPr lang="en-US" sz="4267" b="1" baseline="30000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3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en-US" sz="5333" b="1" i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 </a:t>
            </a:r>
          </a:p>
          <a:p>
            <a:pPr eaLnBrk="1" hangingPunct="1">
              <a:lnSpc>
                <a:spcPct val="110000"/>
              </a:lnSpc>
            </a:pP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  </a:t>
            </a:r>
            <a:r>
              <a:rPr lang="en-US" sz="5333" b="1" i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	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=  10</a:t>
            </a:r>
            <a:r>
              <a:rPr lang="en-US" sz="4267" b="1" baseline="30000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3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(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nm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</a:p>
          <a:p>
            <a:pPr eaLnBrk="1" hangingPunct="1">
              <a:lnSpc>
                <a:spcPct val="110000"/>
              </a:lnSpc>
            </a:pP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  A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th-TH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</a:t>
            </a:r>
            <a:r>
              <a:rPr lang="en-US" sz="4267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	=  10  nm</a:t>
            </a:r>
            <a:endParaRPr lang="th-TH" sz="4267" b="1">
              <a:solidFill>
                <a:srgbClr val="CC00CC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41867" y="952500"/>
            <a:ext cx="11106151" cy="1696785"/>
            <a:chOff x="406400" y="713840"/>
            <a:chExt cx="8329613" cy="1273167"/>
          </a:xfrm>
        </p:grpSpPr>
        <p:sp>
          <p:nvSpPr>
            <p:cNvPr id="75783" name="Rectangle 7"/>
            <p:cNvSpPr>
              <a:spLocks noChangeArrowheads="1"/>
            </p:cNvSpPr>
            <p:nvPr/>
          </p:nvSpPr>
          <p:spPr bwMode="auto">
            <a:xfrm>
              <a:off x="406400" y="800100"/>
              <a:ext cx="8329613" cy="115797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4000" b="1"/>
                <a:t>ขนาดวัตถุจริง </a:t>
              </a:r>
              <a:r>
                <a:rPr lang="en-US" sz="4000" b="1"/>
                <a:t>= </a:t>
              </a:r>
              <a:endParaRPr lang="th-TH" sz="4000" b="1"/>
            </a:p>
          </p:txBody>
        </p:sp>
        <p:sp>
          <p:nvSpPr>
            <p:cNvPr id="75784" name="Rectangle 1"/>
            <p:cNvSpPr>
              <a:spLocks noChangeArrowheads="1"/>
            </p:cNvSpPr>
            <p:nvPr/>
          </p:nvSpPr>
          <p:spPr bwMode="auto">
            <a:xfrm>
              <a:off x="3891279" y="713840"/>
              <a:ext cx="1539124" cy="500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ขนาดของภาพ</a:t>
              </a:r>
            </a:p>
          </p:txBody>
        </p:sp>
        <p:sp>
          <p:nvSpPr>
            <p:cNvPr id="75785" name="Rectangle 9"/>
            <p:cNvSpPr>
              <a:spLocks noChangeArrowheads="1"/>
            </p:cNvSpPr>
            <p:nvPr/>
          </p:nvSpPr>
          <p:spPr bwMode="auto">
            <a:xfrm>
              <a:off x="3330576" y="1171583"/>
              <a:ext cx="2826735" cy="500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กำลังขยายทั้งหมดของกล้อง</a:t>
              </a:r>
            </a:p>
          </p:txBody>
        </p:sp>
        <p:sp>
          <p:nvSpPr>
            <p:cNvPr id="75786" name="Rectangle 10"/>
            <p:cNvSpPr>
              <a:spLocks noChangeArrowheads="1"/>
            </p:cNvSpPr>
            <p:nvPr/>
          </p:nvSpPr>
          <p:spPr bwMode="auto">
            <a:xfrm>
              <a:off x="2462350" y="1517386"/>
              <a:ext cx="5076149" cy="469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467" b="1"/>
                <a:t>(ผลคูณของกำลังขยายของเลนส์ใกล้วัตถุกับเลนส์ใกล้ตา)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3376613" y="1153778"/>
              <a:ext cx="26003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0169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0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8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0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6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50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animBg="1"/>
      <p:bldP spid="5018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00568" y="3390901"/>
            <a:ext cx="11459633" cy="207856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/>
            <a:endParaRPr lang="en-US" sz="240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51203" name="Picture 3" descr="untitle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" r="48308" b="29123"/>
          <a:stretch>
            <a:fillRect/>
          </a:stretch>
        </p:blipFill>
        <p:spPr bwMode="auto">
          <a:xfrm>
            <a:off x="9446685" y="4250267"/>
            <a:ext cx="2527300" cy="192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95817" y="3388785"/>
            <a:ext cx="11099800" cy="1979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4800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วิธีคิด</a:t>
            </a:r>
            <a:r>
              <a:rPr lang="th-TH" sz="4800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5333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1. หาขนาดเส้นผ่านศูนย์กลางจริงและหารัศมี</a:t>
            </a:r>
          </a:p>
          <a:p>
            <a:pPr eaLnBrk="1" hangingPunct="1">
              <a:lnSpc>
                <a:spcPct val="120000"/>
              </a:lnSpc>
            </a:pPr>
            <a:r>
              <a:rPr lang="th-TH" sz="5333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	</a:t>
            </a:r>
            <a:r>
              <a:rPr lang="th-TH" sz="5333" b="1">
                <a:latin typeface="Angsana New" panose="02020603050405020304" pitchFamily="18" charset="-34"/>
                <a:cs typeface="FreesiaUPC" panose="020B0604020202020204" pitchFamily="34" charset="-34"/>
              </a:rPr>
              <a:t>2. หาปริมาตรจริงโดยใช้สูตร 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190501" y="328084"/>
            <a:ext cx="2410884" cy="556683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81320" dir="2319588" algn="ctr" rotWithShape="0">
              <a:srgbClr val="FF0000"/>
            </a:outerShdw>
          </a:effectLst>
        </p:spPr>
        <p:txBody>
          <a:bodyPr wrap="none" anchorCtr="1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sz="6000" b="1">
              <a:solidFill>
                <a:srgbClr val="000000"/>
              </a:solidFill>
              <a:cs typeface="FreesiaUPC" panose="020B0604020202020204" pitchFamily="34" charset="-34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241300" y="277285"/>
            <a:ext cx="11719984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cs typeface="FreesiaUPC" panose="020B0604020202020204" pitchFamily="34" charset="-34"/>
              </a:rPr>
              <a:t>ตัวอย่างที่ 1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   ถ้าขนาดเส้นผ่านศูนย์กลางของแบคทีเรียคอคคัส ซึ่งมีรูปทรงกลมที่เห็นจากกล้องจุลทรรศน์โดยใช้เลนส์ใกล้ตาและเลนส์ไกลตา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10X</a:t>
            </a:r>
            <a:r>
              <a:rPr lang="en-US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และ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100X</a:t>
            </a:r>
            <a:r>
              <a:rPr lang="en-US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ตามลำดับมีความยาว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4</a:t>
            </a:r>
            <a:r>
              <a:rPr lang="th-TH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mm</a:t>
            </a:r>
            <a:r>
              <a:rPr lang="en-US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จงหาว่าปริมาตรจริงของวัตถุเท่ากับกี่ลูกบาศก์ไมครอน </a:t>
            </a:r>
            <a:r>
              <a:rPr lang="th-TH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(</a:t>
            </a:r>
            <a:r>
              <a:rPr lang="th-TH" sz="4800" b="1" i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m</a:t>
            </a:r>
            <a:r>
              <a:rPr lang="en-US" sz="3733" b="1" baseline="30000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3</a:t>
            </a:r>
            <a:r>
              <a:rPr lang="th-TH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)</a:t>
            </a:r>
          </a:p>
        </p:txBody>
      </p:sp>
      <p:graphicFrame>
        <p:nvGraphicFramePr>
          <p:cNvPr id="51209" name="Object 9"/>
          <p:cNvGraphicFramePr>
            <a:graphicFrameLocks noChangeAspect="1"/>
          </p:cNvGraphicFramePr>
          <p:nvPr>
            <p:ph/>
          </p:nvPr>
        </p:nvGraphicFramePr>
        <p:xfrm>
          <a:off x="7685618" y="4392084"/>
          <a:ext cx="1272116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สมการ" r:id="rId4" imgW="380835" imgH="355446" progId="Equation.3">
                  <p:embed/>
                </p:oleObj>
              </mc:Choice>
              <mc:Fallback>
                <p:oleObj name="สมการ" r:id="rId4" imgW="380835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5618" y="4392084"/>
                        <a:ext cx="1272116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3631216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5" grpId="0"/>
      <p:bldP spid="51206" grpId="0" animBg="1"/>
      <p:bldP spid="5120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5" name="AutoShape 17"/>
          <p:cNvSpPr>
            <a:spLocks noChangeArrowheads="1"/>
          </p:cNvSpPr>
          <p:nvPr/>
        </p:nvSpPr>
        <p:spPr bwMode="auto">
          <a:xfrm>
            <a:off x="433918" y="114301"/>
            <a:ext cx="1452033" cy="1027907"/>
          </a:xfrm>
          <a:prstGeom prst="rightArrow">
            <a:avLst>
              <a:gd name="adj1" fmla="val 64380"/>
              <a:gd name="adj2" fmla="val 25601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>
            <a:outerShdw dist="76200" algn="ctr" rotWithShape="0">
              <a:srgbClr val="FF0000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74651" y="283633"/>
            <a:ext cx="141897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algn="ctr" rotWithShape="0">
                    <a:srgbClr val="FF000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วิธีทำ</a:t>
            </a: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2019301" y="99484"/>
            <a:ext cx="8430684" cy="173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ขนาดเส้นผ่านศูนย์กลางจากภาพ </a:t>
            </a:r>
            <a:r>
              <a:rPr lang="en-US" sz="4267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4 mm</a:t>
            </a:r>
            <a:r>
              <a:rPr lang="en-US" sz="5333" b="1">
                <a:solidFill>
                  <a:srgbClr val="3333FF"/>
                </a:solidFill>
                <a:cs typeface="FreesiaUPC" panose="020B0604020202020204" pitchFamily="34" charset="-34"/>
              </a:rPr>
              <a:t> </a:t>
            </a:r>
            <a:r>
              <a:rPr lang="th-TH" sz="5333" b="1">
                <a:solidFill>
                  <a:srgbClr val="3333FF"/>
                </a:solidFill>
                <a:cs typeface="FreesiaUPC" panose="020B0604020202020204" pitchFamily="34" charset="-34"/>
              </a:rPr>
              <a:t>ดังนั้นวัดภาพเท่ากับ </a:t>
            </a:r>
            <a:r>
              <a:rPr lang="en-US" sz="4800" b="1">
                <a:solidFill>
                  <a:srgbClr val="3333FF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4 mm</a:t>
            </a:r>
            <a:endParaRPr lang="th-TH" sz="4800" b="1">
              <a:solidFill>
                <a:srgbClr val="3333FF"/>
              </a:solidFill>
              <a:latin typeface="Times New Roman" panose="02020603050405020304" pitchFamily="18" charset="0"/>
              <a:cs typeface="FreesiaUPC" panose="020B0604020202020204" pitchFamily="34" charset="-34"/>
            </a:endParaRPr>
          </a:p>
        </p:txBody>
      </p:sp>
      <p:graphicFrame>
        <p:nvGraphicFramePr>
          <p:cNvPr id="53256" name="Object 8"/>
          <p:cNvGraphicFramePr>
            <a:graphicFrameLocks noChangeAspect="1"/>
          </p:cNvGraphicFramePr>
          <p:nvPr>
            <p:ph/>
          </p:nvPr>
        </p:nvGraphicFramePr>
        <p:xfrm>
          <a:off x="6347884" y="2794001"/>
          <a:ext cx="1691216" cy="886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สมการ" r:id="rId3" imgW="507780" imgH="355446" progId="Equation.3">
                  <p:embed/>
                </p:oleObj>
              </mc:Choice>
              <mc:Fallback>
                <p:oleObj name="สมการ" r:id="rId3" imgW="507780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7884" y="2794001"/>
                        <a:ext cx="1691216" cy="886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8331201" y="2605617"/>
            <a:ext cx="2925801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  </a:t>
            </a:r>
            <a:r>
              <a:rPr lang="en-US" sz="6400" b="1">
                <a:latin typeface="Angsana New" panose="02020603050405020304" pitchFamily="18" charset="-34"/>
                <a:cs typeface="FreesiaUPC" panose="020B0604020202020204" pitchFamily="34" charset="-34"/>
              </a:rPr>
              <a:t>0.002 mm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2484967" y="3198284"/>
            <a:ext cx="3793026" cy="10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 mm  =  10</a:t>
            </a:r>
            <a:r>
              <a:rPr lang="en-US" sz="5867" b="1" baseline="30000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3</a:t>
            </a: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en-US" sz="5867" b="1" i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m</a:t>
            </a:r>
            <a:endParaRPr lang="th-TH" sz="5867" b="1">
              <a:solidFill>
                <a:srgbClr val="CC00CC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2034118" y="3907367"/>
            <a:ext cx="5630067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รัศมีจริง 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=  0.002 </a:t>
            </a:r>
            <a:r>
              <a:rPr lang="en-US" sz="42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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10</a:t>
            </a:r>
            <a:r>
              <a:rPr lang="en-US" sz="5333" b="1" baseline="30000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3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m</a:t>
            </a:r>
            <a:endParaRPr lang="th-TH" sz="5333" b="1">
              <a:solidFill>
                <a:srgbClr val="CC00CC"/>
              </a:solidFill>
              <a:latin typeface="Angsana New" panose="02020603050405020304" pitchFamily="18" charset="-34"/>
              <a:cs typeface="FreesiaUPC" panose="020B06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1225552" y="4783667"/>
            <a:ext cx="3190297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ปริมาตรจริง </a:t>
            </a:r>
            <a:r>
              <a:rPr lang="en-US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 =</a:t>
            </a:r>
            <a:endParaRPr lang="th-TH" sz="5867" b="1">
              <a:solidFill>
                <a:srgbClr val="3333FF"/>
              </a:solidFill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7211484" y="5585884"/>
            <a:ext cx="2940228" cy="10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 = </a:t>
            </a:r>
            <a:r>
              <a:rPr lang="en-US" sz="5867" b="1">
                <a:latin typeface="Angsana New" panose="02020603050405020304" pitchFamily="18" charset="-34"/>
                <a:cs typeface="FreesiaUPC" panose="020B0604020202020204" pitchFamily="34" charset="-34"/>
              </a:rPr>
              <a:t> 33.52</a:t>
            </a: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 </a:t>
            </a:r>
            <a:r>
              <a:rPr lang="en-US" sz="5333" b="1" i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m</a:t>
            </a:r>
            <a:r>
              <a:rPr lang="en-US" sz="5333" b="1" baseline="30000"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3</a:t>
            </a:r>
            <a:endParaRPr lang="th-TH" sz="5333" b="1" baseline="30000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77835" name="Text Box 18"/>
          <p:cNvSpPr txBox="1">
            <a:spLocks noChangeArrowheads="1"/>
          </p:cNvSpPr>
          <p:nvPr/>
        </p:nvSpPr>
        <p:spPr bwMode="auto">
          <a:xfrm>
            <a:off x="5676900" y="2702985"/>
            <a:ext cx="441146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7812618" y="3837517"/>
            <a:ext cx="1797287" cy="10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= </a:t>
            </a:r>
            <a:r>
              <a:rPr lang="en-US" sz="5867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2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en-US" sz="5333" b="1" i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</a:t>
            </a:r>
            <a:r>
              <a:rPr lang="en-US" sz="5333" b="1">
                <a:solidFill>
                  <a:srgbClr val="CC00CC"/>
                </a:solidFill>
                <a:latin typeface="Angsana New" panose="02020603050405020304" pitchFamily="18" charset="-34"/>
                <a:cs typeface="FreesiaUPC" panose="020B0604020202020204" pitchFamily="34" charset="-34"/>
                <a:sym typeface="Symbol" panose="05050102010706020507" pitchFamily="18" charset="2"/>
              </a:rPr>
              <a:t>m </a:t>
            </a:r>
            <a:endParaRPr lang="th-TH" sz="5333" b="1">
              <a:solidFill>
                <a:srgbClr val="CC00CC"/>
              </a:solidFill>
              <a:latin typeface="Angsana New" panose="02020603050405020304" pitchFamily="18" charset="-34"/>
              <a:cs typeface="FreesiaUPC" panose="020B0604020202020204" pitchFamily="34" charset="-34"/>
              <a:sym typeface="Symbol" panose="05050102010706020507" pitchFamily="18" charset="2"/>
            </a:endParaRPr>
          </a:p>
        </p:txBody>
      </p:sp>
      <p:sp>
        <p:nvSpPr>
          <p:cNvPr id="53268" name="Text Box 20"/>
          <p:cNvSpPr txBox="1">
            <a:spLocks noChangeArrowheads="1"/>
          </p:cNvSpPr>
          <p:nvPr/>
        </p:nvSpPr>
        <p:spPr bwMode="auto">
          <a:xfrm>
            <a:off x="3907367" y="5674785"/>
            <a:ext cx="441146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pic>
        <p:nvPicPr>
          <p:cNvPr id="77838" name="Picture 21" descr="kapook_554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784" y="5469468"/>
            <a:ext cx="1126067" cy="108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871133" y="1593850"/>
            <a:ext cx="7869767" cy="1276192"/>
            <a:chOff x="143897" y="1194637"/>
            <a:chExt cx="5902373" cy="958586"/>
          </a:xfrm>
        </p:grpSpPr>
        <p:sp>
          <p:nvSpPr>
            <p:cNvPr id="77842" name="Text Box 4"/>
            <p:cNvSpPr txBox="1">
              <a:spLocks noChangeArrowheads="1"/>
            </p:cNvSpPr>
            <p:nvPr/>
          </p:nvSpPr>
          <p:spPr bwMode="auto">
            <a:xfrm>
              <a:off x="143897" y="1213061"/>
              <a:ext cx="3191044" cy="74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533400" indent="-5334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r>
                <a:rPr lang="th-TH" sz="5333" b="1">
                  <a:latin typeface="Angsana New" panose="02020603050405020304" pitchFamily="18" charset="-34"/>
                  <a:cs typeface="FreesiaUPC" panose="020B0604020202020204" pitchFamily="34" charset="-34"/>
                </a:rPr>
                <a:t>รัศมีจริงของเซลล์ </a:t>
              </a:r>
              <a:r>
                <a:rPr lang="en-US" sz="5333" b="1">
                  <a:latin typeface="Angsana New" panose="02020603050405020304" pitchFamily="18" charset="-34"/>
                  <a:cs typeface="FreesiaUPC" panose="020B0604020202020204" pitchFamily="34" charset="-34"/>
                </a:rPr>
                <a:t> =</a:t>
              </a:r>
              <a:endParaRPr lang="th-TH" sz="5333" b="1">
                <a:latin typeface="Angsana New" panose="02020603050405020304" pitchFamily="18" charset="-34"/>
                <a:cs typeface="FreesiaUPC" panose="020B0604020202020204" pitchFamily="34" charset="-34"/>
              </a:endParaRPr>
            </a:p>
          </p:txBody>
        </p:sp>
        <p:sp>
          <p:nvSpPr>
            <p:cNvPr id="77843" name="Rectangle 19"/>
            <p:cNvSpPr>
              <a:spLocks noChangeArrowheads="1"/>
            </p:cNvSpPr>
            <p:nvPr/>
          </p:nvSpPr>
          <p:spPr bwMode="auto">
            <a:xfrm>
              <a:off x="3649750" y="1194637"/>
              <a:ext cx="1970748" cy="500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ขนาดรัศมีของภาพ</a:t>
              </a:r>
            </a:p>
          </p:txBody>
        </p:sp>
        <p:sp>
          <p:nvSpPr>
            <p:cNvPr id="77844" name="Rectangle 20"/>
            <p:cNvSpPr>
              <a:spLocks noChangeArrowheads="1"/>
            </p:cNvSpPr>
            <p:nvPr/>
          </p:nvSpPr>
          <p:spPr bwMode="auto">
            <a:xfrm>
              <a:off x="3641111" y="1652380"/>
              <a:ext cx="2080154" cy="500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r>
                <a:rPr lang="th-TH" sz="3733" b="1"/>
                <a:t>กำลังขยายของกล้อง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445924" y="1635037"/>
              <a:ext cx="260034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3262" name="Object 14"/>
          <p:cNvGraphicFramePr>
            <a:graphicFrameLocks noChangeAspect="1"/>
          </p:cNvGraphicFramePr>
          <p:nvPr/>
        </p:nvGraphicFramePr>
        <p:xfrm>
          <a:off x="4544485" y="4811185"/>
          <a:ext cx="1272116" cy="891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สมการ" r:id="rId6" imgW="380835" imgH="355446" progId="Equation.3">
                  <p:embed/>
                </p:oleObj>
              </mc:Choice>
              <mc:Fallback>
                <p:oleObj name="สมการ" r:id="rId6" imgW="380835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4485" y="4811185"/>
                        <a:ext cx="1272116" cy="891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3" name="Object 15"/>
          <p:cNvGraphicFramePr>
            <a:graphicFrameLocks noChangeAspect="1"/>
          </p:cNvGraphicFramePr>
          <p:nvPr/>
        </p:nvGraphicFramePr>
        <p:xfrm>
          <a:off x="4540251" y="5784851"/>
          <a:ext cx="2374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สมการ" r:id="rId8" imgW="710891" imgH="355446" progId="Equation.3">
                  <p:embed/>
                </p:oleObj>
              </mc:Choice>
              <mc:Fallback>
                <p:oleObj name="สมการ" r:id="rId8" imgW="710891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1" y="5784851"/>
                        <a:ext cx="23749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9714349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5" grpId="0" animBg="1"/>
      <p:bldP spid="53253" grpId="0"/>
      <p:bldP spid="53255" grpId="0"/>
      <p:bldP spid="53258" grpId="0"/>
      <p:bldP spid="53259" grpId="0"/>
      <p:bldP spid="53260" grpId="0"/>
      <p:bldP spid="53261" grpId="0"/>
      <p:bldP spid="53264" grpId="0"/>
      <p:bldP spid="53267" grpId="0"/>
      <p:bldP spid="5326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93700" y="2038351"/>
            <a:ext cx="11516784" cy="165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5333" b="1">
                <a:solidFill>
                  <a:srgbClr val="CC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วิธีคิด</a:t>
            </a:r>
            <a:r>
              <a:rPr lang="th-TH" sz="5333" b="1">
                <a:solidFill>
                  <a:srgbClr val="000000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	</a:t>
            </a:r>
            <a:r>
              <a:rPr lang="th-TH" sz="4800" b="1">
                <a:solidFill>
                  <a:srgbClr val="3333FF"/>
                </a:solidFill>
                <a:latin typeface="Angsana New" panose="02020603050405020304" pitchFamily="18" charset="-34"/>
                <a:cs typeface="FreesiaUPC" panose="020B0604020202020204" pitchFamily="34" charset="-34"/>
              </a:rPr>
              <a:t>ถ้าใช้กำลังขยายมากขึ้นจะเห็นพื้นที่ภาพน้อยลง 		จึงเทียบบัญญัติไตรยางค์ส่วนกลับ</a:t>
            </a: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2175934" y="3420533"/>
            <a:ext cx="973455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กำลังขยาย </a:t>
            </a:r>
            <a:r>
              <a:rPr lang="en-US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 </a:t>
            </a:r>
            <a:r>
              <a:rPr lang="en-US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เท่า เห็นเซลล์ทั้งหมด </a:t>
            </a:r>
            <a:r>
              <a:rPr lang="en-US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20</a:t>
            </a:r>
            <a:r>
              <a:rPr lang="th-TH" sz="3733" b="1">
                <a:solidFill>
                  <a:srgbClr val="CC00CC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800" b="1">
                <a:solidFill>
                  <a:srgbClr val="CC00CC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เซลล์</a:t>
            </a:r>
          </a:p>
          <a:p>
            <a:pPr eaLnBrk="1" hangingPunct="1"/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กำลังขยาย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</a:rPr>
              <a:t> </a:t>
            </a:r>
            <a:r>
              <a:rPr lang="th-TH" sz="48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 </a:t>
            </a:r>
            <a:r>
              <a:rPr lang="en-US" sz="3733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100</a:t>
            </a:r>
            <a:r>
              <a:rPr lang="th-TH" sz="4267" b="1">
                <a:solidFill>
                  <a:srgbClr val="00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800" b="1">
                <a:solidFill>
                  <a:srgbClr val="000000"/>
                </a:solidFill>
                <a:cs typeface="FreesiaUPC" panose="020B0604020202020204" pitchFamily="34" charset="-34"/>
                <a:sym typeface="Symbol" panose="05050102010706020507" pitchFamily="18" charset="2"/>
              </a:rPr>
              <a:t>เท่า เห็นเซลล์ทั้งหมด </a:t>
            </a:r>
          </a:p>
        </p:txBody>
      </p:sp>
      <p:graphicFrame>
        <p:nvGraphicFramePr>
          <p:cNvPr id="54283" name="Object 11"/>
          <p:cNvGraphicFramePr>
            <a:graphicFrameLocks noChangeAspect="1"/>
          </p:cNvGraphicFramePr>
          <p:nvPr>
            <p:ph/>
          </p:nvPr>
        </p:nvGraphicFramePr>
        <p:xfrm>
          <a:off x="7230533" y="4982634"/>
          <a:ext cx="2319867" cy="886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สมการ" r:id="rId3" imgW="698197" imgH="355446" progId="Equation.3">
                  <p:embed/>
                </p:oleObj>
              </mc:Choice>
              <mc:Fallback>
                <p:oleObj name="สมการ" r:id="rId3" imgW="698197" imgH="3554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0533" y="4982634"/>
                        <a:ext cx="2319867" cy="886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6699251" y="5801785"/>
            <a:ext cx="1978427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sz="4267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th-TH" sz="4267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th-TH" sz="5333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 เซลล์</a:t>
            </a:r>
          </a:p>
        </p:txBody>
      </p: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393701" y="188384"/>
            <a:ext cx="2410884" cy="556683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81320" dir="2319588" algn="ctr" rotWithShape="0">
              <a:srgbClr val="FF0000"/>
            </a:outerShdw>
          </a:effectLst>
        </p:spPr>
        <p:txBody>
          <a:bodyPr wrap="none" anchorCtr="1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sz="6000" b="1">
              <a:solidFill>
                <a:srgbClr val="000000"/>
              </a:solidFill>
              <a:cs typeface="FreesiaUPC" panose="020B0604020202020204" pitchFamily="34" charset="-34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400052" y="50800"/>
            <a:ext cx="1168823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th-TH" sz="4800" b="1">
                <a:solidFill>
                  <a:srgbClr val="CC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ตัวอย่างที่ 2</a:t>
            </a:r>
            <a:r>
              <a:rPr lang="th-TH" sz="48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	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ถ้าใช้กล้องจุลทรรศน์กำลังขยาย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 5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และ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10X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  <a:sym typeface="Symbol" panose="05050102010706020507" pitchFamily="18" charset="2"/>
              </a:rPr>
              <a:t>ดู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เซลล์แบคทีเรียคอคคัสจะเห็นภาพเรียงตามแนวเส้นผ่านศูนย์กลาง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20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 เซลล์ ถ้าเปลี่ยนเป็นกำลังขยาย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10X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และ </a:t>
            </a: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100X </a:t>
            </a:r>
            <a:r>
              <a:rPr lang="th-TH" sz="4000" b="1">
                <a:solidFill>
                  <a:srgbClr val="000000"/>
                </a:solidFill>
                <a:latin typeface="Times New Roman" panose="02020603050405020304" pitchFamily="18" charset="0"/>
                <a:cs typeface="FreesiaUPC" panose="020B0604020202020204" pitchFamily="34" charset="-34"/>
              </a:rPr>
              <a:t>จะเห็นเซลล์กี่เซลล์ </a:t>
            </a:r>
          </a:p>
        </p:txBody>
      </p:sp>
      <p:sp>
        <p:nvSpPr>
          <p:cNvPr id="54287" name="AutoShape 15"/>
          <p:cNvSpPr>
            <a:spLocks noChangeArrowheads="1"/>
          </p:cNvSpPr>
          <p:nvPr/>
        </p:nvSpPr>
        <p:spPr bwMode="auto">
          <a:xfrm>
            <a:off x="567268" y="3541185"/>
            <a:ext cx="1452033" cy="1027907"/>
          </a:xfrm>
          <a:prstGeom prst="rightArrow">
            <a:avLst>
              <a:gd name="adj1" fmla="val 64380"/>
              <a:gd name="adj2" fmla="val 25601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>
            <a:outerShdw dist="76200" algn="ctr" rotWithShape="0">
              <a:srgbClr val="FF0000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endParaRPr lang="en-US" sz="3733"/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508000" y="3744384"/>
            <a:ext cx="141897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algn="ctr" rotWithShape="0">
                    <a:srgbClr val="FF000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th-TH" sz="6000" b="1">
                <a:solidFill>
                  <a:srgbClr val="000000"/>
                </a:solidFill>
                <a:cs typeface="FreesiaUPC" panose="020B0604020202020204" pitchFamily="34" charset="-34"/>
              </a:rPr>
              <a:t>วิธีทำ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>
            <a:off x="6680200" y="4991101"/>
            <a:ext cx="441146" cy="99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sz="5333" b="1">
                <a:latin typeface="Angsana New" panose="02020603050405020304" pitchFamily="18" charset="-34"/>
                <a:cs typeface="FreesiaUPC" panose="020B0604020202020204" pitchFamily="34" charset="-34"/>
              </a:rPr>
              <a:t>=</a:t>
            </a:r>
            <a:endParaRPr lang="th-TH" sz="6400" b="1">
              <a:latin typeface="Angsana New" panose="02020603050405020304" pitchFamily="18" charset="-34"/>
              <a:cs typeface="FreesiaUPC" panose="020B0604020202020204" pitchFamily="34" charset="-34"/>
            </a:endParaRPr>
          </a:p>
        </p:txBody>
      </p:sp>
      <p:pic>
        <p:nvPicPr>
          <p:cNvPr id="54290" name="Picture 18" descr="kapook_554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685" y="5420784"/>
            <a:ext cx="1128183" cy="108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2453370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85" grpId="0"/>
      <p:bldP spid="54286" grpId="0" animBg="1"/>
      <p:bldP spid="54278" grpId="0"/>
      <p:bldP spid="54287" grpId="0" animBg="1"/>
      <p:bldP spid="54288" grpId="0"/>
      <p:bldP spid="54289" grpId="0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1492</Words>
  <Application>Microsoft Office PowerPoint</Application>
  <PresentationFormat>แบบจอกว้าง</PresentationFormat>
  <Paragraphs>308</Paragraphs>
  <Slides>35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15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35</vt:i4>
      </vt:variant>
    </vt:vector>
  </HeadingPairs>
  <TitlesOfParts>
    <vt:vector size="52" baseType="lpstr">
      <vt:lpstr>Angsana New</vt:lpstr>
      <vt:lpstr>Arial</vt:lpstr>
      <vt:lpstr>Calibri</vt:lpstr>
      <vt:lpstr>Calibri Light</vt:lpstr>
      <vt:lpstr>Clarendon Extended</vt:lpstr>
      <vt:lpstr>Cordia New</vt:lpstr>
      <vt:lpstr>FreesiaUPC</vt:lpstr>
      <vt:lpstr>Garamond</vt:lpstr>
      <vt:lpstr>Impact</vt:lpstr>
      <vt:lpstr>ITC Bookman Demi</vt:lpstr>
      <vt:lpstr>Symbol</vt:lpstr>
      <vt:lpstr>Tahoma</vt:lpstr>
      <vt:lpstr>Times New Roman</vt:lpstr>
      <vt:lpstr>Wingdings</vt:lpstr>
      <vt:lpstr>Wingdings 2</vt:lpstr>
      <vt:lpstr>ธีมของ Office</vt:lpstr>
      <vt:lpstr>Microsoft Equation 3.0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</dc:creator>
  <cp:lastModifiedBy>USER</cp:lastModifiedBy>
  <cp:revision>2</cp:revision>
  <dcterms:created xsi:type="dcterms:W3CDTF">2017-05-03T03:55:14Z</dcterms:created>
  <dcterms:modified xsi:type="dcterms:W3CDTF">2017-05-03T07:50:57Z</dcterms:modified>
</cp:coreProperties>
</file>