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03/05/60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60116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03/05/60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3695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03/05/60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7737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03/05/60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77446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03/05/60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0637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03/05/60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80359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03/05/60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5416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03/05/60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1488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03/05/60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9253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03/05/60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3735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03/05/60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0177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4956B-5E0B-4951-A3A9-2782C334B277}" type="datetimeFigureOut">
              <a:rPr lang="th-TH" smtClean="0"/>
              <a:t>03/05/60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89156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9" descr="พื้นหลัง 5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5" descr="พื้นหลั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WordArt 6"/>
          <p:cNvSpPr>
            <a:spLocks noChangeArrowheads="1" noChangeShapeType="1" noTextEdit="1"/>
          </p:cNvSpPr>
          <p:nvPr/>
        </p:nvSpPr>
        <p:spPr bwMode="auto">
          <a:xfrm>
            <a:off x="452967" y="565151"/>
            <a:ext cx="11167533" cy="157268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Right"/>
              <a:lightRig rig="legacyFlat3" dir="l"/>
            </a:scene3d>
            <a:sp3d extrusionH="430200" prstMaterial="legacyMatte">
              <a:extrusionClr>
                <a:srgbClr val="FFFF00"/>
              </a:extrusionClr>
              <a:contourClr>
                <a:srgbClr val="FF0000"/>
              </a:contourClr>
            </a:sp3d>
          </a:bodyPr>
          <a:lstStyle/>
          <a:p>
            <a:pPr algn="ctr"/>
            <a:r>
              <a:rPr lang="th-TH" sz="4800" b="1" kern="1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ธรรมชาติของสิ่งมีชีวิต</a:t>
            </a:r>
          </a:p>
        </p:txBody>
      </p:sp>
      <p:sp>
        <p:nvSpPr>
          <p:cNvPr id="23560" name="WordArt 8"/>
          <p:cNvSpPr>
            <a:spLocks noChangeArrowheads="1" noChangeShapeType="1" noTextEdit="1"/>
          </p:cNvSpPr>
          <p:nvPr/>
        </p:nvSpPr>
        <p:spPr bwMode="auto">
          <a:xfrm>
            <a:off x="603250" y="3034542"/>
            <a:ext cx="10866967" cy="229234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Right"/>
              <a:lightRig rig="legacyFlat3" dir="l"/>
            </a:scene3d>
            <a:sp3d extrusionH="100000" prstMaterial="legacyMatte">
              <a:extrusionClr>
                <a:srgbClr val="FFFF00"/>
              </a:extrusionClr>
            </a:sp3d>
          </a:bodyPr>
          <a:lstStyle/>
          <a:p>
            <a:pPr algn="ctr">
              <a:defRPr/>
            </a:pPr>
            <a:r>
              <a:rPr lang="th-TH" sz="4267" b="1" kern="10" dirty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FreesiaUPC"/>
                <a:cs typeface="FreesiaUPC"/>
              </a:rPr>
              <a:t>นำเสนอโดย</a:t>
            </a:r>
          </a:p>
          <a:p>
            <a:pPr algn="ctr">
              <a:defRPr/>
            </a:pPr>
            <a:r>
              <a:rPr lang="th-TH" sz="4800" b="1" kern="10" dirty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FreesiaUPC"/>
                <a:cs typeface="FreesiaUPC"/>
              </a:rPr>
              <a:t>ผศ.ดร.สมาน  แก้วไวยุทธ</a:t>
            </a:r>
            <a:endParaRPr lang="en-US" sz="4800" b="1" kern="10" dirty="0">
              <a:ln w="9525">
                <a:round/>
                <a:headEnd/>
                <a:tailEnd/>
              </a:ln>
              <a:solidFill>
                <a:srgbClr val="0000FF"/>
              </a:solidFill>
              <a:latin typeface="FreesiaUPC"/>
              <a:cs typeface="FreesiaUPC"/>
            </a:endParaRPr>
          </a:p>
        </p:txBody>
      </p:sp>
    </p:spTree>
    <p:extLst>
      <p:ext uri="{BB962C8B-B14F-4D97-AF65-F5344CB8AC3E}">
        <p14:creationId xmlns:p14="http://schemas.microsoft.com/office/powerpoint/2010/main" val="3318142238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xit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6" dur="2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425451" y="1094318"/>
            <a:ext cx="11200502" cy="872098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5400000" scaled="1"/>
          </a:gra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sz="5067" b="1">
                <a:solidFill>
                  <a:srgbClr val="0000FF"/>
                </a:solidFill>
                <a:latin typeface="Arial" charset="0"/>
                <a:cs typeface="FreesiaUPC" pitchFamily="34" charset="-34"/>
              </a:rPr>
              <a:t>สิ่งมีชีวิต มีคุณสมบัติที่แตกต่างจากสิ่งไม่มีชีวิต 2 ประการ</a:t>
            </a: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160867" y="2438401"/>
            <a:ext cx="4692651" cy="1405385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5333" b="1">
                <a:cs typeface="FreesiaUPC" panose="020B0604020202020204" pitchFamily="34" charset="-34"/>
              </a:rPr>
              <a:t>ลักษณะทางโครงสร้างและส่วนประกอบ</a:t>
            </a: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7698318" y="2436285"/>
            <a:ext cx="4017433" cy="1405385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5333" b="1">
                <a:cs typeface="FreesiaUPC" panose="020B0604020202020204" pitchFamily="34" charset="-34"/>
              </a:rPr>
              <a:t>กระบวนการทางชีวภาพ</a:t>
            </a:r>
          </a:p>
        </p:txBody>
      </p:sp>
      <p:sp>
        <p:nvSpPr>
          <p:cNvPr id="2064" name="AutoShape 16"/>
          <p:cNvSpPr>
            <a:spLocks noChangeArrowheads="1"/>
          </p:cNvSpPr>
          <p:nvPr/>
        </p:nvSpPr>
        <p:spPr bwMode="auto">
          <a:xfrm>
            <a:off x="1947333" y="3632200"/>
            <a:ext cx="1024467" cy="569384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2065" name="Text Box 17"/>
          <p:cNvSpPr txBox="1">
            <a:spLocks noChangeArrowheads="1"/>
          </p:cNvSpPr>
          <p:nvPr/>
        </p:nvSpPr>
        <p:spPr bwMode="auto">
          <a:xfrm>
            <a:off x="601134" y="4239685"/>
            <a:ext cx="3678767" cy="969433"/>
          </a:xfrm>
          <a:prstGeom prst="rect">
            <a:avLst/>
          </a:prstGeom>
          <a:solidFill>
            <a:srgbClr val="FFF3F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4800" b="1">
                <a:solidFill>
                  <a:srgbClr val="990033"/>
                </a:solidFill>
                <a:cs typeface="FreesiaUPC" panose="020B0604020202020204" pitchFamily="34" charset="-34"/>
              </a:rPr>
              <a:t>ต้องมีกรดนิวคลีอิก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sz="3733" b="1">
                <a:solidFill>
                  <a:srgbClr val="990033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(</a:t>
            </a:r>
            <a:r>
              <a:rPr lang="en-US" sz="3733" b="1">
                <a:solidFill>
                  <a:srgbClr val="990033"/>
                </a:solidFill>
                <a:latin typeface="ITC Bookman Demi" pitchFamily="18" charset="0"/>
                <a:cs typeface="FreesiaUPC" panose="020B0604020202020204" pitchFamily="34" charset="-34"/>
              </a:rPr>
              <a:t>Nucleic acid</a:t>
            </a:r>
            <a:r>
              <a:rPr lang="en-US" sz="3733" b="1">
                <a:solidFill>
                  <a:srgbClr val="990033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)</a:t>
            </a:r>
            <a:endParaRPr lang="th-TH" sz="3733" b="1">
              <a:solidFill>
                <a:srgbClr val="990033"/>
              </a:solidFill>
              <a:latin typeface="Times New Roman" panose="02020603050405020304" pitchFamily="18" charset="0"/>
              <a:cs typeface="FreesiaUPC" panose="020B0604020202020204" pitchFamily="34" charset="-34"/>
            </a:endParaRPr>
          </a:p>
        </p:txBody>
      </p:sp>
      <p:sp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4653010" y="4066118"/>
            <a:ext cx="231024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4800" b="1">
                <a:cs typeface="FreesiaUPC" panose="020B0604020202020204" pitchFamily="34" charset="-34"/>
              </a:rPr>
              <a:t>การสืบพันธุ์</a:t>
            </a:r>
            <a:endParaRPr lang="th-TH" sz="4800" b="1">
              <a:latin typeface="Garamond" panose="02020404030301010803" pitchFamily="18" charset="0"/>
              <a:cs typeface="FreesiaUPC" panose="020B0604020202020204" pitchFamily="34" charset="-34"/>
            </a:endParaRPr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7219730" y="4087285"/>
            <a:ext cx="2146742" cy="584775"/>
          </a:xfrm>
          <a:prstGeom prst="rect">
            <a:avLst/>
          </a:prstGeom>
          <a:solidFill>
            <a:srgbClr val="FFE7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en-US" sz="3200">
                <a:solidFill>
                  <a:srgbClr val="FF00FF"/>
                </a:solidFill>
                <a:latin typeface="ITC Bookman Demi" pitchFamily="18" charset="0"/>
                <a:cs typeface="FreesiaUPC" panose="020B0604020202020204" pitchFamily="34" charset="-34"/>
              </a:rPr>
              <a:t>Metabolism</a:t>
            </a:r>
            <a:endParaRPr lang="th-TH" sz="3200">
              <a:solidFill>
                <a:srgbClr val="FF00FF"/>
              </a:solidFill>
              <a:latin typeface="ITC Bookman Demi" pitchFamily="18" charset="0"/>
              <a:cs typeface="FreesiaUPC" panose="020B0604020202020204" pitchFamily="34" charset="-34"/>
            </a:endParaRPr>
          </a:p>
        </p:txBody>
      </p:sp>
      <p:sp>
        <p:nvSpPr>
          <p:cNvPr id="2068" name="Text Box 20"/>
          <p:cNvSpPr txBox="1">
            <a:spLocks noChangeArrowheads="1"/>
          </p:cNvSpPr>
          <p:nvPr/>
        </p:nvSpPr>
        <p:spPr bwMode="auto">
          <a:xfrm>
            <a:off x="9974590" y="4078818"/>
            <a:ext cx="1869422" cy="584775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en-US" sz="3200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Irritability</a:t>
            </a:r>
            <a:endParaRPr lang="th-TH" sz="3200">
              <a:solidFill>
                <a:srgbClr val="0000FF"/>
              </a:solidFill>
              <a:latin typeface="ITC Bookman Demi" pitchFamily="18" charset="0"/>
              <a:cs typeface="FreesiaUPC" panose="020B0604020202020204" pitchFamily="34" charset="-34"/>
            </a:endParaRPr>
          </a:p>
        </p:txBody>
      </p:sp>
      <p:sp>
        <p:nvSpPr>
          <p:cNvPr id="2070" name="Text Box 22"/>
          <p:cNvSpPr txBox="1">
            <a:spLocks noChangeArrowheads="1"/>
          </p:cNvSpPr>
          <p:nvPr/>
        </p:nvSpPr>
        <p:spPr bwMode="auto">
          <a:xfrm>
            <a:off x="4591060" y="5060951"/>
            <a:ext cx="2372765" cy="913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5333" b="1">
                <a:solidFill>
                  <a:srgbClr val="FF0000"/>
                </a:solidFill>
                <a:cs typeface="FreesiaUPC" panose="020B0604020202020204" pitchFamily="34" charset="-34"/>
              </a:rPr>
              <a:t>สำคัญที่สุด</a:t>
            </a:r>
            <a:endParaRPr lang="th-TH" sz="5333" b="1">
              <a:solidFill>
                <a:srgbClr val="FF0000"/>
              </a:solidFill>
              <a:latin typeface="Garamond" panose="02020404030301010803" pitchFamily="18" charset="0"/>
              <a:cs typeface="FreesiaUPC" panose="020B0604020202020204" pitchFamily="34" charset="-34"/>
            </a:endParaRPr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148611" y="5649385"/>
            <a:ext cx="1516761" cy="830997"/>
          </a:xfrm>
          <a:prstGeom prst="rect">
            <a:avLst/>
          </a:prstGeom>
          <a:solidFill>
            <a:srgbClr val="FFF3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en-US" sz="4800" b="1">
                <a:solidFill>
                  <a:srgbClr val="FF00FF"/>
                </a:solidFill>
                <a:latin typeface="ITC Bookman Demi" pitchFamily="18" charset="0"/>
                <a:cs typeface="FreesiaUPC" panose="020B0604020202020204" pitchFamily="34" charset="-34"/>
              </a:rPr>
              <a:t>DNA</a:t>
            </a:r>
            <a:endParaRPr lang="th-TH" sz="4800" b="1">
              <a:solidFill>
                <a:srgbClr val="FF00FF"/>
              </a:solidFill>
              <a:latin typeface="ITC Bookman Demi" pitchFamily="18" charset="0"/>
              <a:cs typeface="FreesiaUPC" panose="020B0604020202020204" pitchFamily="34" charset="-34"/>
            </a:endParaRPr>
          </a:p>
        </p:txBody>
      </p:sp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1828304" y="5645151"/>
            <a:ext cx="1055096" cy="913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5333" b="1">
                <a:cs typeface="FreesiaUPC" panose="020B0604020202020204" pitchFamily="34" charset="-34"/>
              </a:rPr>
              <a:t>หรือ</a:t>
            </a:r>
            <a:endParaRPr lang="th-TH" sz="5333" b="1">
              <a:latin typeface="Garamond" panose="02020404030301010803" pitchFamily="18" charset="0"/>
              <a:cs typeface="FreesiaUPC" panose="020B0604020202020204" pitchFamily="34" charset="-34"/>
            </a:endParaRPr>
          </a:p>
        </p:txBody>
      </p:sp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3016696" y="5649385"/>
            <a:ext cx="1516761" cy="830997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en-US" sz="4800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RNA</a:t>
            </a:r>
            <a:endParaRPr lang="th-TH" sz="4800" b="1">
              <a:solidFill>
                <a:srgbClr val="0000FF"/>
              </a:solidFill>
              <a:latin typeface="ITC Bookman Demi" pitchFamily="18" charset="0"/>
              <a:cs typeface="FreesiaUPC" panose="020B0604020202020204" pitchFamily="34" charset="-34"/>
            </a:endParaRPr>
          </a:p>
        </p:txBody>
      </p:sp>
      <p:cxnSp>
        <p:nvCxnSpPr>
          <p:cNvPr id="2084" name="AutoShape 36"/>
          <p:cNvCxnSpPr>
            <a:cxnSpLocks noChangeShapeType="1"/>
            <a:stCxn id="2055" idx="2"/>
            <a:endCxn id="2060" idx="0"/>
          </p:cNvCxnSpPr>
          <p:nvPr/>
        </p:nvCxnSpPr>
        <p:spPr bwMode="auto">
          <a:xfrm rot="5400000">
            <a:off x="4030456" y="443154"/>
            <a:ext cx="471985" cy="3518509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85" name="AutoShape 37"/>
          <p:cNvCxnSpPr>
            <a:cxnSpLocks noChangeShapeType="1"/>
            <a:stCxn id="2055" idx="2"/>
            <a:endCxn id="2061" idx="0"/>
          </p:cNvCxnSpPr>
          <p:nvPr/>
        </p:nvCxnSpPr>
        <p:spPr bwMode="auto">
          <a:xfrm rot="16200000" flipH="1">
            <a:off x="7631434" y="360683"/>
            <a:ext cx="469869" cy="3681333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86" name="AutoShape 38"/>
          <p:cNvCxnSpPr>
            <a:cxnSpLocks noChangeShapeType="1"/>
            <a:stCxn id="2066" idx="0"/>
            <a:endCxn id="2061" idx="2"/>
          </p:cNvCxnSpPr>
          <p:nvPr/>
        </p:nvCxnSpPr>
        <p:spPr bwMode="auto">
          <a:xfrm rot="5400000" flipH="1" flipV="1">
            <a:off x="7645360" y="2004444"/>
            <a:ext cx="224448" cy="3898901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87" name="AutoShape 39"/>
          <p:cNvCxnSpPr>
            <a:cxnSpLocks noChangeShapeType="1"/>
            <a:stCxn id="2067" idx="0"/>
            <a:endCxn id="2061" idx="2"/>
          </p:cNvCxnSpPr>
          <p:nvPr/>
        </p:nvCxnSpPr>
        <p:spPr bwMode="auto">
          <a:xfrm rot="5400000" flipH="1" flipV="1">
            <a:off x="8877261" y="3257511"/>
            <a:ext cx="245615" cy="1413934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88" name="AutoShape 40"/>
          <p:cNvCxnSpPr>
            <a:cxnSpLocks noChangeShapeType="1"/>
            <a:stCxn id="2068" idx="0"/>
            <a:endCxn id="2061" idx="2"/>
          </p:cNvCxnSpPr>
          <p:nvPr/>
        </p:nvCxnSpPr>
        <p:spPr bwMode="auto">
          <a:xfrm rot="16200000" flipV="1">
            <a:off x="10189594" y="3359111"/>
            <a:ext cx="237148" cy="1202266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89" name="AutoShape 41"/>
          <p:cNvCxnSpPr>
            <a:cxnSpLocks noChangeShapeType="1"/>
            <a:stCxn id="2071" idx="0"/>
            <a:endCxn id="2065" idx="2"/>
          </p:cNvCxnSpPr>
          <p:nvPr/>
        </p:nvCxnSpPr>
        <p:spPr bwMode="auto">
          <a:xfrm rot="5400000" flipH="1" flipV="1">
            <a:off x="1453622" y="4662489"/>
            <a:ext cx="440267" cy="1533526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90" name="AutoShape 42"/>
          <p:cNvCxnSpPr>
            <a:cxnSpLocks noChangeShapeType="1"/>
            <a:stCxn id="2073" idx="0"/>
            <a:endCxn id="2065" idx="2"/>
          </p:cNvCxnSpPr>
          <p:nvPr/>
        </p:nvCxnSpPr>
        <p:spPr bwMode="auto">
          <a:xfrm rot="16200000" flipV="1">
            <a:off x="2887665" y="4761972"/>
            <a:ext cx="440267" cy="1334559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92" name="WordArt 44"/>
          <p:cNvSpPr>
            <a:spLocks noChangeArrowheads="1" noChangeShapeType="1" noTextEdit="1"/>
          </p:cNvSpPr>
          <p:nvPr/>
        </p:nvSpPr>
        <p:spPr bwMode="auto">
          <a:xfrm>
            <a:off x="713320" y="142875"/>
            <a:ext cx="10748433" cy="70485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th-TH" sz="4800" b="1" kern="1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12700" algn="ctr" rotWithShape="0">
                    <a:srgbClr val="FF0000"/>
                  </a:outerShdw>
                </a:effectLst>
                <a:latin typeface="FreesiaUPC"/>
                <a:cs typeface="FreesiaUPC"/>
              </a:rPr>
              <a:t>ธรรมชาติของสิ่งมีชีวิต (</a:t>
            </a:r>
            <a:r>
              <a:rPr lang="en-US" sz="4800" b="1" kern="1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12700" algn="ctr" rotWithShape="0">
                    <a:srgbClr val="FF0000"/>
                  </a:outerShdw>
                </a:effectLst>
                <a:latin typeface="FreesiaUPC"/>
                <a:cs typeface="FreesiaUPC"/>
              </a:rPr>
              <a:t>Nature of organisms)</a:t>
            </a:r>
          </a:p>
        </p:txBody>
      </p:sp>
      <p:sp>
        <p:nvSpPr>
          <p:cNvPr id="2096" name="AutoShape 48"/>
          <p:cNvSpPr>
            <a:spLocks noChangeArrowheads="1"/>
          </p:cNvSpPr>
          <p:nvPr/>
        </p:nvSpPr>
        <p:spPr bwMode="auto">
          <a:xfrm>
            <a:off x="5416552" y="4718051"/>
            <a:ext cx="817033" cy="361949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</p:spTree>
    <p:extLst>
      <p:ext uri="{BB962C8B-B14F-4D97-AF65-F5344CB8AC3E}">
        <p14:creationId xmlns:p14="http://schemas.microsoft.com/office/powerpoint/2010/main" val="2845074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3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6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2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4" dur="500"/>
                                        <p:tgtEl>
                                          <p:spTgt spid="2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7" dur="5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animBg="1"/>
      <p:bldP spid="2060" grpId="0" animBg="1"/>
      <p:bldP spid="2061" grpId="0" animBg="1"/>
      <p:bldP spid="2064" grpId="0" animBg="1"/>
      <p:bldP spid="2065" grpId="0" animBg="1"/>
      <p:bldP spid="2066" grpId="0"/>
      <p:bldP spid="2067" grpId="0" animBg="1"/>
      <p:bldP spid="2068" grpId="0" animBg="1"/>
      <p:bldP spid="2070" grpId="0"/>
      <p:bldP spid="2071" grpId="0" animBg="1"/>
      <p:bldP spid="2072" grpId="0"/>
      <p:bldP spid="2073" grpId="0" animBg="1"/>
      <p:bldP spid="209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2" name="Oval 90"/>
          <p:cNvSpPr>
            <a:spLocks noChangeArrowheads="1"/>
          </p:cNvSpPr>
          <p:nvPr/>
        </p:nvSpPr>
        <p:spPr bwMode="auto">
          <a:xfrm>
            <a:off x="395818" y="3983567"/>
            <a:ext cx="2525183" cy="770467"/>
          </a:xfrm>
          <a:prstGeom prst="ellipse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3106" name="Text Box 34"/>
          <p:cNvSpPr txBox="1">
            <a:spLocks noChangeArrowheads="1"/>
          </p:cNvSpPr>
          <p:nvPr/>
        </p:nvSpPr>
        <p:spPr bwMode="auto">
          <a:xfrm>
            <a:off x="311151" y="1426634"/>
            <a:ext cx="11323934" cy="913007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50000">
                <a:schemeClr val="bg1"/>
              </a:gs>
              <a:gs pos="100000">
                <a:srgbClr val="FFFF00"/>
              </a:gs>
            </a:gsLst>
            <a:lin ang="5400000" scaled="1"/>
          </a:gradFill>
          <a:ln w="38100" algn="ctr">
            <a:miter lim="800000"/>
            <a:headEnd/>
            <a:tailEnd/>
          </a:ln>
          <a:effectLst/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F00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/>
          <a:p>
            <a:pPr>
              <a:defRPr/>
            </a:pPr>
            <a:r>
              <a:rPr lang="th-TH" sz="5333" b="1">
                <a:latin typeface="Angsana New" pitchFamily="18" charset="-34"/>
                <a:cs typeface="FreesiaUPC" pitchFamily="34" charset="-34"/>
              </a:rPr>
              <a:t>1. สิ่งมีชีวิตทุกชนิดประกอบด้วยกรดนิวคลีอิก </a:t>
            </a:r>
            <a:r>
              <a:rPr lang="en-US" sz="3733" b="1">
                <a:latin typeface="ITC Bookman Demi" pitchFamily="18" charset="0"/>
                <a:cs typeface="FreesiaUPC" pitchFamily="34" charset="-34"/>
              </a:rPr>
              <a:t>(Nucleic)</a:t>
            </a:r>
            <a:endParaRPr lang="th-TH" sz="3733" b="1">
              <a:latin typeface="ITC Bookman Demi" pitchFamily="18" charset="0"/>
              <a:cs typeface="FreesiaUPC" pitchFamily="34" charset="-34"/>
            </a:endParaRPr>
          </a:p>
        </p:txBody>
      </p:sp>
      <p:sp>
        <p:nvSpPr>
          <p:cNvPr id="3108" name="Text Box 36"/>
          <p:cNvSpPr txBox="1">
            <a:spLocks noChangeArrowheads="1"/>
          </p:cNvSpPr>
          <p:nvPr/>
        </p:nvSpPr>
        <p:spPr bwMode="auto">
          <a:xfrm>
            <a:off x="835616" y="2842685"/>
            <a:ext cx="1814920" cy="99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en-US" sz="5867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DNA</a:t>
            </a:r>
            <a:endParaRPr lang="th-TH" sz="5867" b="1">
              <a:solidFill>
                <a:srgbClr val="0000FF"/>
              </a:solidFill>
              <a:latin typeface="ITC Bookman Demi" pitchFamily="18" charset="0"/>
              <a:cs typeface="FreesiaUPC" panose="020B0604020202020204" pitchFamily="34" charset="-34"/>
            </a:endParaRPr>
          </a:p>
        </p:txBody>
      </p:sp>
      <p:sp>
        <p:nvSpPr>
          <p:cNvPr id="3109" name="Text Box 37"/>
          <p:cNvSpPr txBox="1">
            <a:spLocks noChangeArrowheads="1"/>
          </p:cNvSpPr>
          <p:nvPr/>
        </p:nvSpPr>
        <p:spPr bwMode="auto">
          <a:xfrm>
            <a:off x="5393141" y="2829985"/>
            <a:ext cx="136127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7200" b="1">
                <a:cs typeface="FreesiaUPC" panose="020B0604020202020204" pitchFamily="34" charset="-34"/>
              </a:rPr>
              <a:t>หรือ</a:t>
            </a:r>
            <a:endParaRPr lang="th-TH" sz="7200" b="1">
              <a:latin typeface="Garamond" panose="02020404030301010803" pitchFamily="18" charset="0"/>
              <a:cs typeface="FreesiaUPC" panose="020B0604020202020204" pitchFamily="34" charset="-34"/>
            </a:endParaRPr>
          </a:p>
        </p:txBody>
      </p:sp>
      <p:sp>
        <p:nvSpPr>
          <p:cNvPr id="3110" name="Text Box 38"/>
          <p:cNvSpPr txBox="1">
            <a:spLocks noChangeArrowheads="1"/>
          </p:cNvSpPr>
          <p:nvPr/>
        </p:nvSpPr>
        <p:spPr bwMode="auto">
          <a:xfrm>
            <a:off x="8483132" y="2836334"/>
            <a:ext cx="1814920" cy="99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en-US" sz="5867" b="1">
                <a:solidFill>
                  <a:srgbClr val="CC00CC"/>
                </a:solidFill>
                <a:latin typeface="ITC Bookman Demi" pitchFamily="18" charset="0"/>
                <a:cs typeface="FreesiaUPC" panose="020B0604020202020204" pitchFamily="34" charset="-34"/>
              </a:rPr>
              <a:t>RNA</a:t>
            </a:r>
            <a:endParaRPr lang="th-TH" sz="5867" b="1">
              <a:solidFill>
                <a:srgbClr val="CC00CC"/>
              </a:solidFill>
              <a:latin typeface="ITC Bookman Demi" pitchFamily="18" charset="0"/>
              <a:cs typeface="FreesiaUPC" panose="020B0604020202020204" pitchFamily="34" charset="-34"/>
            </a:endParaRPr>
          </a:p>
        </p:txBody>
      </p:sp>
      <p:sp>
        <p:nvSpPr>
          <p:cNvPr id="3116" name="Text Box 44"/>
          <p:cNvSpPr txBox="1">
            <a:spLocks noChangeArrowheads="1"/>
          </p:cNvSpPr>
          <p:nvPr/>
        </p:nvSpPr>
        <p:spPr bwMode="auto">
          <a:xfrm>
            <a:off x="438151" y="4078817"/>
            <a:ext cx="238398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6400" b="1">
                <a:cs typeface="FreesiaUPC" panose="020B0604020202020204" pitchFamily="34" charset="-34"/>
              </a:rPr>
              <a:t>ส่วนใหญ่</a:t>
            </a:r>
          </a:p>
        </p:txBody>
      </p:sp>
      <p:sp>
        <p:nvSpPr>
          <p:cNvPr id="3117" name="Text Box 45"/>
          <p:cNvSpPr txBox="1">
            <a:spLocks noChangeArrowheads="1"/>
          </p:cNvSpPr>
          <p:nvPr/>
        </p:nvSpPr>
        <p:spPr bwMode="auto">
          <a:xfrm>
            <a:off x="5966884" y="4146551"/>
            <a:ext cx="351410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6400" b="1">
                <a:cs typeface="FreesiaUPC" panose="020B0604020202020204" pitchFamily="34" charset="-34"/>
              </a:rPr>
              <a:t>ไวรัสบางชนิด</a:t>
            </a:r>
          </a:p>
        </p:txBody>
      </p:sp>
      <p:sp>
        <p:nvSpPr>
          <p:cNvPr id="3118" name="Text Box 46"/>
          <p:cNvSpPr txBox="1">
            <a:spLocks noChangeArrowheads="1"/>
          </p:cNvSpPr>
          <p:nvPr/>
        </p:nvSpPr>
        <p:spPr bwMode="auto">
          <a:xfrm>
            <a:off x="9920818" y="4146551"/>
            <a:ext cx="213071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6400" b="1">
                <a:cs typeface="FreesiaUPC" panose="020B0604020202020204" pitchFamily="34" charset="-34"/>
              </a:rPr>
              <a:t>ไวรอยด์</a:t>
            </a:r>
          </a:p>
        </p:txBody>
      </p:sp>
      <p:sp>
        <p:nvSpPr>
          <p:cNvPr id="3119" name="Text Box 47"/>
          <p:cNvSpPr txBox="1">
            <a:spLocks noChangeArrowheads="1"/>
          </p:cNvSpPr>
          <p:nvPr/>
        </p:nvSpPr>
        <p:spPr bwMode="auto">
          <a:xfrm>
            <a:off x="2380217" y="5403851"/>
            <a:ext cx="1494319" cy="748988"/>
          </a:xfrm>
          <a:prstGeom prst="rect">
            <a:avLst/>
          </a:prstGeom>
          <a:solidFill>
            <a:srgbClr val="FFEFE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en-US" sz="4267" b="1">
                <a:latin typeface="ITC Bookman Demi" pitchFamily="18" charset="0"/>
                <a:cs typeface="FreesiaUPC" panose="020B0604020202020204" pitchFamily="34" charset="-34"/>
              </a:rPr>
              <a:t>AIDS</a:t>
            </a:r>
            <a:endParaRPr lang="th-TH" sz="4267" b="1">
              <a:solidFill>
                <a:srgbClr val="FF0000"/>
              </a:solidFill>
              <a:latin typeface="ITC Bookman Demi" pitchFamily="18" charset="0"/>
              <a:cs typeface="FreesiaUPC" panose="020B0604020202020204" pitchFamily="34" charset="-34"/>
            </a:endParaRPr>
          </a:p>
        </p:txBody>
      </p:sp>
      <p:cxnSp>
        <p:nvCxnSpPr>
          <p:cNvPr id="3147" name="AutoShape 75"/>
          <p:cNvCxnSpPr>
            <a:cxnSpLocks noChangeShapeType="1"/>
            <a:stCxn id="3106" idx="2"/>
            <a:endCxn id="3108" idx="0"/>
          </p:cNvCxnSpPr>
          <p:nvPr/>
        </p:nvCxnSpPr>
        <p:spPr bwMode="auto">
          <a:xfrm rot="5400000">
            <a:off x="3606575" y="476142"/>
            <a:ext cx="503044" cy="4230042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48" name="AutoShape 76"/>
          <p:cNvCxnSpPr>
            <a:cxnSpLocks noChangeShapeType="1"/>
            <a:stCxn id="3110" idx="0"/>
            <a:endCxn id="3106" idx="2"/>
          </p:cNvCxnSpPr>
          <p:nvPr/>
        </p:nvCxnSpPr>
        <p:spPr bwMode="auto">
          <a:xfrm rot="16200000" flipV="1">
            <a:off x="7433509" y="879251"/>
            <a:ext cx="496693" cy="3417474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49" name="AutoShape 77"/>
          <p:cNvCxnSpPr>
            <a:cxnSpLocks noChangeShapeType="1"/>
            <a:stCxn id="3117" idx="0"/>
            <a:endCxn id="3110" idx="2"/>
          </p:cNvCxnSpPr>
          <p:nvPr/>
        </p:nvCxnSpPr>
        <p:spPr bwMode="auto">
          <a:xfrm rot="5400000" flipH="1" flipV="1">
            <a:off x="8399760" y="3155719"/>
            <a:ext cx="315008" cy="1666656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50" name="AutoShape 78"/>
          <p:cNvCxnSpPr>
            <a:cxnSpLocks noChangeShapeType="1"/>
            <a:stCxn id="3110" idx="2"/>
            <a:endCxn id="3118" idx="0"/>
          </p:cNvCxnSpPr>
          <p:nvPr/>
        </p:nvCxnSpPr>
        <p:spPr bwMode="auto">
          <a:xfrm rot="16200000" flipH="1">
            <a:off x="10030879" y="3191256"/>
            <a:ext cx="315008" cy="1595582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53" name="WordArt 81"/>
          <p:cNvSpPr>
            <a:spLocks noChangeArrowheads="1" noChangeShapeType="1" noTextEdit="1"/>
          </p:cNvSpPr>
          <p:nvPr/>
        </p:nvSpPr>
        <p:spPr bwMode="auto">
          <a:xfrm>
            <a:off x="1524000" y="247652"/>
            <a:ext cx="9095317" cy="86783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4800" b="1" kern="1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2700" algn="ctr" rotWithShape="0">
                    <a:srgbClr val="FF0000"/>
                  </a:outerShdw>
                </a:effectLst>
                <a:latin typeface="FreesiaUPC" panose="020B0604020202020204" pitchFamily="34" charset="-34"/>
                <a:cs typeface="FreesiaUPC" panose="020B0604020202020204" pitchFamily="34" charset="-34"/>
              </a:rPr>
              <a:t>คุณลักษณะสำคัญของสิ่งมีชีวิต</a:t>
            </a:r>
          </a:p>
        </p:txBody>
      </p:sp>
      <p:sp>
        <p:nvSpPr>
          <p:cNvPr id="3154" name="AutoShape 82"/>
          <p:cNvSpPr>
            <a:spLocks noChangeArrowheads="1"/>
          </p:cNvSpPr>
          <p:nvPr/>
        </p:nvSpPr>
        <p:spPr bwMode="auto">
          <a:xfrm>
            <a:off x="1310218" y="3587751"/>
            <a:ext cx="696383" cy="387349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3155" name="Text Box 83"/>
          <p:cNvSpPr txBox="1">
            <a:spLocks noChangeArrowheads="1"/>
          </p:cNvSpPr>
          <p:nvPr/>
        </p:nvSpPr>
        <p:spPr bwMode="auto">
          <a:xfrm>
            <a:off x="4105122" y="5410200"/>
            <a:ext cx="1585690" cy="748988"/>
          </a:xfrm>
          <a:prstGeom prst="rect">
            <a:avLst/>
          </a:prstGeom>
          <a:solidFill>
            <a:srgbClr val="D9FF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en-US" sz="4267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SARS</a:t>
            </a:r>
            <a:endParaRPr lang="th-TH" sz="4267" b="1">
              <a:solidFill>
                <a:srgbClr val="FF0000"/>
              </a:solidFill>
              <a:latin typeface="ITC Bookman Demi" pitchFamily="18" charset="0"/>
              <a:cs typeface="FreesiaUPC" panose="020B0604020202020204" pitchFamily="34" charset="-34"/>
            </a:endParaRPr>
          </a:p>
        </p:txBody>
      </p:sp>
      <p:cxnSp>
        <p:nvCxnSpPr>
          <p:cNvPr id="3156" name="AutoShape 84"/>
          <p:cNvCxnSpPr>
            <a:cxnSpLocks noChangeShapeType="1"/>
            <a:stCxn id="3119" idx="0"/>
          </p:cNvCxnSpPr>
          <p:nvPr/>
        </p:nvCxnSpPr>
        <p:spPr bwMode="auto">
          <a:xfrm rot="5400000" flipH="1" flipV="1">
            <a:off x="5351464" y="3001966"/>
            <a:ext cx="177798" cy="4625973"/>
          </a:xfrm>
          <a:prstGeom prst="bentConnector2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57" name="Text Box 85"/>
          <p:cNvSpPr txBox="1">
            <a:spLocks noChangeArrowheads="1"/>
          </p:cNvSpPr>
          <p:nvPr/>
        </p:nvSpPr>
        <p:spPr bwMode="auto">
          <a:xfrm>
            <a:off x="6071114" y="5416551"/>
            <a:ext cx="2320956" cy="748988"/>
          </a:xfrm>
          <a:prstGeom prst="rect">
            <a:avLst/>
          </a:prstGeom>
          <a:solidFill>
            <a:srgbClr val="FFE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en-US" sz="4267" b="1">
                <a:solidFill>
                  <a:srgbClr val="FF00FF"/>
                </a:solidFill>
                <a:latin typeface="ITC Bookman Demi" pitchFamily="18" charset="0"/>
                <a:cs typeface="FreesiaUPC" panose="020B0604020202020204" pitchFamily="34" charset="-34"/>
              </a:rPr>
              <a:t>Avian flu</a:t>
            </a:r>
            <a:endParaRPr lang="th-TH" sz="4267" b="1">
              <a:solidFill>
                <a:srgbClr val="FF0000"/>
              </a:solidFill>
              <a:latin typeface="ITC Bookman Demi" pitchFamily="18" charset="0"/>
              <a:cs typeface="FreesiaUPC" panose="020B0604020202020204" pitchFamily="34" charset="-34"/>
            </a:endParaRPr>
          </a:p>
        </p:txBody>
      </p:sp>
      <p:cxnSp>
        <p:nvCxnSpPr>
          <p:cNvPr id="3158" name="AutoShape 86"/>
          <p:cNvCxnSpPr>
            <a:cxnSpLocks noChangeShapeType="1"/>
            <a:stCxn id="3155" idx="0"/>
          </p:cNvCxnSpPr>
          <p:nvPr/>
        </p:nvCxnSpPr>
        <p:spPr bwMode="auto">
          <a:xfrm rot="5400000" flipH="1" flipV="1">
            <a:off x="6233585" y="3890434"/>
            <a:ext cx="184149" cy="2855384"/>
          </a:xfrm>
          <a:prstGeom prst="bentConnector2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59" name="Text Box 87"/>
          <p:cNvSpPr txBox="1">
            <a:spLocks noChangeArrowheads="1"/>
          </p:cNvSpPr>
          <p:nvPr/>
        </p:nvSpPr>
        <p:spPr bwMode="auto">
          <a:xfrm>
            <a:off x="8967799" y="5420784"/>
            <a:ext cx="2864887" cy="748988"/>
          </a:xfrm>
          <a:prstGeom prst="rect">
            <a:avLst/>
          </a:prstGeom>
          <a:solidFill>
            <a:srgbClr val="FFFFE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en-US" sz="4267" b="1">
                <a:solidFill>
                  <a:srgbClr val="FF0000"/>
                </a:solidFill>
                <a:latin typeface="ITC Bookman Demi" pitchFamily="18" charset="0"/>
                <a:cs typeface="FreesiaUPC" panose="020B0604020202020204" pitchFamily="34" charset="-34"/>
              </a:rPr>
              <a:t>Hepatitis-B</a:t>
            </a:r>
            <a:endParaRPr lang="th-TH" sz="4267" b="1">
              <a:solidFill>
                <a:srgbClr val="FF0000"/>
              </a:solidFill>
              <a:latin typeface="ITC Bookman Demi" pitchFamily="18" charset="0"/>
              <a:cs typeface="FreesiaUPC" panose="020B0604020202020204" pitchFamily="34" charset="-34"/>
            </a:endParaRPr>
          </a:p>
        </p:txBody>
      </p:sp>
      <p:cxnSp>
        <p:nvCxnSpPr>
          <p:cNvPr id="3160" name="AutoShape 88"/>
          <p:cNvCxnSpPr>
            <a:cxnSpLocks noChangeShapeType="1"/>
            <a:stCxn id="3157" idx="0"/>
          </p:cNvCxnSpPr>
          <p:nvPr/>
        </p:nvCxnSpPr>
        <p:spPr bwMode="auto">
          <a:xfrm rot="5400000" flipH="1" flipV="1">
            <a:off x="7398280" y="5059365"/>
            <a:ext cx="190498" cy="523875"/>
          </a:xfrm>
          <a:prstGeom prst="bentConnector2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61" name="AutoShape 89"/>
          <p:cNvCxnSpPr>
            <a:cxnSpLocks noChangeShapeType="1"/>
            <a:stCxn id="3159" idx="0"/>
          </p:cNvCxnSpPr>
          <p:nvPr/>
        </p:nvCxnSpPr>
        <p:spPr bwMode="auto">
          <a:xfrm rot="16200000" flipV="1">
            <a:off x="8980491" y="4001031"/>
            <a:ext cx="194732" cy="2644773"/>
          </a:xfrm>
          <a:prstGeom prst="bentConnector2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71559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3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3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500"/>
                                        <p:tgtEl>
                                          <p:spTgt spid="3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3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3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3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3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2" grpId="0" animBg="1"/>
      <p:bldP spid="3106" grpId="0" animBg="1"/>
      <p:bldP spid="3108" grpId="0"/>
      <p:bldP spid="3109" grpId="0"/>
      <p:bldP spid="3110" grpId="0"/>
      <p:bldP spid="3116" grpId="0"/>
      <p:bldP spid="3117" grpId="0"/>
      <p:bldP spid="3118" grpId="0"/>
      <p:bldP spid="3119" grpId="0" animBg="1"/>
      <p:bldP spid="3153" grpId="0" animBg="1"/>
      <p:bldP spid="3154" grpId="0" animBg="1"/>
      <p:bldP spid="3155" grpId="0" animBg="1"/>
      <p:bldP spid="3157" grpId="0" animBg="1"/>
      <p:bldP spid="315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1"/>
          <p:cNvGrpSpPr>
            <a:grpSpLocks/>
          </p:cNvGrpSpPr>
          <p:nvPr/>
        </p:nvGrpSpPr>
        <p:grpSpPr bwMode="auto">
          <a:xfrm>
            <a:off x="1318684" y="71967"/>
            <a:ext cx="9631945" cy="6681859"/>
            <a:chOff x="1039813" y="53975"/>
            <a:chExt cx="7032367" cy="4878935"/>
          </a:xfrm>
        </p:grpSpPr>
        <p:pic>
          <p:nvPicPr>
            <p:cNvPr id="17411" name="Picture 15" descr="scan0006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72" t="7381" r="5075" b="23528"/>
            <a:stretch>
              <a:fillRect/>
            </a:stretch>
          </p:blipFill>
          <p:spPr bwMode="auto">
            <a:xfrm>
              <a:off x="1039813" y="141288"/>
              <a:ext cx="6794500" cy="4679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FFD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2" name="Text Box 16"/>
            <p:cNvSpPr txBox="1">
              <a:spLocks noChangeArrowheads="1"/>
            </p:cNvSpPr>
            <p:nvPr/>
          </p:nvSpPr>
          <p:spPr bwMode="auto">
            <a:xfrm>
              <a:off x="2462213" y="979488"/>
              <a:ext cx="1419888" cy="606774"/>
            </a:xfrm>
            <a:prstGeom prst="rect">
              <a:avLst/>
            </a:prstGeom>
            <a:solidFill>
              <a:srgbClr val="E5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en-US" sz="2400" b="1">
                  <a:cs typeface="Cordia New" panose="020B0304020202020204" pitchFamily="34" charset="-34"/>
                </a:rPr>
                <a:t>Supercoiled</a:t>
              </a:r>
            </a:p>
            <a:p>
              <a:pPr eaLnBrk="1" hangingPunct="1"/>
              <a:r>
                <a:rPr lang="en-US" sz="2400" b="1">
                  <a:cs typeface="Cordia New" panose="020B0304020202020204" pitchFamily="34" charset="-34"/>
                </a:rPr>
                <a:t>structure</a:t>
              </a:r>
              <a:endParaRPr lang="th-TH" sz="2400" b="1">
                <a:cs typeface="Cordia New" panose="020B0304020202020204" pitchFamily="34" charset="-34"/>
              </a:endParaRPr>
            </a:p>
          </p:txBody>
        </p:sp>
        <p:sp>
          <p:nvSpPr>
            <p:cNvPr id="17413" name="Text Box 17"/>
            <p:cNvSpPr txBox="1">
              <a:spLocks noChangeArrowheads="1"/>
            </p:cNvSpPr>
            <p:nvPr/>
          </p:nvSpPr>
          <p:spPr bwMode="auto">
            <a:xfrm>
              <a:off x="3529013" y="1354138"/>
              <a:ext cx="592440" cy="367108"/>
            </a:xfrm>
            <a:prstGeom prst="rect">
              <a:avLst/>
            </a:prstGeom>
            <a:solidFill>
              <a:srgbClr val="E5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en-US" sz="2667" b="1">
                  <a:solidFill>
                    <a:srgbClr val="CC00CC"/>
                  </a:solidFill>
                  <a:cs typeface="Cordia New" panose="020B0304020202020204" pitchFamily="34" charset="-34"/>
                </a:rPr>
                <a:t>Cell</a:t>
              </a:r>
              <a:endParaRPr lang="th-TH" sz="2667" b="1">
                <a:solidFill>
                  <a:srgbClr val="CC00CC"/>
                </a:solidFill>
                <a:cs typeface="Cordia New" panose="020B0304020202020204" pitchFamily="34" charset="-34"/>
              </a:endParaRPr>
            </a:p>
          </p:txBody>
        </p:sp>
        <p:sp>
          <p:nvSpPr>
            <p:cNvPr id="17414" name="Text Box 18"/>
            <p:cNvSpPr txBox="1">
              <a:spLocks noChangeArrowheads="1"/>
            </p:cNvSpPr>
            <p:nvPr/>
          </p:nvSpPr>
          <p:spPr bwMode="auto">
            <a:xfrm>
              <a:off x="5967413" y="60325"/>
              <a:ext cx="1744080" cy="367108"/>
            </a:xfrm>
            <a:prstGeom prst="rect">
              <a:avLst/>
            </a:prstGeom>
            <a:solidFill>
              <a:srgbClr val="E5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en-US" sz="2667" b="1">
                  <a:solidFill>
                    <a:srgbClr val="CC00CC"/>
                  </a:solidFill>
                  <a:cs typeface="Cordia New" panose="020B0304020202020204" pitchFamily="34" charset="-34"/>
                </a:rPr>
                <a:t>Chromosome</a:t>
              </a:r>
              <a:endParaRPr lang="th-TH" sz="2667" b="1">
                <a:solidFill>
                  <a:srgbClr val="CC00CC"/>
                </a:solidFill>
                <a:cs typeface="Cordia New" panose="020B0304020202020204" pitchFamily="34" charset="-34"/>
              </a:endParaRPr>
            </a:p>
          </p:txBody>
        </p:sp>
        <p:sp>
          <p:nvSpPr>
            <p:cNvPr id="17415" name="Text Box 19"/>
            <p:cNvSpPr txBox="1">
              <a:spLocks noChangeArrowheads="1"/>
            </p:cNvSpPr>
            <p:nvPr/>
          </p:nvSpPr>
          <p:spPr bwMode="auto">
            <a:xfrm>
              <a:off x="6965950" y="631825"/>
              <a:ext cx="1106230" cy="367108"/>
            </a:xfrm>
            <a:prstGeom prst="rect">
              <a:avLst/>
            </a:prstGeom>
            <a:solidFill>
              <a:srgbClr val="E5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en-US" sz="2667" b="1">
                  <a:solidFill>
                    <a:srgbClr val="CC00CC"/>
                  </a:solidFill>
                  <a:cs typeface="Cordia New" panose="020B0304020202020204" pitchFamily="34" charset="-34"/>
                </a:rPr>
                <a:t>Nucleus</a:t>
              </a:r>
              <a:endParaRPr lang="th-TH" sz="2667" b="1">
                <a:solidFill>
                  <a:srgbClr val="CC00CC"/>
                </a:solidFill>
                <a:cs typeface="Cordia New" panose="020B0304020202020204" pitchFamily="34" charset="-34"/>
              </a:endParaRPr>
            </a:p>
          </p:txBody>
        </p:sp>
        <p:sp>
          <p:nvSpPr>
            <p:cNvPr id="17416" name="Text Box 20"/>
            <p:cNvSpPr txBox="1">
              <a:spLocks noChangeArrowheads="1"/>
            </p:cNvSpPr>
            <p:nvPr/>
          </p:nvSpPr>
          <p:spPr bwMode="auto">
            <a:xfrm>
              <a:off x="3846513" y="53975"/>
              <a:ext cx="1382437" cy="367108"/>
            </a:xfrm>
            <a:prstGeom prst="rect">
              <a:avLst/>
            </a:prstGeom>
            <a:solidFill>
              <a:srgbClr val="E5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en-US" sz="2667" b="1">
                  <a:solidFill>
                    <a:srgbClr val="CC00CC"/>
                  </a:solidFill>
                  <a:cs typeface="Cordia New" panose="020B0304020202020204" pitchFamily="34" charset="-34"/>
                </a:rPr>
                <a:t>Chromatid</a:t>
              </a:r>
              <a:endParaRPr lang="th-TH" sz="2667" b="1">
                <a:solidFill>
                  <a:srgbClr val="CC00CC"/>
                </a:solidFill>
                <a:cs typeface="Cordia New" panose="020B0304020202020204" pitchFamily="34" charset="-34"/>
              </a:endParaRPr>
            </a:p>
          </p:txBody>
        </p:sp>
        <p:sp>
          <p:nvSpPr>
            <p:cNvPr id="17417" name="Text Box 21"/>
            <p:cNvSpPr txBox="1">
              <a:spLocks noChangeArrowheads="1"/>
            </p:cNvSpPr>
            <p:nvPr/>
          </p:nvSpPr>
          <p:spPr bwMode="auto">
            <a:xfrm>
              <a:off x="2552700" y="2089150"/>
              <a:ext cx="1596614" cy="337097"/>
            </a:xfrm>
            <a:prstGeom prst="rect">
              <a:avLst/>
            </a:prstGeom>
            <a:solidFill>
              <a:srgbClr val="E5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en-US" sz="2400" b="1">
                  <a:cs typeface="Cordia New" panose="020B0304020202020204" pitchFamily="34" charset="-34"/>
                </a:rPr>
                <a:t>Nucleosomes</a:t>
              </a:r>
              <a:endParaRPr lang="th-TH" sz="2400" b="1">
                <a:cs typeface="Cordia New" panose="020B0304020202020204" pitchFamily="34" charset="-34"/>
              </a:endParaRPr>
            </a:p>
          </p:txBody>
        </p:sp>
        <p:sp>
          <p:nvSpPr>
            <p:cNvPr id="17418" name="Text Box 22"/>
            <p:cNvSpPr txBox="1">
              <a:spLocks noChangeArrowheads="1"/>
            </p:cNvSpPr>
            <p:nvPr/>
          </p:nvSpPr>
          <p:spPr bwMode="auto">
            <a:xfrm>
              <a:off x="2779713" y="2789238"/>
              <a:ext cx="1807280" cy="337097"/>
            </a:xfrm>
            <a:prstGeom prst="rect">
              <a:avLst/>
            </a:prstGeom>
            <a:solidFill>
              <a:srgbClr val="E5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en-US" sz="2400" b="1">
                  <a:cs typeface="Cordia New" panose="020B0304020202020204" pitchFamily="34" charset="-34"/>
                </a:rPr>
                <a:t>Chromatin fiber</a:t>
              </a:r>
              <a:endParaRPr lang="th-TH" sz="2400" b="1">
                <a:cs typeface="Cordia New" panose="020B0304020202020204" pitchFamily="34" charset="-34"/>
              </a:endParaRPr>
            </a:p>
          </p:txBody>
        </p:sp>
        <p:sp>
          <p:nvSpPr>
            <p:cNvPr id="17419" name="Text Box 23"/>
            <p:cNvSpPr txBox="1">
              <a:spLocks noChangeArrowheads="1"/>
            </p:cNvSpPr>
            <p:nvPr/>
          </p:nvSpPr>
          <p:spPr bwMode="auto">
            <a:xfrm>
              <a:off x="1117600" y="4595813"/>
              <a:ext cx="1083994" cy="337097"/>
            </a:xfrm>
            <a:prstGeom prst="rect">
              <a:avLst/>
            </a:prstGeom>
            <a:solidFill>
              <a:srgbClr val="E5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en-US" sz="2400" b="1">
                  <a:cs typeface="Cordia New" panose="020B0304020202020204" pitchFamily="34" charset="-34"/>
                </a:rPr>
                <a:t>Histones</a:t>
              </a:r>
              <a:endParaRPr lang="th-TH" sz="2400" b="1">
                <a:cs typeface="Cordia New" panose="020B0304020202020204" pitchFamily="34" charset="-34"/>
              </a:endParaRPr>
            </a:p>
          </p:txBody>
        </p:sp>
        <p:sp>
          <p:nvSpPr>
            <p:cNvPr id="17420" name="Text Box 24"/>
            <p:cNvSpPr txBox="1">
              <a:spLocks noChangeArrowheads="1"/>
            </p:cNvSpPr>
            <p:nvPr/>
          </p:nvSpPr>
          <p:spPr bwMode="auto">
            <a:xfrm>
              <a:off x="3549650" y="3465513"/>
              <a:ext cx="1433933" cy="337097"/>
            </a:xfrm>
            <a:prstGeom prst="rect">
              <a:avLst/>
            </a:prstGeom>
            <a:solidFill>
              <a:srgbClr val="E5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en-US" sz="2400" b="1">
                  <a:solidFill>
                    <a:srgbClr val="0000FF"/>
                  </a:solidFill>
                  <a:cs typeface="Cordia New" panose="020B0304020202020204" pitchFamily="34" charset="-34"/>
                </a:rPr>
                <a:t>Duplex DNA</a:t>
              </a:r>
              <a:endParaRPr lang="th-TH" sz="2400" b="1">
                <a:solidFill>
                  <a:srgbClr val="0000FF"/>
                </a:solidFill>
                <a:cs typeface="Cordia New" panose="020B0304020202020204" pitchFamily="34" charset="-34"/>
              </a:endParaRPr>
            </a:p>
          </p:txBody>
        </p:sp>
        <p:sp>
          <p:nvSpPr>
            <p:cNvPr id="17421" name="Text Box 25"/>
            <p:cNvSpPr txBox="1">
              <a:spLocks noChangeArrowheads="1"/>
            </p:cNvSpPr>
            <p:nvPr/>
          </p:nvSpPr>
          <p:spPr bwMode="auto">
            <a:xfrm>
              <a:off x="5854700" y="3600450"/>
              <a:ext cx="1656303" cy="337097"/>
            </a:xfrm>
            <a:prstGeom prst="rect">
              <a:avLst/>
            </a:prstGeom>
            <a:solidFill>
              <a:srgbClr val="E5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en-US" sz="2400" b="1">
                  <a:solidFill>
                    <a:srgbClr val="0000FF"/>
                  </a:solidFill>
                  <a:cs typeface="Cordia New" panose="020B0304020202020204" pitchFamily="34" charset="-34"/>
                </a:rPr>
                <a:t>Coding strand</a:t>
              </a:r>
              <a:endParaRPr lang="th-TH" sz="2400" b="1">
                <a:solidFill>
                  <a:srgbClr val="0000FF"/>
                </a:solidFill>
                <a:cs typeface="Cordia New" panose="020B0304020202020204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2144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5" name="AutoShape 41"/>
          <p:cNvSpPr>
            <a:spLocks noChangeArrowheads="1"/>
          </p:cNvSpPr>
          <p:nvPr/>
        </p:nvSpPr>
        <p:spPr bwMode="auto">
          <a:xfrm>
            <a:off x="4161368" y="4006851"/>
            <a:ext cx="309033" cy="201083"/>
          </a:xfrm>
          <a:prstGeom prst="hexagon">
            <a:avLst>
              <a:gd name="adj" fmla="val 28816"/>
              <a:gd name="vf" fmla="val 115470"/>
            </a:avLst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424" name="AutoShape 40"/>
          <p:cNvSpPr>
            <a:spLocks noChangeArrowheads="1"/>
          </p:cNvSpPr>
          <p:nvPr/>
        </p:nvSpPr>
        <p:spPr bwMode="auto">
          <a:xfrm>
            <a:off x="2256368" y="1568451"/>
            <a:ext cx="309033" cy="201083"/>
          </a:xfrm>
          <a:prstGeom prst="hexagon">
            <a:avLst>
              <a:gd name="adj" fmla="val 28816"/>
              <a:gd name="vf" fmla="val 115470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423" name="AutoShape 39"/>
          <p:cNvSpPr>
            <a:spLocks noChangeArrowheads="1"/>
          </p:cNvSpPr>
          <p:nvPr/>
        </p:nvSpPr>
        <p:spPr bwMode="auto">
          <a:xfrm>
            <a:off x="4021668" y="3016251"/>
            <a:ext cx="309033" cy="201083"/>
          </a:xfrm>
          <a:prstGeom prst="hexagon">
            <a:avLst>
              <a:gd name="adj" fmla="val 28816"/>
              <a:gd name="vf" fmla="val 115470"/>
            </a:avLst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422" name="AutoShape 38"/>
          <p:cNvSpPr>
            <a:spLocks noChangeArrowheads="1"/>
          </p:cNvSpPr>
          <p:nvPr/>
        </p:nvSpPr>
        <p:spPr bwMode="auto">
          <a:xfrm>
            <a:off x="2961218" y="3001434"/>
            <a:ext cx="309033" cy="201084"/>
          </a:xfrm>
          <a:prstGeom prst="hexagon">
            <a:avLst>
              <a:gd name="adj" fmla="val 28816"/>
              <a:gd name="vf" fmla="val 115470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421" name="AutoShape 37"/>
          <p:cNvSpPr>
            <a:spLocks noChangeArrowheads="1"/>
          </p:cNvSpPr>
          <p:nvPr/>
        </p:nvSpPr>
        <p:spPr bwMode="auto">
          <a:xfrm>
            <a:off x="3215218" y="6174318"/>
            <a:ext cx="309033" cy="198967"/>
          </a:xfrm>
          <a:prstGeom prst="hexagon">
            <a:avLst>
              <a:gd name="adj" fmla="val 29122"/>
              <a:gd name="vf" fmla="val 115470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420" name="AutoShape 36"/>
          <p:cNvSpPr>
            <a:spLocks noChangeArrowheads="1"/>
          </p:cNvSpPr>
          <p:nvPr/>
        </p:nvSpPr>
        <p:spPr bwMode="auto">
          <a:xfrm>
            <a:off x="1983318" y="5755218"/>
            <a:ext cx="309033" cy="198967"/>
          </a:xfrm>
          <a:prstGeom prst="hexagon">
            <a:avLst>
              <a:gd name="adj" fmla="val 29122"/>
              <a:gd name="vf" fmla="val 115470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419" name="AutoShape 35"/>
          <p:cNvSpPr>
            <a:spLocks noChangeArrowheads="1"/>
          </p:cNvSpPr>
          <p:nvPr/>
        </p:nvSpPr>
        <p:spPr bwMode="auto">
          <a:xfrm>
            <a:off x="3175001" y="4773085"/>
            <a:ext cx="309033" cy="198967"/>
          </a:xfrm>
          <a:prstGeom prst="hexagon">
            <a:avLst>
              <a:gd name="adj" fmla="val 29122"/>
              <a:gd name="vf" fmla="val 115470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418" name="AutoShape 34"/>
          <p:cNvSpPr>
            <a:spLocks noChangeArrowheads="1"/>
          </p:cNvSpPr>
          <p:nvPr/>
        </p:nvSpPr>
        <p:spPr bwMode="auto">
          <a:xfrm>
            <a:off x="3721101" y="4000501"/>
            <a:ext cx="309033" cy="201084"/>
          </a:xfrm>
          <a:prstGeom prst="hexagon">
            <a:avLst>
              <a:gd name="adj" fmla="val 28816"/>
              <a:gd name="vf" fmla="val 115470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417" name="AutoShape 33"/>
          <p:cNvSpPr>
            <a:spLocks noChangeArrowheads="1"/>
          </p:cNvSpPr>
          <p:nvPr/>
        </p:nvSpPr>
        <p:spPr bwMode="auto">
          <a:xfrm>
            <a:off x="3314701" y="2647951"/>
            <a:ext cx="309033" cy="201083"/>
          </a:xfrm>
          <a:prstGeom prst="hexagon">
            <a:avLst>
              <a:gd name="adj" fmla="val 28816"/>
              <a:gd name="vf" fmla="val 115470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416" name="AutoShape 32"/>
          <p:cNvSpPr>
            <a:spLocks noChangeArrowheads="1"/>
          </p:cNvSpPr>
          <p:nvPr/>
        </p:nvSpPr>
        <p:spPr bwMode="auto">
          <a:xfrm>
            <a:off x="3340101" y="1267885"/>
            <a:ext cx="309033" cy="198967"/>
          </a:xfrm>
          <a:prstGeom prst="hexagon">
            <a:avLst>
              <a:gd name="adj" fmla="val 29122"/>
              <a:gd name="vf" fmla="val 115470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415" name="AutoShape 31"/>
          <p:cNvSpPr>
            <a:spLocks noChangeArrowheads="1"/>
          </p:cNvSpPr>
          <p:nvPr/>
        </p:nvSpPr>
        <p:spPr bwMode="auto">
          <a:xfrm>
            <a:off x="3122085" y="855134"/>
            <a:ext cx="309033" cy="201084"/>
          </a:xfrm>
          <a:prstGeom prst="hexagon">
            <a:avLst>
              <a:gd name="adj" fmla="val 28816"/>
              <a:gd name="vf" fmla="val 115470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414" name="AutoShape 30"/>
          <p:cNvSpPr>
            <a:spLocks noChangeArrowheads="1"/>
          </p:cNvSpPr>
          <p:nvPr/>
        </p:nvSpPr>
        <p:spPr bwMode="auto">
          <a:xfrm>
            <a:off x="2194985" y="6151034"/>
            <a:ext cx="309033" cy="201084"/>
          </a:xfrm>
          <a:prstGeom prst="hexagon">
            <a:avLst>
              <a:gd name="adj" fmla="val 28816"/>
              <a:gd name="vf" fmla="val 115470"/>
            </a:avLst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413" name="AutoShape 29"/>
          <p:cNvSpPr>
            <a:spLocks noChangeArrowheads="1"/>
          </p:cNvSpPr>
          <p:nvPr/>
        </p:nvSpPr>
        <p:spPr bwMode="auto">
          <a:xfrm>
            <a:off x="2408768" y="5750985"/>
            <a:ext cx="309033" cy="198967"/>
          </a:xfrm>
          <a:prstGeom prst="hexagon">
            <a:avLst>
              <a:gd name="adj" fmla="val 29122"/>
              <a:gd name="vf" fmla="val 115470"/>
            </a:avLst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412" name="AutoShape 28"/>
          <p:cNvSpPr>
            <a:spLocks noChangeArrowheads="1"/>
          </p:cNvSpPr>
          <p:nvPr/>
        </p:nvSpPr>
        <p:spPr bwMode="auto">
          <a:xfrm>
            <a:off x="2103968" y="4741334"/>
            <a:ext cx="309033" cy="198967"/>
          </a:xfrm>
          <a:prstGeom prst="hexagon">
            <a:avLst>
              <a:gd name="adj" fmla="val 29122"/>
              <a:gd name="vf" fmla="val 115470"/>
            </a:avLst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404" name="AutoShape 20"/>
          <p:cNvSpPr>
            <a:spLocks noChangeArrowheads="1"/>
          </p:cNvSpPr>
          <p:nvPr/>
        </p:nvSpPr>
        <p:spPr bwMode="auto">
          <a:xfrm>
            <a:off x="2254252" y="2633134"/>
            <a:ext cx="309033" cy="201084"/>
          </a:xfrm>
          <a:prstGeom prst="hexagon">
            <a:avLst>
              <a:gd name="adj" fmla="val 28816"/>
              <a:gd name="vf" fmla="val 115470"/>
            </a:avLst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405" name="AutoShape 21"/>
          <p:cNvSpPr>
            <a:spLocks noChangeArrowheads="1"/>
          </p:cNvSpPr>
          <p:nvPr/>
        </p:nvSpPr>
        <p:spPr bwMode="auto">
          <a:xfrm>
            <a:off x="2256368" y="1255185"/>
            <a:ext cx="309033" cy="198967"/>
          </a:xfrm>
          <a:prstGeom prst="hexagon">
            <a:avLst>
              <a:gd name="adj" fmla="val 29122"/>
              <a:gd name="vf" fmla="val 115470"/>
            </a:avLst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406" name="AutoShape 22"/>
          <p:cNvSpPr>
            <a:spLocks noChangeArrowheads="1"/>
          </p:cNvSpPr>
          <p:nvPr/>
        </p:nvSpPr>
        <p:spPr bwMode="auto">
          <a:xfrm>
            <a:off x="2715685" y="1570567"/>
            <a:ext cx="309033" cy="198967"/>
          </a:xfrm>
          <a:prstGeom prst="hexagon">
            <a:avLst>
              <a:gd name="adj" fmla="val 29122"/>
              <a:gd name="vf" fmla="val 115470"/>
            </a:avLst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407" name="AutoShape 23"/>
          <p:cNvSpPr>
            <a:spLocks noChangeArrowheads="1"/>
          </p:cNvSpPr>
          <p:nvPr/>
        </p:nvSpPr>
        <p:spPr bwMode="auto">
          <a:xfrm>
            <a:off x="4191001" y="886885"/>
            <a:ext cx="309033" cy="198967"/>
          </a:xfrm>
          <a:prstGeom prst="hexagon">
            <a:avLst>
              <a:gd name="adj" fmla="val 29122"/>
              <a:gd name="vf" fmla="val 115470"/>
            </a:avLst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408" name="AutoShape 24"/>
          <p:cNvSpPr>
            <a:spLocks noChangeArrowheads="1"/>
          </p:cNvSpPr>
          <p:nvPr/>
        </p:nvSpPr>
        <p:spPr bwMode="auto">
          <a:xfrm>
            <a:off x="2554818" y="5069418"/>
            <a:ext cx="309033" cy="198967"/>
          </a:xfrm>
          <a:prstGeom prst="hexagon">
            <a:avLst>
              <a:gd name="adj" fmla="val 29122"/>
              <a:gd name="vf" fmla="val 115470"/>
            </a:avLst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409" name="AutoShape 25"/>
          <p:cNvSpPr>
            <a:spLocks noChangeArrowheads="1"/>
          </p:cNvSpPr>
          <p:nvPr/>
        </p:nvSpPr>
        <p:spPr bwMode="auto">
          <a:xfrm>
            <a:off x="4017434" y="4375151"/>
            <a:ext cx="309033" cy="201083"/>
          </a:xfrm>
          <a:prstGeom prst="hexagon">
            <a:avLst>
              <a:gd name="adj" fmla="val 28816"/>
              <a:gd name="vf" fmla="val 115470"/>
            </a:avLst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410" name="AutoShape 26"/>
          <p:cNvSpPr>
            <a:spLocks noChangeArrowheads="1"/>
          </p:cNvSpPr>
          <p:nvPr/>
        </p:nvSpPr>
        <p:spPr bwMode="auto">
          <a:xfrm>
            <a:off x="4337052" y="3329518"/>
            <a:ext cx="309033" cy="198967"/>
          </a:xfrm>
          <a:prstGeom prst="hexagon">
            <a:avLst>
              <a:gd name="adj" fmla="val 29122"/>
              <a:gd name="vf" fmla="val 115470"/>
            </a:avLst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411" name="AutoShape 27"/>
          <p:cNvSpPr>
            <a:spLocks noChangeArrowheads="1"/>
          </p:cNvSpPr>
          <p:nvPr/>
        </p:nvSpPr>
        <p:spPr bwMode="auto">
          <a:xfrm>
            <a:off x="2497668" y="2245785"/>
            <a:ext cx="309033" cy="198967"/>
          </a:xfrm>
          <a:prstGeom prst="hexagon">
            <a:avLst>
              <a:gd name="adj" fmla="val 29122"/>
              <a:gd name="vf" fmla="val 115470"/>
            </a:avLst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403" name="AutoShape 19"/>
          <p:cNvSpPr>
            <a:spLocks noChangeArrowheads="1"/>
          </p:cNvSpPr>
          <p:nvPr/>
        </p:nvSpPr>
        <p:spPr bwMode="auto">
          <a:xfrm>
            <a:off x="4322234" y="508001"/>
            <a:ext cx="309033" cy="201084"/>
          </a:xfrm>
          <a:prstGeom prst="hexagon">
            <a:avLst>
              <a:gd name="adj" fmla="val 28816"/>
              <a:gd name="vf" fmla="val 115470"/>
            </a:avLst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pic>
        <p:nvPicPr>
          <p:cNvPr id="16388" name="Picture 4" descr="scan000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60" t="3334" r="34460" b="5946"/>
          <a:stretch>
            <a:fillRect/>
          </a:stretch>
        </p:blipFill>
        <p:spPr bwMode="auto">
          <a:xfrm rot="-60000">
            <a:off x="768351" y="173567"/>
            <a:ext cx="5080000" cy="6504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 useBgFill="1">
        <p:nvSpPr>
          <p:cNvPr id="16402" name="Rectangle 18"/>
          <p:cNvSpPr>
            <a:spLocks noChangeArrowheads="1"/>
          </p:cNvSpPr>
          <p:nvPr/>
        </p:nvSpPr>
        <p:spPr bwMode="auto">
          <a:xfrm>
            <a:off x="5334000" y="4445001"/>
            <a:ext cx="491067" cy="5207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401" name="Line 17"/>
          <p:cNvSpPr>
            <a:spLocks noChangeShapeType="1"/>
          </p:cNvSpPr>
          <p:nvPr/>
        </p:nvSpPr>
        <p:spPr bwMode="auto">
          <a:xfrm>
            <a:off x="5571067" y="4483101"/>
            <a:ext cx="0" cy="4699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 sz="3733"/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7389284" y="1117601"/>
            <a:ext cx="3490058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sz="3733">
                <a:solidFill>
                  <a:srgbClr val="0000FF"/>
                </a:solidFill>
                <a:latin typeface="ITC Bookman Demi" pitchFamily="18" charset="0"/>
              </a:rPr>
              <a:t>P  </a:t>
            </a:r>
            <a:r>
              <a:rPr lang="th-TH" sz="4800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คือหมู่ฟอสเฟต</a:t>
            </a:r>
          </a:p>
          <a:p>
            <a:pPr eaLnBrk="1" hangingPunct="1"/>
            <a:r>
              <a:rPr lang="en-US" sz="3733">
                <a:solidFill>
                  <a:srgbClr val="0000FF"/>
                </a:solidFill>
                <a:latin typeface="ITC Bookman Demi" pitchFamily="18" charset="0"/>
              </a:rPr>
              <a:t>S</a:t>
            </a:r>
            <a:r>
              <a:rPr lang="en-US" sz="3733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 </a:t>
            </a:r>
            <a:r>
              <a:rPr lang="th-TH" sz="3733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 </a:t>
            </a:r>
            <a:r>
              <a:rPr lang="th-TH" sz="4800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คือน้ำตาล </a:t>
            </a:r>
            <a:endParaRPr lang="en-US" sz="4800" b="1">
              <a:solidFill>
                <a:srgbClr val="0000FF"/>
              </a:solidFill>
              <a:latin typeface="ITC Bookman Demi" pitchFamily="18" charset="0"/>
              <a:cs typeface="FreesiaUPC" panose="020B0604020202020204" pitchFamily="34" charset="-34"/>
            </a:endParaRPr>
          </a:p>
          <a:p>
            <a:pPr eaLnBrk="1" hangingPunct="1"/>
            <a:r>
              <a:rPr lang="en-US" sz="3733">
                <a:solidFill>
                  <a:srgbClr val="0000FF"/>
                </a:solidFill>
                <a:latin typeface="ITC Bookman Demi" pitchFamily="18" charset="0"/>
              </a:rPr>
              <a:t>A</a:t>
            </a:r>
            <a:r>
              <a:rPr lang="en-US" sz="3733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 </a:t>
            </a:r>
            <a:r>
              <a:rPr lang="th-TH" sz="3733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 </a:t>
            </a:r>
            <a:r>
              <a:rPr lang="th-TH" sz="4800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คือเบสอะดีนีน</a:t>
            </a:r>
          </a:p>
          <a:p>
            <a:pPr eaLnBrk="1" hangingPunct="1"/>
            <a:r>
              <a:rPr lang="en-US" sz="3733">
                <a:solidFill>
                  <a:srgbClr val="0000FF"/>
                </a:solidFill>
                <a:latin typeface="ITC Bookman Demi" pitchFamily="18" charset="0"/>
              </a:rPr>
              <a:t>T</a:t>
            </a:r>
            <a:r>
              <a:rPr lang="en-US" sz="3733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 </a:t>
            </a:r>
            <a:r>
              <a:rPr lang="th-TH" sz="3733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 </a:t>
            </a:r>
            <a:r>
              <a:rPr lang="th-TH" sz="4800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คือเบสไซโทมีน</a:t>
            </a:r>
          </a:p>
          <a:p>
            <a:pPr eaLnBrk="1" hangingPunct="1"/>
            <a:r>
              <a:rPr lang="en-US" sz="3733">
                <a:solidFill>
                  <a:srgbClr val="0000FF"/>
                </a:solidFill>
                <a:latin typeface="ITC Bookman Demi" pitchFamily="18" charset="0"/>
              </a:rPr>
              <a:t>C</a:t>
            </a:r>
            <a:r>
              <a:rPr lang="en-US" sz="3733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 </a:t>
            </a:r>
            <a:r>
              <a:rPr lang="th-TH" sz="3733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 </a:t>
            </a:r>
            <a:r>
              <a:rPr lang="th-TH" sz="4800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คือเบสไซโทซีน</a:t>
            </a:r>
          </a:p>
          <a:p>
            <a:pPr eaLnBrk="1" hangingPunct="1"/>
            <a:r>
              <a:rPr lang="en-US" sz="3733">
                <a:solidFill>
                  <a:srgbClr val="0000FF"/>
                </a:solidFill>
                <a:latin typeface="ITC Bookman Demi" pitchFamily="18" charset="0"/>
              </a:rPr>
              <a:t>G</a:t>
            </a:r>
            <a:r>
              <a:rPr lang="en-US" sz="3733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 </a:t>
            </a:r>
            <a:r>
              <a:rPr lang="th-TH" sz="3733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 </a:t>
            </a:r>
            <a:r>
              <a:rPr lang="th-TH" sz="4800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คือเบสกวานีน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3634318" y="-80433"/>
            <a:ext cx="4154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sz="2400" b="1">
                <a:solidFill>
                  <a:srgbClr val="CC00CC"/>
                </a:solidFill>
                <a:latin typeface="Times New Roman" panose="02020603050405020304" pitchFamily="18" charset="0"/>
              </a:rPr>
              <a:t>3</a:t>
            </a:r>
            <a:r>
              <a:rPr lang="en-US" sz="2400" b="1">
                <a:solidFill>
                  <a:srgbClr val="CC00CC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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4597400" y="-86783"/>
            <a:ext cx="4154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sz="2400" b="1">
                <a:solidFill>
                  <a:srgbClr val="CC00CC"/>
                </a:solidFill>
                <a:latin typeface="Times New Roman" panose="02020603050405020304" pitchFamily="18" charset="0"/>
              </a:rPr>
              <a:t>5</a:t>
            </a:r>
            <a:r>
              <a:rPr lang="en-US" sz="2400" b="1">
                <a:solidFill>
                  <a:srgbClr val="CC00CC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</a:t>
            </a: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2677584" y="6441018"/>
            <a:ext cx="4154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sz="2400" b="1">
                <a:solidFill>
                  <a:srgbClr val="CC00CC"/>
                </a:solidFill>
                <a:latin typeface="Times New Roman" panose="02020603050405020304" pitchFamily="18" charset="0"/>
              </a:rPr>
              <a:t>3</a:t>
            </a:r>
            <a:r>
              <a:rPr lang="en-US" sz="2400" b="1">
                <a:solidFill>
                  <a:srgbClr val="CC00CC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</a:t>
            </a: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4715934" y="6271685"/>
            <a:ext cx="415498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sz="2400" b="1">
                <a:solidFill>
                  <a:srgbClr val="CC00CC"/>
                </a:solidFill>
                <a:latin typeface="Times New Roman" panose="02020603050405020304" pitchFamily="18" charset="0"/>
              </a:rPr>
              <a:t>5</a:t>
            </a:r>
            <a:r>
              <a:rPr lang="en-US" sz="2400" b="1">
                <a:solidFill>
                  <a:srgbClr val="CC00CC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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168400" y="2628900"/>
            <a:ext cx="16933" cy="914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 sz="3733"/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 flipH="1">
            <a:off x="1134533" y="3835400"/>
            <a:ext cx="0" cy="1092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 sz="3733"/>
          </a:p>
        </p:txBody>
      </p:sp>
      <p:sp useBgFill="1">
        <p:nvSpPr>
          <p:cNvPr id="16395" name="Rectangle 11"/>
          <p:cNvSpPr>
            <a:spLocks noChangeArrowheads="1"/>
          </p:cNvSpPr>
          <p:nvPr/>
        </p:nvSpPr>
        <p:spPr bwMode="auto">
          <a:xfrm>
            <a:off x="745067" y="3484034"/>
            <a:ext cx="715260" cy="461665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sz="2400" b="1">
                <a:solidFill>
                  <a:srgbClr val="CC00CC"/>
                </a:solidFill>
                <a:latin typeface="Times New Roman" panose="02020603050405020304" pitchFamily="18" charset="0"/>
              </a:rPr>
              <a:t>34A</a:t>
            </a:r>
            <a:endParaRPr lang="en-US" sz="2400" b="1">
              <a:solidFill>
                <a:srgbClr val="CC00CC"/>
              </a:solidFill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16396" name="Oval 12"/>
          <p:cNvSpPr>
            <a:spLocks noChangeArrowheads="1"/>
          </p:cNvSpPr>
          <p:nvPr/>
        </p:nvSpPr>
        <p:spPr bwMode="auto">
          <a:xfrm>
            <a:off x="1236133" y="3492501"/>
            <a:ext cx="95251" cy="71967"/>
          </a:xfrm>
          <a:prstGeom prst="ellipse">
            <a:avLst/>
          </a:prstGeom>
          <a:solidFill>
            <a:srgbClr val="CC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397" name="Line 13"/>
          <p:cNvSpPr>
            <a:spLocks noChangeShapeType="1"/>
          </p:cNvSpPr>
          <p:nvPr/>
        </p:nvSpPr>
        <p:spPr bwMode="auto">
          <a:xfrm>
            <a:off x="5300133" y="4457700"/>
            <a:ext cx="643467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 sz="3733"/>
          </a:p>
        </p:txBody>
      </p:sp>
      <p:sp>
        <p:nvSpPr>
          <p:cNvPr id="16398" name="Line 14"/>
          <p:cNvSpPr>
            <a:spLocks noChangeShapeType="1"/>
          </p:cNvSpPr>
          <p:nvPr/>
        </p:nvSpPr>
        <p:spPr bwMode="auto">
          <a:xfrm>
            <a:off x="4504267" y="4978400"/>
            <a:ext cx="1354667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 sz="3733"/>
          </a:p>
        </p:txBody>
      </p:sp>
      <p:sp>
        <p:nvSpPr>
          <p:cNvPr id="16399" name="Rectangle 15"/>
          <p:cNvSpPr>
            <a:spLocks noChangeArrowheads="1"/>
          </p:cNvSpPr>
          <p:nvPr/>
        </p:nvSpPr>
        <p:spPr bwMode="auto">
          <a:xfrm>
            <a:off x="5638801" y="4512734"/>
            <a:ext cx="723275" cy="387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2133" b="1">
                <a:solidFill>
                  <a:srgbClr val="CC00CC"/>
                </a:solidFill>
                <a:latin typeface="Times New Roman" panose="02020603050405020304" pitchFamily="18" charset="0"/>
              </a:rPr>
              <a:t>3.4A</a:t>
            </a:r>
            <a:endParaRPr lang="en-US" sz="2133" b="1">
              <a:solidFill>
                <a:srgbClr val="CC00CC"/>
              </a:solidFill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16400" name="Oval 16"/>
          <p:cNvSpPr>
            <a:spLocks noChangeArrowheads="1"/>
          </p:cNvSpPr>
          <p:nvPr/>
        </p:nvSpPr>
        <p:spPr bwMode="auto">
          <a:xfrm>
            <a:off x="6108700" y="4409018"/>
            <a:ext cx="177800" cy="131233"/>
          </a:xfrm>
          <a:prstGeom prst="ellipse">
            <a:avLst/>
          </a:prstGeom>
          <a:solidFill>
            <a:srgbClr val="CC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6426" name="Line 42"/>
          <p:cNvSpPr>
            <a:spLocks noChangeShapeType="1"/>
          </p:cNvSpPr>
          <p:nvPr/>
        </p:nvSpPr>
        <p:spPr bwMode="auto">
          <a:xfrm flipV="1">
            <a:off x="2556933" y="393701"/>
            <a:ext cx="609600" cy="1905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 sz="3733"/>
          </a:p>
        </p:txBody>
      </p:sp>
      <p:sp>
        <p:nvSpPr>
          <p:cNvPr id="16427" name="Line 43"/>
          <p:cNvSpPr>
            <a:spLocks noChangeShapeType="1"/>
          </p:cNvSpPr>
          <p:nvPr/>
        </p:nvSpPr>
        <p:spPr bwMode="auto">
          <a:xfrm flipH="1">
            <a:off x="3640667" y="1689101"/>
            <a:ext cx="694267" cy="2159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 sz="3733"/>
          </a:p>
        </p:txBody>
      </p:sp>
    </p:spTree>
    <p:extLst>
      <p:ext uri="{BB962C8B-B14F-4D97-AF65-F5344CB8AC3E}">
        <p14:creationId xmlns:p14="http://schemas.microsoft.com/office/powerpoint/2010/main" val="3241899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6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6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16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500"/>
                                        <p:tgtEl>
                                          <p:spTgt spid="16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25" grpId="0" animBg="1"/>
      <p:bldP spid="16424" grpId="0" animBg="1"/>
      <p:bldP spid="16423" grpId="0" animBg="1"/>
      <p:bldP spid="16422" grpId="0" animBg="1"/>
      <p:bldP spid="16421" grpId="0" animBg="1"/>
      <p:bldP spid="16420" grpId="0" animBg="1"/>
      <p:bldP spid="16419" grpId="0" animBg="1"/>
      <p:bldP spid="16418" grpId="0" animBg="1"/>
      <p:bldP spid="16417" grpId="0" animBg="1"/>
      <p:bldP spid="16416" grpId="0" animBg="1"/>
      <p:bldP spid="16415" grpId="0" animBg="1"/>
      <p:bldP spid="16414" grpId="0" animBg="1"/>
      <p:bldP spid="16413" grpId="0" animBg="1"/>
      <p:bldP spid="16412" grpId="0" animBg="1"/>
      <p:bldP spid="16404" grpId="0" animBg="1"/>
      <p:bldP spid="16405" grpId="0" animBg="1"/>
      <p:bldP spid="16406" grpId="0" animBg="1"/>
      <p:bldP spid="16407" grpId="0" animBg="1"/>
      <p:bldP spid="16408" grpId="0" animBg="1"/>
      <p:bldP spid="16409" grpId="0" animBg="1"/>
      <p:bldP spid="16410" grpId="0" animBg="1"/>
      <p:bldP spid="16411" grpId="0" animBg="1"/>
      <p:bldP spid="16403" grpId="0" animBg="1"/>
      <p:bldP spid="16402" grpId="0" animBg="1"/>
      <p:bldP spid="16401" grpId="0" animBg="1"/>
      <p:bldP spid="16387" grpId="0"/>
      <p:bldP spid="16389" grpId="0"/>
      <p:bldP spid="16390" grpId="0"/>
      <p:bldP spid="16391" grpId="0"/>
      <p:bldP spid="16392" grpId="0" animBg="1"/>
      <p:bldP spid="16393" grpId="0" animBg="1"/>
      <p:bldP spid="16394" grpId="0" animBg="1"/>
      <p:bldP spid="16395" grpId="0" animBg="1"/>
      <p:bldP spid="16396" grpId="0" animBg="1"/>
      <p:bldP spid="16397" grpId="0" animBg="1"/>
      <p:bldP spid="16398" grpId="0" animBg="1"/>
      <p:bldP spid="16399" grpId="0"/>
      <p:bldP spid="16400" grpId="0" animBg="1"/>
      <p:bldP spid="16426" grpId="0" animBg="1"/>
      <p:bldP spid="164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3" name="Rectangle 63"/>
          <p:cNvSpPr>
            <a:spLocks noChangeArrowheads="1"/>
          </p:cNvSpPr>
          <p:nvPr/>
        </p:nvSpPr>
        <p:spPr bwMode="auto">
          <a:xfrm>
            <a:off x="3539067" y="5562600"/>
            <a:ext cx="389467" cy="15240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5385" name="AutoShape 25"/>
          <p:cNvSpPr>
            <a:spLocks noChangeArrowheads="1"/>
          </p:cNvSpPr>
          <p:nvPr/>
        </p:nvSpPr>
        <p:spPr bwMode="auto">
          <a:xfrm rot="5400000">
            <a:off x="3018367" y="-173567"/>
            <a:ext cx="635000" cy="2302933"/>
          </a:xfrm>
          <a:prstGeom prst="can">
            <a:avLst>
              <a:gd name="adj" fmla="val 85781"/>
            </a:avLst>
          </a:prstGeom>
          <a:solidFill>
            <a:schemeClr val="bg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5386" name="AutoShape 26"/>
          <p:cNvSpPr>
            <a:spLocks noChangeArrowheads="1"/>
          </p:cNvSpPr>
          <p:nvPr/>
        </p:nvSpPr>
        <p:spPr bwMode="auto">
          <a:xfrm rot="5400000">
            <a:off x="3023659" y="-104775"/>
            <a:ext cx="599016" cy="2175933"/>
          </a:xfrm>
          <a:prstGeom prst="can">
            <a:avLst>
              <a:gd name="adj" fmla="val 85919"/>
            </a:avLst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pic>
        <p:nvPicPr>
          <p:cNvPr id="15387" name="Picture 27" descr="scan000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2" t="3789" r="61929" b="89467"/>
          <a:stretch>
            <a:fillRect/>
          </a:stretch>
        </p:blipFill>
        <p:spPr bwMode="auto">
          <a:xfrm>
            <a:off x="4135967" y="357718"/>
            <a:ext cx="706967" cy="503767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88" name="Picture 28" descr="scan000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87" t="2428" r="18578" b="73126"/>
          <a:stretch>
            <a:fillRect/>
          </a:stretch>
        </p:blipFill>
        <p:spPr bwMode="auto">
          <a:xfrm>
            <a:off x="6726767" y="268818"/>
            <a:ext cx="2298700" cy="1824567"/>
          </a:xfrm>
          <a:prstGeom prst="rect">
            <a:avLst/>
          </a:prstGeom>
          <a:solidFill>
            <a:srgbClr val="CCFFFF"/>
          </a:solidFill>
          <a:ln w="3810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15389" name="Line 29"/>
          <p:cNvSpPr>
            <a:spLocks noChangeShapeType="1"/>
          </p:cNvSpPr>
          <p:nvPr/>
        </p:nvSpPr>
        <p:spPr bwMode="auto">
          <a:xfrm flipV="1">
            <a:off x="4707467" y="241300"/>
            <a:ext cx="304800" cy="203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 sz="3733"/>
          </a:p>
        </p:txBody>
      </p:sp>
      <p:sp>
        <p:nvSpPr>
          <p:cNvPr id="15390" name="Line 30"/>
          <p:cNvSpPr>
            <a:spLocks noChangeShapeType="1"/>
          </p:cNvSpPr>
          <p:nvPr/>
        </p:nvSpPr>
        <p:spPr bwMode="auto">
          <a:xfrm flipV="1">
            <a:off x="8094133" y="1676400"/>
            <a:ext cx="1270000" cy="203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 sz="3733"/>
          </a:p>
        </p:txBody>
      </p:sp>
      <p:sp>
        <p:nvSpPr>
          <p:cNvPr id="15391" name="Text Box 31"/>
          <p:cNvSpPr txBox="1">
            <a:spLocks noChangeArrowheads="1"/>
          </p:cNvSpPr>
          <p:nvPr/>
        </p:nvSpPr>
        <p:spPr bwMode="auto">
          <a:xfrm>
            <a:off x="4936067" y="4234"/>
            <a:ext cx="8531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sz="2400" b="1">
                <a:solidFill>
                  <a:srgbClr val="CC00CC"/>
                </a:solidFill>
                <a:latin typeface="ITC Bookman Demi" pitchFamily="18" charset="0"/>
              </a:rPr>
              <a:t>DNA</a:t>
            </a:r>
            <a:endParaRPr lang="th-TH" sz="2400" b="1">
              <a:solidFill>
                <a:srgbClr val="CC00CC"/>
              </a:solidFill>
              <a:latin typeface="ITC Bookman Demi" pitchFamily="18" charset="0"/>
            </a:endParaRPr>
          </a:p>
        </p:txBody>
      </p:sp>
      <p:sp>
        <p:nvSpPr>
          <p:cNvPr id="15392" name="Line 32"/>
          <p:cNvSpPr>
            <a:spLocks noChangeShapeType="1"/>
          </p:cNvSpPr>
          <p:nvPr/>
        </p:nvSpPr>
        <p:spPr bwMode="auto">
          <a:xfrm>
            <a:off x="8382000" y="1968500"/>
            <a:ext cx="1049867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 sz="3733"/>
          </a:p>
        </p:txBody>
      </p:sp>
      <p:sp>
        <p:nvSpPr>
          <p:cNvPr id="15393" name="Text Box 33"/>
          <p:cNvSpPr txBox="1">
            <a:spLocks noChangeArrowheads="1"/>
          </p:cNvSpPr>
          <p:nvPr/>
        </p:nvSpPr>
        <p:spPr bwMode="auto">
          <a:xfrm>
            <a:off x="9321800" y="1794934"/>
            <a:ext cx="21563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sz="2400">
                <a:latin typeface="ITC Bookman Demi" pitchFamily="18" charset="0"/>
              </a:rPr>
              <a:t>Plasma member</a:t>
            </a:r>
            <a:endParaRPr lang="th-TH" sz="2400">
              <a:latin typeface="ITC Bookman Demi" pitchFamily="18" charset="0"/>
            </a:endParaRPr>
          </a:p>
        </p:txBody>
      </p:sp>
      <p:sp>
        <p:nvSpPr>
          <p:cNvPr id="15395" name="Text Box 35"/>
          <p:cNvSpPr txBox="1">
            <a:spLocks noChangeArrowheads="1"/>
          </p:cNvSpPr>
          <p:nvPr/>
        </p:nvSpPr>
        <p:spPr bwMode="auto">
          <a:xfrm>
            <a:off x="9279468" y="1477434"/>
            <a:ext cx="130195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sz="2400">
                <a:solidFill>
                  <a:srgbClr val="0000FF"/>
                </a:solidFill>
                <a:latin typeface="ITC Bookman Demi" pitchFamily="18" charset="0"/>
              </a:rPr>
              <a:t>Cell wall</a:t>
            </a:r>
            <a:endParaRPr lang="th-TH" sz="2400">
              <a:solidFill>
                <a:srgbClr val="0000FF"/>
              </a:solidFill>
              <a:latin typeface="ITC Bookman Demi" pitchFamily="18" charset="0"/>
            </a:endParaRPr>
          </a:p>
        </p:txBody>
      </p:sp>
      <p:sp>
        <p:nvSpPr>
          <p:cNvPr id="15396" name="AutoShape 36"/>
          <p:cNvSpPr>
            <a:spLocks noChangeArrowheads="1"/>
          </p:cNvSpPr>
          <p:nvPr/>
        </p:nvSpPr>
        <p:spPr bwMode="auto">
          <a:xfrm>
            <a:off x="3088218" y="1361018"/>
            <a:ext cx="493183" cy="285749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5398" name="AutoShape 38"/>
          <p:cNvSpPr>
            <a:spLocks noChangeArrowheads="1"/>
          </p:cNvSpPr>
          <p:nvPr/>
        </p:nvSpPr>
        <p:spPr bwMode="auto">
          <a:xfrm rot="5400000">
            <a:off x="3001433" y="867834"/>
            <a:ext cx="635000" cy="2302933"/>
          </a:xfrm>
          <a:prstGeom prst="can">
            <a:avLst>
              <a:gd name="adj" fmla="val 85781"/>
            </a:avLst>
          </a:prstGeom>
          <a:solidFill>
            <a:schemeClr val="bg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5399" name="AutoShape 39"/>
          <p:cNvSpPr>
            <a:spLocks noChangeArrowheads="1"/>
          </p:cNvSpPr>
          <p:nvPr/>
        </p:nvSpPr>
        <p:spPr bwMode="auto">
          <a:xfrm rot="5400000">
            <a:off x="3006725" y="936626"/>
            <a:ext cx="599016" cy="2175933"/>
          </a:xfrm>
          <a:prstGeom prst="can">
            <a:avLst>
              <a:gd name="adj" fmla="val 85919"/>
            </a:avLst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pic>
        <p:nvPicPr>
          <p:cNvPr id="15397" name="Picture 37" descr="scan000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71" t="20596" r="61722" b="69617"/>
          <a:stretch>
            <a:fillRect/>
          </a:stretch>
        </p:blipFill>
        <p:spPr bwMode="auto">
          <a:xfrm>
            <a:off x="3805768" y="1371600"/>
            <a:ext cx="1005417" cy="730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00" name="Rectangle 40"/>
          <p:cNvSpPr>
            <a:spLocks noChangeArrowheads="1"/>
          </p:cNvSpPr>
          <p:nvPr/>
        </p:nvSpPr>
        <p:spPr bwMode="auto">
          <a:xfrm>
            <a:off x="4064000" y="1358901"/>
            <a:ext cx="745067" cy="54610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pic>
        <p:nvPicPr>
          <p:cNvPr id="15401" name="Picture 41" descr="scan000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20" t="29149" r="18027" b="46065"/>
          <a:stretch>
            <a:fillRect/>
          </a:stretch>
        </p:blipFill>
        <p:spPr bwMode="auto">
          <a:xfrm>
            <a:off x="6709834" y="2402418"/>
            <a:ext cx="2383367" cy="1849967"/>
          </a:xfrm>
          <a:prstGeom prst="rect">
            <a:avLst/>
          </a:prstGeom>
          <a:solidFill>
            <a:srgbClr val="CCFFFF"/>
          </a:solidFill>
          <a:ln w="3810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15402" name="AutoShape 42"/>
          <p:cNvSpPr>
            <a:spLocks/>
          </p:cNvSpPr>
          <p:nvPr/>
        </p:nvSpPr>
        <p:spPr bwMode="auto">
          <a:xfrm>
            <a:off x="8699500" y="3187700"/>
            <a:ext cx="118533" cy="533400"/>
          </a:xfrm>
          <a:prstGeom prst="rightBrace">
            <a:avLst>
              <a:gd name="adj1" fmla="val 50000"/>
              <a:gd name="adj2" fmla="val 50000"/>
            </a:avLst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5403" name="Text Box 43"/>
          <p:cNvSpPr txBox="1">
            <a:spLocks noChangeArrowheads="1"/>
          </p:cNvSpPr>
          <p:nvPr/>
        </p:nvSpPr>
        <p:spPr bwMode="auto">
          <a:xfrm>
            <a:off x="9491134" y="3246967"/>
            <a:ext cx="1519327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sz="2400">
                <a:solidFill>
                  <a:srgbClr val="0000FF"/>
                </a:solidFill>
                <a:latin typeface="ITC Bookman Demi" pitchFamily="18" charset="0"/>
              </a:rPr>
              <a:t>Tail sheath</a:t>
            </a:r>
          </a:p>
          <a:p>
            <a:pPr eaLnBrk="1" hangingPunct="1">
              <a:lnSpc>
                <a:spcPct val="80000"/>
              </a:lnSpc>
            </a:pPr>
            <a:r>
              <a:rPr lang="en-US" sz="2400">
                <a:solidFill>
                  <a:srgbClr val="0000FF"/>
                </a:solidFill>
                <a:latin typeface="ITC Bookman Demi" pitchFamily="18" charset="0"/>
              </a:rPr>
              <a:t>contracted</a:t>
            </a:r>
            <a:endParaRPr lang="th-TH" sz="2400">
              <a:solidFill>
                <a:srgbClr val="0000FF"/>
              </a:solidFill>
              <a:latin typeface="ITC Bookman Demi" pitchFamily="18" charset="0"/>
            </a:endParaRPr>
          </a:p>
        </p:txBody>
      </p:sp>
      <p:sp>
        <p:nvSpPr>
          <p:cNvPr id="15404" name="Line 44"/>
          <p:cNvSpPr>
            <a:spLocks noChangeShapeType="1"/>
          </p:cNvSpPr>
          <p:nvPr/>
        </p:nvSpPr>
        <p:spPr bwMode="auto">
          <a:xfrm>
            <a:off x="8839200" y="3454400"/>
            <a:ext cx="762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 sz="3733"/>
          </a:p>
        </p:txBody>
      </p:sp>
      <p:sp>
        <p:nvSpPr>
          <p:cNvPr id="15405" name="Text Box 45"/>
          <p:cNvSpPr txBox="1">
            <a:spLocks noChangeArrowheads="1"/>
          </p:cNvSpPr>
          <p:nvPr/>
        </p:nvSpPr>
        <p:spPr bwMode="auto">
          <a:xfrm>
            <a:off x="9474200" y="3712634"/>
            <a:ext cx="126284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sz="2400">
                <a:latin typeface="ITC Bookman Demi" pitchFamily="18" charset="0"/>
              </a:rPr>
              <a:t>Tail core</a:t>
            </a:r>
            <a:endParaRPr lang="th-TH" sz="2400">
              <a:latin typeface="ITC Bookman Demi" pitchFamily="18" charset="0"/>
            </a:endParaRPr>
          </a:p>
        </p:txBody>
      </p:sp>
      <p:sp>
        <p:nvSpPr>
          <p:cNvPr id="15406" name="Line 46"/>
          <p:cNvSpPr>
            <a:spLocks noChangeShapeType="1"/>
          </p:cNvSpPr>
          <p:nvPr/>
        </p:nvSpPr>
        <p:spPr bwMode="auto">
          <a:xfrm>
            <a:off x="7958667" y="3873500"/>
            <a:ext cx="1574800" cy="25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 sz="3733"/>
          </a:p>
        </p:txBody>
      </p:sp>
      <p:sp>
        <p:nvSpPr>
          <p:cNvPr id="15407" name="Line 47"/>
          <p:cNvSpPr>
            <a:spLocks noChangeShapeType="1"/>
          </p:cNvSpPr>
          <p:nvPr/>
        </p:nvSpPr>
        <p:spPr bwMode="auto">
          <a:xfrm>
            <a:off x="7924800" y="4064001"/>
            <a:ext cx="1540933" cy="1143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 sz="3733"/>
          </a:p>
        </p:txBody>
      </p:sp>
      <p:sp>
        <p:nvSpPr>
          <p:cNvPr id="15408" name="Text Box 48"/>
          <p:cNvSpPr txBox="1">
            <a:spLocks noChangeArrowheads="1"/>
          </p:cNvSpPr>
          <p:nvPr/>
        </p:nvSpPr>
        <p:spPr bwMode="auto">
          <a:xfrm>
            <a:off x="9525001" y="4068234"/>
            <a:ext cx="8531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sz="2400">
                <a:solidFill>
                  <a:srgbClr val="CC00FF"/>
                </a:solidFill>
                <a:latin typeface="ITC Bookman Demi" pitchFamily="18" charset="0"/>
              </a:rPr>
              <a:t>DNA</a:t>
            </a:r>
            <a:endParaRPr lang="th-TH" sz="2400">
              <a:solidFill>
                <a:srgbClr val="CC00FF"/>
              </a:solidFill>
              <a:latin typeface="ITC Bookman Demi" pitchFamily="18" charset="0"/>
            </a:endParaRPr>
          </a:p>
        </p:txBody>
      </p:sp>
      <p:sp>
        <p:nvSpPr>
          <p:cNvPr id="15410" name="AutoShape 50"/>
          <p:cNvSpPr>
            <a:spLocks noChangeArrowheads="1"/>
          </p:cNvSpPr>
          <p:nvPr/>
        </p:nvSpPr>
        <p:spPr bwMode="auto">
          <a:xfrm>
            <a:off x="3105151" y="2402418"/>
            <a:ext cx="493183" cy="285749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5414" name="AutoShape 54"/>
          <p:cNvSpPr>
            <a:spLocks noChangeArrowheads="1"/>
          </p:cNvSpPr>
          <p:nvPr/>
        </p:nvSpPr>
        <p:spPr bwMode="auto">
          <a:xfrm rot="5400000">
            <a:off x="3004609" y="1975909"/>
            <a:ext cx="637116" cy="2243667"/>
          </a:xfrm>
          <a:prstGeom prst="can">
            <a:avLst>
              <a:gd name="adj" fmla="val 83296"/>
            </a:avLst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pic>
        <p:nvPicPr>
          <p:cNvPr id="15413" name="Picture 53" descr="scan000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lum brigh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9" t="41191" r="64661" b="49022"/>
          <a:stretch>
            <a:fillRect/>
          </a:stretch>
        </p:blipFill>
        <p:spPr bwMode="auto">
          <a:xfrm>
            <a:off x="2093384" y="2686052"/>
            <a:ext cx="2427816" cy="806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15" name="AutoShape 55"/>
          <p:cNvSpPr>
            <a:spLocks noChangeArrowheads="1"/>
          </p:cNvSpPr>
          <p:nvPr/>
        </p:nvSpPr>
        <p:spPr bwMode="auto">
          <a:xfrm>
            <a:off x="3105151" y="3507318"/>
            <a:ext cx="493183" cy="285749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5416" name="AutoShape 56"/>
          <p:cNvSpPr>
            <a:spLocks noChangeArrowheads="1"/>
          </p:cNvSpPr>
          <p:nvPr/>
        </p:nvSpPr>
        <p:spPr bwMode="auto">
          <a:xfrm rot="5400000">
            <a:off x="3034242" y="3085043"/>
            <a:ext cx="611716" cy="2209800"/>
          </a:xfrm>
          <a:prstGeom prst="can">
            <a:avLst>
              <a:gd name="adj" fmla="val 85445"/>
            </a:avLst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pic>
        <p:nvPicPr>
          <p:cNvPr id="15379" name="Picture 19" descr="scan000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7" t="57703" r="64110" b="32339"/>
          <a:stretch>
            <a:fillRect/>
          </a:stretch>
        </p:blipFill>
        <p:spPr bwMode="auto">
          <a:xfrm>
            <a:off x="2144184" y="3752852"/>
            <a:ext cx="2410883" cy="781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20" name="AutoShape 60"/>
          <p:cNvSpPr>
            <a:spLocks noChangeArrowheads="1"/>
          </p:cNvSpPr>
          <p:nvPr/>
        </p:nvSpPr>
        <p:spPr bwMode="auto">
          <a:xfrm>
            <a:off x="3071285" y="4599518"/>
            <a:ext cx="493183" cy="285749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5421" name="AutoShape 61"/>
          <p:cNvSpPr>
            <a:spLocks noChangeArrowheads="1"/>
          </p:cNvSpPr>
          <p:nvPr/>
        </p:nvSpPr>
        <p:spPr bwMode="auto">
          <a:xfrm rot="5400000">
            <a:off x="3057525" y="4200526"/>
            <a:ext cx="599016" cy="2175933"/>
          </a:xfrm>
          <a:prstGeom prst="can">
            <a:avLst>
              <a:gd name="adj" fmla="val 85919"/>
            </a:avLst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pic>
        <p:nvPicPr>
          <p:cNvPr id="15418" name="Picture 58" descr="scan000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9" t="75235" r="60068" b="6128"/>
          <a:stretch>
            <a:fillRect/>
          </a:stretch>
        </p:blipFill>
        <p:spPr bwMode="auto">
          <a:xfrm>
            <a:off x="2093384" y="4895852"/>
            <a:ext cx="2817283" cy="1390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24" name="Text Box 64"/>
          <p:cNvSpPr txBox="1">
            <a:spLocks noChangeArrowheads="1"/>
          </p:cNvSpPr>
          <p:nvPr/>
        </p:nvSpPr>
        <p:spPr bwMode="auto">
          <a:xfrm>
            <a:off x="2099733" y="6258984"/>
            <a:ext cx="3221010" cy="502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5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sz="2667" b="1">
                <a:solidFill>
                  <a:srgbClr val="CC00FF"/>
                </a:solidFill>
                <a:latin typeface="ITC Bookman Demi" pitchFamily="18" charset="0"/>
                <a:cs typeface="Cordia New" panose="020B0304020202020204" pitchFamily="34" charset="-34"/>
              </a:rPr>
              <a:t>(a) Phage replication</a:t>
            </a:r>
            <a:endParaRPr lang="th-TH" sz="2667" b="1">
              <a:solidFill>
                <a:srgbClr val="CC00FF"/>
              </a:solidFill>
              <a:latin typeface="ITC Bookman Demi" pitchFamily="18" charset="0"/>
              <a:cs typeface="Cordia New" panose="020B0304020202020204" pitchFamily="34" charset="-34"/>
            </a:endParaRPr>
          </a:p>
        </p:txBody>
      </p:sp>
      <p:sp>
        <p:nvSpPr>
          <p:cNvPr id="15426" name="Line 66"/>
          <p:cNvSpPr>
            <a:spLocks noChangeShapeType="1"/>
          </p:cNvSpPr>
          <p:nvPr/>
        </p:nvSpPr>
        <p:spPr bwMode="auto">
          <a:xfrm flipH="1" flipV="1">
            <a:off x="2116667" y="546101"/>
            <a:ext cx="152400" cy="1905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 sz="3733"/>
          </a:p>
        </p:txBody>
      </p:sp>
      <p:sp>
        <p:nvSpPr>
          <p:cNvPr id="15427" name="Text Box 67"/>
          <p:cNvSpPr txBox="1">
            <a:spLocks noChangeArrowheads="1"/>
          </p:cNvSpPr>
          <p:nvPr/>
        </p:nvSpPr>
        <p:spPr bwMode="auto">
          <a:xfrm>
            <a:off x="927101" y="10584"/>
            <a:ext cx="1292341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sz="2400">
                <a:solidFill>
                  <a:srgbClr val="0000FF"/>
                </a:solidFill>
                <a:latin typeface="ITC Bookman Demi" pitchFamily="18" charset="0"/>
              </a:rPr>
              <a:t>Bacterial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>
                <a:solidFill>
                  <a:srgbClr val="0000FF"/>
                </a:solidFill>
                <a:latin typeface="ITC Bookman Demi" pitchFamily="18" charset="0"/>
              </a:rPr>
              <a:t>cell wall</a:t>
            </a:r>
            <a:endParaRPr lang="th-TH" sz="2400">
              <a:solidFill>
                <a:srgbClr val="0000FF"/>
              </a:solidFill>
              <a:latin typeface="ITC Bookman Demi" pitchFamily="18" charset="0"/>
            </a:endParaRPr>
          </a:p>
        </p:txBody>
      </p:sp>
      <p:sp>
        <p:nvSpPr>
          <p:cNvPr id="15428" name="Text Box 68"/>
          <p:cNvSpPr txBox="1">
            <a:spLocks noChangeArrowheads="1"/>
          </p:cNvSpPr>
          <p:nvPr/>
        </p:nvSpPr>
        <p:spPr bwMode="auto">
          <a:xfrm>
            <a:off x="186268" y="1244600"/>
            <a:ext cx="1933543" cy="847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sz="2400">
                <a:solidFill>
                  <a:srgbClr val="FF0000"/>
                </a:solidFill>
                <a:latin typeface="ITC Bookman Demi" pitchFamily="18" charset="0"/>
                <a:sym typeface="Wingdings 2" panose="05020102010507070707" pitchFamily="18" charset="2"/>
              </a:rPr>
              <a:t></a:t>
            </a:r>
            <a:r>
              <a:rPr lang="en-US" sz="2400">
                <a:solidFill>
                  <a:srgbClr val="0000FF"/>
                </a:solidFill>
                <a:latin typeface="ITC Bookman Demi" pitchFamily="18" charset="0"/>
                <a:sym typeface="Wingdings 2" panose="05020102010507070707" pitchFamily="18" charset="2"/>
              </a:rPr>
              <a:t> </a:t>
            </a:r>
            <a:r>
              <a:rPr lang="en-US" sz="1867">
                <a:solidFill>
                  <a:srgbClr val="0000FF"/>
                </a:solidFill>
                <a:latin typeface="ITC Bookman Demi" pitchFamily="18" charset="0"/>
              </a:rPr>
              <a:t>Adsorption of </a:t>
            </a:r>
          </a:p>
          <a:p>
            <a:pPr eaLnBrk="1" hangingPunct="1">
              <a:lnSpc>
                <a:spcPct val="80000"/>
              </a:lnSpc>
            </a:pPr>
            <a:r>
              <a:rPr lang="en-US" sz="1867">
                <a:solidFill>
                  <a:srgbClr val="0000FF"/>
                </a:solidFill>
                <a:latin typeface="ITC Bookman Demi" pitchFamily="18" charset="0"/>
              </a:rPr>
              <a:t>    phage particle</a:t>
            </a:r>
          </a:p>
          <a:p>
            <a:pPr eaLnBrk="1" hangingPunct="1">
              <a:lnSpc>
                <a:spcPct val="80000"/>
              </a:lnSpc>
            </a:pPr>
            <a:r>
              <a:rPr lang="en-US" sz="1867">
                <a:solidFill>
                  <a:srgbClr val="0000FF"/>
                </a:solidFill>
                <a:latin typeface="ITC Bookman Demi" pitchFamily="18" charset="0"/>
              </a:rPr>
              <a:t>    to host cell</a:t>
            </a:r>
            <a:endParaRPr lang="th-TH" sz="1867">
              <a:solidFill>
                <a:srgbClr val="0000FF"/>
              </a:solidFill>
              <a:latin typeface="ITC Bookman Demi" pitchFamily="18" charset="0"/>
            </a:endParaRPr>
          </a:p>
        </p:txBody>
      </p:sp>
      <p:pic>
        <p:nvPicPr>
          <p:cNvPr id="15431" name="Picture 71" descr="Arrow05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1945">
            <a:off x="4936067" y="567267"/>
            <a:ext cx="1718733" cy="48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32" name="Picture 72" descr="Arrow05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45573">
            <a:off x="4756152" y="1801285"/>
            <a:ext cx="2010833" cy="55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33" name="Text Box 73"/>
          <p:cNvSpPr txBox="1">
            <a:spLocks noChangeArrowheads="1"/>
          </p:cNvSpPr>
          <p:nvPr/>
        </p:nvSpPr>
        <p:spPr bwMode="auto">
          <a:xfrm>
            <a:off x="220133" y="2413000"/>
            <a:ext cx="2692400" cy="387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sz="2400">
                <a:solidFill>
                  <a:srgbClr val="FF0000"/>
                </a:solidFill>
                <a:latin typeface="ITC Bookman Demi" pitchFamily="18" charset="0"/>
                <a:sym typeface="Wingdings 2" panose="05020102010507070707" pitchFamily="18" charset="2"/>
              </a:rPr>
              <a:t></a:t>
            </a:r>
            <a:r>
              <a:rPr lang="en-US" sz="2400">
                <a:solidFill>
                  <a:srgbClr val="0000FF"/>
                </a:solidFill>
                <a:latin typeface="ITC Bookman Demi" pitchFamily="18" charset="0"/>
                <a:sym typeface="Wingdings 2" panose="05020102010507070707" pitchFamily="18" charset="2"/>
              </a:rPr>
              <a:t> </a:t>
            </a:r>
            <a:r>
              <a:rPr lang="en-US" sz="1867">
                <a:solidFill>
                  <a:srgbClr val="0000FF"/>
                </a:solidFill>
                <a:latin typeface="ITC Bookman Demi" pitchFamily="18" charset="0"/>
              </a:rPr>
              <a:t>Injection of DNA </a:t>
            </a:r>
          </a:p>
        </p:txBody>
      </p:sp>
      <p:sp>
        <p:nvSpPr>
          <p:cNvPr id="15434" name="Text Box 74"/>
          <p:cNvSpPr txBox="1">
            <a:spLocks noChangeArrowheads="1"/>
          </p:cNvSpPr>
          <p:nvPr/>
        </p:nvSpPr>
        <p:spPr bwMode="auto">
          <a:xfrm>
            <a:off x="-16933" y="3238501"/>
            <a:ext cx="2506133" cy="107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sz="2400">
                <a:solidFill>
                  <a:srgbClr val="FF0000"/>
                </a:solidFill>
                <a:latin typeface="ITC Bookman Demi" pitchFamily="18" charset="0"/>
                <a:sym typeface="Wingdings 2" panose="05020102010507070707" pitchFamily="18" charset="2"/>
              </a:rPr>
              <a:t></a:t>
            </a:r>
            <a:r>
              <a:rPr lang="en-US" sz="2400">
                <a:solidFill>
                  <a:srgbClr val="0000FF"/>
                </a:solidFill>
                <a:latin typeface="ITC Bookman Demi" pitchFamily="18" charset="0"/>
                <a:sym typeface="Wingdings 2" panose="05020102010507070707" pitchFamily="18" charset="2"/>
              </a:rPr>
              <a:t> </a:t>
            </a:r>
            <a:r>
              <a:rPr lang="en-US" sz="1867">
                <a:solidFill>
                  <a:srgbClr val="0000FF"/>
                </a:solidFill>
                <a:latin typeface="ITC Bookman Demi" pitchFamily="18" charset="0"/>
              </a:rPr>
              <a:t>Replication of</a:t>
            </a:r>
          </a:p>
          <a:p>
            <a:pPr eaLnBrk="1" hangingPunct="1">
              <a:lnSpc>
                <a:spcPct val="80000"/>
              </a:lnSpc>
            </a:pPr>
            <a:r>
              <a:rPr lang="en-US" sz="1867">
                <a:solidFill>
                  <a:srgbClr val="0000FF"/>
                </a:solidFill>
                <a:latin typeface="ITC Bookman Demi" pitchFamily="18" charset="0"/>
              </a:rPr>
              <a:t>    phage DNA and</a:t>
            </a:r>
          </a:p>
          <a:p>
            <a:pPr eaLnBrk="1" hangingPunct="1">
              <a:lnSpc>
                <a:spcPct val="80000"/>
              </a:lnSpc>
            </a:pPr>
            <a:r>
              <a:rPr lang="en-US" sz="1867">
                <a:solidFill>
                  <a:srgbClr val="0000FF"/>
                </a:solidFill>
                <a:latin typeface="ITC Bookman Demi" pitchFamily="18" charset="0"/>
              </a:rPr>
              <a:t>    synthesis of</a:t>
            </a:r>
          </a:p>
          <a:p>
            <a:pPr eaLnBrk="1" hangingPunct="1">
              <a:lnSpc>
                <a:spcPct val="80000"/>
              </a:lnSpc>
            </a:pPr>
            <a:r>
              <a:rPr lang="en-US" sz="1867">
                <a:solidFill>
                  <a:srgbClr val="0000FF"/>
                </a:solidFill>
                <a:latin typeface="ITC Bookman Demi" pitchFamily="18" charset="0"/>
              </a:rPr>
              <a:t>    phage proteins</a:t>
            </a:r>
          </a:p>
        </p:txBody>
      </p:sp>
      <p:sp>
        <p:nvSpPr>
          <p:cNvPr id="15435" name="Text Box 75"/>
          <p:cNvSpPr txBox="1">
            <a:spLocks noChangeArrowheads="1"/>
          </p:cNvSpPr>
          <p:nvPr/>
        </p:nvSpPr>
        <p:spPr bwMode="auto">
          <a:xfrm>
            <a:off x="558800" y="4381500"/>
            <a:ext cx="2150533" cy="847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sz="2400">
                <a:solidFill>
                  <a:srgbClr val="FF0000"/>
                </a:solidFill>
                <a:latin typeface="ITC Bookman Demi" pitchFamily="18" charset="0"/>
                <a:sym typeface="Wingdings 2" panose="05020102010507070707" pitchFamily="18" charset="2"/>
              </a:rPr>
              <a:t></a:t>
            </a:r>
            <a:r>
              <a:rPr lang="en-US" sz="2400">
                <a:solidFill>
                  <a:srgbClr val="0000FF"/>
                </a:solidFill>
                <a:latin typeface="ITC Bookman Demi" pitchFamily="18" charset="0"/>
                <a:sym typeface="Wingdings 2" panose="05020102010507070707" pitchFamily="18" charset="2"/>
              </a:rPr>
              <a:t> </a:t>
            </a:r>
            <a:r>
              <a:rPr lang="en-US" sz="1867">
                <a:solidFill>
                  <a:srgbClr val="0000FF"/>
                </a:solidFill>
                <a:latin typeface="ITC Bookman Demi" pitchFamily="18" charset="0"/>
              </a:rPr>
              <a:t>Assembly</a:t>
            </a:r>
          </a:p>
          <a:p>
            <a:pPr eaLnBrk="1" hangingPunct="1">
              <a:lnSpc>
                <a:spcPct val="80000"/>
              </a:lnSpc>
            </a:pPr>
            <a:r>
              <a:rPr lang="en-US" sz="1867">
                <a:solidFill>
                  <a:srgbClr val="0000FF"/>
                </a:solidFill>
                <a:latin typeface="ITC Bookman Demi" pitchFamily="18" charset="0"/>
              </a:rPr>
              <a:t>    of phage</a:t>
            </a:r>
          </a:p>
          <a:p>
            <a:pPr eaLnBrk="1" hangingPunct="1">
              <a:lnSpc>
                <a:spcPct val="80000"/>
              </a:lnSpc>
            </a:pPr>
            <a:r>
              <a:rPr lang="en-US" sz="1867">
                <a:solidFill>
                  <a:srgbClr val="0000FF"/>
                </a:solidFill>
                <a:latin typeface="ITC Bookman Demi" pitchFamily="18" charset="0"/>
              </a:rPr>
              <a:t>    components</a:t>
            </a:r>
          </a:p>
        </p:txBody>
      </p:sp>
      <p:sp>
        <p:nvSpPr>
          <p:cNvPr id="15436" name="Text Box 76"/>
          <p:cNvSpPr txBox="1">
            <a:spLocks noChangeArrowheads="1"/>
          </p:cNvSpPr>
          <p:nvPr/>
        </p:nvSpPr>
        <p:spPr bwMode="auto">
          <a:xfrm>
            <a:off x="558800" y="5537200"/>
            <a:ext cx="2692400" cy="847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sz="2400">
                <a:solidFill>
                  <a:srgbClr val="FF0000"/>
                </a:solidFill>
                <a:latin typeface="ITC Bookman Demi" pitchFamily="18" charset="0"/>
                <a:sym typeface="Wingdings 2" panose="05020102010507070707" pitchFamily="18" charset="2"/>
              </a:rPr>
              <a:t></a:t>
            </a:r>
            <a:r>
              <a:rPr lang="en-US" sz="2400">
                <a:solidFill>
                  <a:srgbClr val="0000FF"/>
                </a:solidFill>
                <a:latin typeface="ITC Bookman Demi" pitchFamily="18" charset="0"/>
                <a:sym typeface="Wingdings 2" panose="05020102010507070707" pitchFamily="18" charset="2"/>
              </a:rPr>
              <a:t> </a:t>
            </a:r>
            <a:r>
              <a:rPr lang="en-US" sz="1867">
                <a:solidFill>
                  <a:srgbClr val="0000FF"/>
                </a:solidFill>
                <a:latin typeface="ITC Bookman Demi" pitchFamily="18" charset="0"/>
              </a:rPr>
              <a:t>Release of new</a:t>
            </a:r>
          </a:p>
          <a:p>
            <a:pPr eaLnBrk="1" hangingPunct="1">
              <a:lnSpc>
                <a:spcPct val="80000"/>
              </a:lnSpc>
            </a:pPr>
            <a:r>
              <a:rPr lang="en-US" sz="1867">
                <a:solidFill>
                  <a:srgbClr val="0000FF"/>
                </a:solidFill>
                <a:latin typeface="ITC Bookman Demi" pitchFamily="18" charset="0"/>
              </a:rPr>
              <a:t>    phage particles,</a:t>
            </a:r>
          </a:p>
          <a:p>
            <a:pPr eaLnBrk="1" hangingPunct="1">
              <a:lnSpc>
                <a:spcPct val="80000"/>
              </a:lnSpc>
            </a:pPr>
            <a:r>
              <a:rPr lang="en-US" sz="1867">
                <a:solidFill>
                  <a:srgbClr val="0000FF"/>
                </a:solidFill>
                <a:latin typeface="ITC Bookman Demi" pitchFamily="18" charset="0"/>
              </a:rPr>
              <a:t>    with cell lysis</a:t>
            </a:r>
          </a:p>
        </p:txBody>
      </p:sp>
      <p:sp>
        <p:nvSpPr>
          <p:cNvPr id="15437" name="Text Box 77"/>
          <p:cNvSpPr txBox="1">
            <a:spLocks noChangeArrowheads="1"/>
          </p:cNvSpPr>
          <p:nvPr/>
        </p:nvSpPr>
        <p:spPr bwMode="auto">
          <a:xfrm>
            <a:off x="4747684" y="814917"/>
            <a:ext cx="1191352" cy="75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2400" b="1">
                <a:solidFill>
                  <a:srgbClr val="CC00CC"/>
                </a:solidFill>
                <a:latin typeface="ITC Bookman Demi" pitchFamily="18" charset="0"/>
              </a:rPr>
              <a:t>Phage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>
                <a:solidFill>
                  <a:srgbClr val="CC00CC"/>
                </a:solidFill>
                <a:latin typeface="ITC Bookman Demi" pitchFamily="18" charset="0"/>
              </a:rPr>
              <a:t>particle</a:t>
            </a:r>
            <a:endParaRPr lang="th-TH" sz="2400" b="1">
              <a:solidFill>
                <a:srgbClr val="CC00CC"/>
              </a:solidFill>
              <a:latin typeface="ITC Bookman Demi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067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5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500"/>
                                        <p:tgtEl>
                                          <p:spTgt spid="15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15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15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15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15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15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15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0" dur="500"/>
                                        <p:tgtEl>
                                          <p:spTgt spid="15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6" dur="500"/>
                                        <p:tgtEl>
                                          <p:spTgt spid="15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9" dur="500"/>
                                        <p:tgtEl>
                                          <p:spTgt spid="15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2" dur="500"/>
                                        <p:tgtEl>
                                          <p:spTgt spid="15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5" dur="500"/>
                                        <p:tgtEl>
                                          <p:spTgt spid="15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8" dur="500"/>
                                        <p:tgtEl>
                                          <p:spTgt spid="15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1" dur="500"/>
                                        <p:tgtEl>
                                          <p:spTgt spid="15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4" dur="500"/>
                                        <p:tgtEl>
                                          <p:spTgt spid="15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7" dur="500"/>
                                        <p:tgtEl>
                                          <p:spTgt spid="15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0" dur="500"/>
                                        <p:tgtEl>
                                          <p:spTgt spid="15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3" dur="500"/>
                                        <p:tgtEl>
                                          <p:spTgt spid="15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6" dur="500"/>
                                        <p:tgtEl>
                                          <p:spTgt spid="15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9" dur="500"/>
                                        <p:tgtEl>
                                          <p:spTgt spid="15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2" dur="500"/>
                                        <p:tgtEl>
                                          <p:spTgt spid="15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5" dur="500"/>
                                        <p:tgtEl>
                                          <p:spTgt spid="15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8" dur="500"/>
                                        <p:tgtEl>
                                          <p:spTgt spid="15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1" dur="500"/>
                                        <p:tgtEl>
                                          <p:spTgt spid="15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4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7" dur="500"/>
                                        <p:tgtEl>
                                          <p:spTgt spid="15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0" dur="500"/>
                                        <p:tgtEl>
                                          <p:spTgt spid="15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3" dur="500"/>
                                        <p:tgtEl>
                                          <p:spTgt spid="15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6" dur="500"/>
                                        <p:tgtEl>
                                          <p:spTgt spid="15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9" dur="500"/>
                                        <p:tgtEl>
                                          <p:spTgt spid="15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2" dur="500"/>
                                        <p:tgtEl>
                                          <p:spTgt spid="15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5" dur="500"/>
                                        <p:tgtEl>
                                          <p:spTgt spid="15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8" dur="500"/>
                                        <p:tgtEl>
                                          <p:spTgt spid="15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1" dur="500"/>
                                        <p:tgtEl>
                                          <p:spTgt spid="15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4" dur="500"/>
                                        <p:tgtEl>
                                          <p:spTgt spid="15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7" dur="500"/>
                                        <p:tgtEl>
                                          <p:spTgt spid="15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0" dur="500"/>
                                        <p:tgtEl>
                                          <p:spTgt spid="15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3" dur="500"/>
                                        <p:tgtEl>
                                          <p:spTgt spid="15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6" dur="500"/>
                                        <p:tgtEl>
                                          <p:spTgt spid="15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23" grpId="0" animBg="1"/>
      <p:bldP spid="15385" grpId="0" animBg="1"/>
      <p:bldP spid="15386" grpId="0" animBg="1"/>
      <p:bldP spid="15389" grpId="0" animBg="1"/>
      <p:bldP spid="15390" grpId="0" animBg="1"/>
      <p:bldP spid="15391" grpId="0"/>
      <p:bldP spid="15392" grpId="0" animBg="1"/>
      <p:bldP spid="15393" grpId="0"/>
      <p:bldP spid="15395" grpId="0"/>
      <p:bldP spid="15396" grpId="0" animBg="1"/>
      <p:bldP spid="15398" grpId="0" animBg="1"/>
      <p:bldP spid="15399" grpId="0" animBg="1"/>
      <p:bldP spid="15400" grpId="0" animBg="1"/>
      <p:bldP spid="15402" grpId="0" animBg="1"/>
      <p:bldP spid="15403" grpId="0"/>
      <p:bldP spid="15404" grpId="0" animBg="1"/>
      <p:bldP spid="15405" grpId="0"/>
      <p:bldP spid="15406" grpId="0" animBg="1"/>
      <p:bldP spid="15407" grpId="0" animBg="1"/>
      <p:bldP spid="15408" grpId="0"/>
      <p:bldP spid="15410" grpId="0" animBg="1"/>
      <p:bldP spid="15414" grpId="0" animBg="1"/>
      <p:bldP spid="15415" grpId="0" animBg="1"/>
      <p:bldP spid="15416" grpId="0" animBg="1"/>
      <p:bldP spid="15420" grpId="0" animBg="1"/>
      <p:bldP spid="15421" grpId="0" animBg="1"/>
      <p:bldP spid="15424" grpId="0"/>
      <p:bldP spid="15426" grpId="0" animBg="1"/>
      <p:bldP spid="15427" grpId="0"/>
      <p:bldP spid="15428" grpId="0"/>
      <p:bldP spid="15433" grpId="0"/>
      <p:bldP spid="15434" grpId="0"/>
      <p:bldP spid="15435" grpId="0"/>
      <p:bldP spid="15436" grpId="0"/>
      <p:bldP spid="154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175685" y="503767"/>
            <a:ext cx="3801041" cy="830997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50000">
                <a:schemeClr val="bg1"/>
              </a:gs>
              <a:gs pos="100000">
                <a:srgbClr val="FFFF99"/>
              </a:gs>
            </a:gsLst>
            <a:lin ang="5400000" scaled="1"/>
          </a:gradFill>
          <a:ln w="57150" cmpd="thinThick" algn="ctr">
            <a:miter lim="800000"/>
            <a:headEnd/>
            <a:tailEnd/>
          </a:ln>
          <a:effectLst/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F99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/>
          <a:p>
            <a:pPr>
              <a:defRPr/>
            </a:pPr>
            <a:r>
              <a:rPr lang="en-US" sz="4800" b="1" dirty="0">
                <a:latin typeface="ITC Bookman Demi" pitchFamily="18" charset="0"/>
                <a:cs typeface="Cordia New" pitchFamily="34" charset="-34"/>
              </a:rPr>
              <a:t>2.</a:t>
            </a:r>
            <a:r>
              <a:rPr lang="en-US" sz="1333" b="1" dirty="0">
                <a:latin typeface="ITC Bookman Demi" pitchFamily="18" charset="0"/>
                <a:cs typeface="Cordia New" pitchFamily="34" charset="-34"/>
              </a:rPr>
              <a:t> </a:t>
            </a:r>
            <a:r>
              <a:rPr lang="en-US" sz="4800" b="1" dirty="0">
                <a:latin typeface="ITC Bookman Demi" pitchFamily="18" charset="0"/>
                <a:cs typeface="Cordia New" pitchFamily="34" charset="-34"/>
              </a:rPr>
              <a:t>Metabolism</a:t>
            </a:r>
            <a:endParaRPr lang="th-TH" sz="4800" b="1" dirty="0">
              <a:latin typeface="ITC Bookman Demi" pitchFamily="18" charset="0"/>
              <a:cs typeface="Cordia New" pitchFamily="34" charset="-34"/>
            </a:endParaRPr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5657851" y="179918"/>
            <a:ext cx="6540500" cy="1569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5333" b="1">
                <a:solidFill>
                  <a:srgbClr val="3333FF"/>
                </a:solidFill>
                <a:cs typeface="FreesiaUPC" panose="020B0604020202020204" pitchFamily="34" charset="-34"/>
              </a:rPr>
              <a:t>กระบวนการทางเคมีทุกชนิดที่มี </a:t>
            </a:r>
            <a:r>
              <a:rPr lang="en-US" sz="4800" b="1">
                <a:solidFill>
                  <a:srgbClr val="3333FF"/>
                </a:solidFill>
                <a:latin typeface="Garamond" panose="02020404030301010803" pitchFamily="18" charset="0"/>
              </a:rPr>
              <a:t>Euzyme</a:t>
            </a:r>
            <a:r>
              <a:rPr lang="en-US" sz="5333" b="1">
                <a:solidFill>
                  <a:srgbClr val="3333FF"/>
                </a:solidFill>
                <a:latin typeface="Garamond" panose="02020404030301010803" pitchFamily="18" charset="0"/>
                <a:cs typeface="FreesiaUPC" panose="020B0604020202020204" pitchFamily="34" charset="-34"/>
              </a:rPr>
              <a:t> </a:t>
            </a:r>
            <a:r>
              <a:rPr lang="th-TH" sz="5333" b="1">
                <a:solidFill>
                  <a:srgbClr val="3333FF"/>
                </a:solidFill>
                <a:cs typeface="FreesiaUPC" panose="020B0604020202020204" pitchFamily="34" charset="-34"/>
              </a:rPr>
              <a:t>เป็น </a:t>
            </a:r>
            <a:r>
              <a:rPr lang="en-US" sz="4800" b="1">
                <a:solidFill>
                  <a:srgbClr val="3333FF"/>
                </a:solidFill>
                <a:latin typeface="Garamond" panose="02020404030301010803" pitchFamily="18" charset="0"/>
              </a:rPr>
              <a:t>Catalyst</a:t>
            </a:r>
            <a:endParaRPr lang="th-TH" sz="4800" b="1">
              <a:solidFill>
                <a:srgbClr val="3333FF"/>
              </a:solidFill>
              <a:latin typeface="Garamond" panose="02020404030301010803" pitchFamily="18" charset="0"/>
            </a:endParaRPr>
          </a:p>
        </p:txBody>
      </p:sp>
      <p:sp>
        <p:nvSpPr>
          <p:cNvPr id="13333" name="Text Box 21"/>
          <p:cNvSpPr txBox="1">
            <a:spLocks noChangeArrowheads="1"/>
          </p:cNvSpPr>
          <p:nvPr/>
        </p:nvSpPr>
        <p:spPr bwMode="auto">
          <a:xfrm>
            <a:off x="869951" y="2341034"/>
            <a:ext cx="3602396" cy="995209"/>
          </a:xfrm>
          <a:prstGeom prst="rect">
            <a:avLst/>
          </a:prstGeom>
          <a:solidFill>
            <a:srgbClr val="FFE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sz="5867" b="1" u="sng">
                <a:latin typeface="Garamond" panose="02020404030301010803" pitchFamily="18" charset="0"/>
              </a:rPr>
              <a:t>Ana</a:t>
            </a:r>
            <a:r>
              <a:rPr lang="en-US" sz="5867" b="1">
                <a:latin typeface="Garamond" panose="02020404030301010803" pitchFamily="18" charset="0"/>
              </a:rPr>
              <a:t>bolism</a:t>
            </a:r>
            <a:endParaRPr lang="th-TH" sz="5867" b="1">
              <a:latin typeface="Garamond" panose="02020404030301010803" pitchFamily="18" charset="0"/>
            </a:endParaRPr>
          </a:p>
        </p:txBody>
      </p:sp>
      <p:sp>
        <p:nvSpPr>
          <p:cNvPr id="13334" name="AutoShape 22"/>
          <p:cNvSpPr>
            <a:spLocks noChangeArrowheads="1"/>
          </p:cNvSpPr>
          <p:nvPr/>
        </p:nvSpPr>
        <p:spPr bwMode="auto">
          <a:xfrm rot="5400000">
            <a:off x="2496610" y="3199342"/>
            <a:ext cx="383117" cy="99483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 sz="3733"/>
          </a:p>
        </p:txBody>
      </p:sp>
      <p:sp>
        <p:nvSpPr>
          <p:cNvPr id="13335" name="Text Box 23"/>
          <p:cNvSpPr txBox="1">
            <a:spLocks noChangeArrowheads="1"/>
          </p:cNvSpPr>
          <p:nvPr/>
        </p:nvSpPr>
        <p:spPr bwMode="auto">
          <a:xfrm>
            <a:off x="188385" y="3943351"/>
            <a:ext cx="5056716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4800" b="1">
                <a:solidFill>
                  <a:srgbClr val="CC00CC"/>
                </a:solidFill>
                <a:cs typeface="FreesiaUPC" panose="020B0604020202020204" pitchFamily="34" charset="-34"/>
              </a:rPr>
              <a:t>การ</a:t>
            </a:r>
            <a:r>
              <a:rPr lang="th-TH" sz="4800" b="1" u="sng">
                <a:solidFill>
                  <a:srgbClr val="CC00CC"/>
                </a:solidFill>
                <a:cs typeface="FreesiaUPC" panose="020B0604020202020204" pitchFamily="34" charset="-34"/>
              </a:rPr>
              <a:t>สร้าง</a:t>
            </a:r>
            <a:r>
              <a:rPr lang="th-TH" sz="4800" b="1">
                <a:solidFill>
                  <a:srgbClr val="CC00CC"/>
                </a:solidFill>
                <a:cs typeface="FreesiaUPC" panose="020B0604020202020204" pitchFamily="34" charset="-34"/>
              </a:rPr>
              <a:t>สารโมเลกุลใหญ่จากสารโมเลกุลเล็ก          เช่น </a:t>
            </a:r>
            <a:r>
              <a:rPr lang="en-US" sz="4267" b="1">
                <a:solidFill>
                  <a:srgbClr val="CC00CC"/>
                </a:solidFill>
                <a:latin typeface="Garamond" panose="02020404030301010803" pitchFamily="18" charset="0"/>
                <a:cs typeface="FreesiaUPC" panose="020B0604020202020204" pitchFamily="34" charset="-34"/>
              </a:rPr>
              <a:t>Assimilation</a:t>
            </a:r>
            <a:endParaRPr lang="th-TH" sz="4267" b="1">
              <a:solidFill>
                <a:srgbClr val="CC00CC"/>
              </a:solidFill>
              <a:latin typeface="Garamond" panose="02020404030301010803" pitchFamily="18" charset="0"/>
              <a:cs typeface="FreesiaUPC" panose="020B0604020202020204" pitchFamily="34" charset="-34"/>
            </a:endParaRPr>
          </a:p>
        </p:txBody>
      </p:sp>
      <p:sp>
        <p:nvSpPr>
          <p:cNvPr id="13336" name="Text Box 24"/>
          <p:cNvSpPr txBox="1">
            <a:spLocks noChangeArrowheads="1"/>
          </p:cNvSpPr>
          <p:nvPr/>
        </p:nvSpPr>
        <p:spPr bwMode="auto">
          <a:xfrm>
            <a:off x="7888817" y="2341034"/>
            <a:ext cx="3799566" cy="995209"/>
          </a:xfrm>
          <a:prstGeom prst="rect">
            <a:avLst/>
          </a:prstGeom>
          <a:solidFill>
            <a:srgbClr val="EB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sz="5867" b="1" u="sng">
                <a:latin typeface="Garamond" panose="02020404030301010803" pitchFamily="18" charset="0"/>
              </a:rPr>
              <a:t>Cata</a:t>
            </a:r>
            <a:r>
              <a:rPr lang="en-US" sz="5867" b="1">
                <a:latin typeface="Garamond" panose="02020404030301010803" pitchFamily="18" charset="0"/>
              </a:rPr>
              <a:t>bolism</a:t>
            </a:r>
            <a:endParaRPr lang="th-TH" sz="5867" b="1">
              <a:latin typeface="Garamond" panose="02020404030301010803" pitchFamily="18" charset="0"/>
            </a:endParaRPr>
          </a:p>
        </p:txBody>
      </p:sp>
      <p:sp>
        <p:nvSpPr>
          <p:cNvPr id="13337" name="Text Box 25"/>
          <p:cNvSpPr txBox="1">
            <a:spLocks noChangeArrowheads="1"/>
          </p:cNvSpPr>
          <p:nvPr/>
        </p:nvSpPr>
        <p:spPr bwMode="auto">
          <a:xfrm>
            <a:off x="1134534" y="2901951"/>
            <a:ext cx="790601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sz="4267" b="1" i="1">
                <a:solidFill>
                  <a:srgbClr val="FF0000"/>
                </a:solidFill>
                <a:latin typeface="Garamond" panose="02020404030301010803" pitchFamily="18" charset="0"/>
              </a:rPr>
              <a:t>up</a:t>
            </a:r>
            <a:endParaRPr lang="th-TH" sz="4267" b="1" i="1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sp>
        <p:nvSpPr>
          <p:cNvPr id="13339" name="Text Box 27"/>
          <p:cNvSpPr txBox="1">
            <a:spLocks noChangeArrowheads="1"/>
          </p:cNvSpPr>
          <p:nvPr/>
        </p:nvSpPr>
        <p:spPr bwMode="auto">
          <a:xfrm>
            <a:off x="6817784" y="3945467"/>
            <a:ext cx="5281083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4800" b="1">
                <a:solidFill>
                  <a:srgbClr val="0000FF"/>
                </a:solidFill>
                <a:cs typeface="FreesiaUPC" panose="020B0604020202020204" pitchFamily="34" charset="-34"/>
              </a:rPr>
              <a:t>การ</a:t>
            </a:r>
            <a:r>
              <a:rPr lang="th-TH" sz="4800" b="1" u="sng">
                <a:solidFill>
                  <a:srgbClr val="0000FF"/>
                </a:solidFill>
                <a:cs typeface="FreesiaUPC" panose="020B0604020202020204" pitchFamily="34" charset="-34"/>
              </a:rPr>
              <a:t>สลาย</a:t>
            </a:r>
            <a:r>
              <a:rPr lang="th-TH" sz="4800" b="1">
                <a:solidFill>
                  <a:srgbClr val="0000FF"/>
                </a:solidFill>
                <a:cs typeface="FreesiaUPC" panose="020B0604020202020204" pitchFamily="34" charset="-34"/>
              </a:rPr>
              <a:t>สารโมเลกุลใหญ่ให้เป็นสารโมเลกุลเล็ก  เช่น การหายใจระดับเซลล์</a:t>
            </a:r>
          </a:p>
        </p:txBody>
      </p:sp>
      <p:sp>
        <p:nvSpPr>
          <p:cNvPr id="13349" name="AutoShape 37"/>
          <p:cNvSpPr>
            <a:spLocks noChangeArrowheads="1"/>
          </p:cNvSpPr>
          <p:nvPr/>
        </p:nvSpPr>
        <p:spPr bwMode="auto">
          <a:xfrm rot="5400000">
            <a:off x="9676342" y="3267076"/>
            <a:ext cx="404284" cy="88053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 sz="3733"/>
          </a:p>
        </p:txBody>
      </p:sp>
      <p:cxnSp>
        <p:nvCxnSpPr>
          <p:cNvPr id="13350" name="AutoShape 38"/>
          <p:cNvCxnSpPr>
            <a:cxnSpLocks noChangeShapeType="1"/>
            <a:stCxn id="13327" idx="2"/>
            <a:endCxn id="13333" idx="0"/>
          </p:cNvCxnSpPr>
          <p:nvPr/>
        </p:nvCxnSpPr>
        <p:spPr bwMode="auto">
          <a:xfrm rot="5400000">
            <a:off x="5503833" y="-1083234"/>
            <a:ext cx="591584" cy="6256952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51" name="AutoShape 39"/>
          <p:cNvCxnSpPr>
            <a:cxnSpLocks noChangeShapeType="1"/>
            <a:stCxn id="13327" idx="2"/>
            <a:endCxn id="13336" idx="0"/>
          </p:cNvCxnSpPr>
          <p:nvPr/>
        </p:nvCxnSpPr>
        <p:spPr bwMode="auto">
          <a:xfrm rot="16200000" flipH="1">
            <a:off x="9062558" y="1614992"/>
            <a:ext cx="591584" cy="860499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352" name="AutoShape 40"/>
          <p:cNvSpPr>
            <a:spLocks noChangeArrowheads="1"/>
          </p:cNvSpPr>
          <p:nvPr/>
        </p:nvSpPr>
        <p:spPr bwMode="auto">
          <a:xfrm rot="-5400000">
            <a:off x="4942418" y="535518"/>
            <a:ext cx="613833" cy="605367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3338" name="Text Box 26"/>
          <p:cNvSpPr txBox="1">
            <a:spLocks noChangeArrowheads="1"/>
          </p:cNvSpPr>
          <p:nvPr/>
        </p:nvSpPr>
        <p:spPr bwMode="auto">
          <a:xfrm>
            <a:off x="7112000" y="3018367"/>
            <a:ext cx="2621230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sz="3733" b="1" i="1">
                <a:solidFill>
                  <a:srgbClr val="FF0000"/>
                </a:solidFill>
                <a:latin typeface="Garamond" panose="02020404030301010803" pitchFamily="18" charset="0"/>
              </a:rPr>
              <a:t>Break down</a:t>
            </a:r>
            <a:endParaRPr lang="th-TH" sz="3733" b="1" i="1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417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13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9" dur="5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4" dur="500"/>
                                        <p:tgtEl>
                                          <p:spTgt spid="1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7" dur="500"/>
                                        <p:tgtEl>
                                          <p:spTgt spid="13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5" grpId="0" animBg="1"/>
      <p:bldP spid="13327" grpId="0"/>
      <p:bldP spid="13333" grpId="0" animBg="1"/>
      <p:bldP spid="13334" grpId="0" animBg="1"/>
      <p:bldP spid="13335" grpId="0"/>
      <p:bldP spid="13336" grpId="0" animBg="1"/>
      <p:bldP spid="13337" grpId="0"/>
      <p:bldP spid="13339" grpId="0"/>
      <p:bldP spid="13349" grpId="0" animBg="1"/>
      <p:bldP spid="13352" grpId="0" animBg="1"/>
      <p:bldP spid="133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8" name="Oval 62"/>
          <p:cNvSpPr>
            <a:spLocks noChangeArrowheads="1"/>
          </p:cNvSpPr>
          <p:nvPr/>
        </p:nvSpPr>
        <p:spPr bwMode="auto">
          <a:xfrm>
            <a:off x="6756400" y="3429000"/>
            <a:ext cx="3843867" cy="533400"/>
          </a:xfrm>
          <a:prstGeom prst="ellipse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4128" name="Text Box 32"/>
          <p:cNvSpPr txBox="1">
            <a:spLocks noChangeArrowheads="1"/>
          </p:cNvSpPr>
          <p:nvPr/>
        </p:nvSpPr>
        <p:spPr bwMode="auto">
          <a:xfrm>
            <a:off x="171451" y="241301"/>
            <a:ext cx="4615366" cy="913007"/>
          </a:xfrm>
          <a:prstGeom prst="rect">
            <a:avLst/>
          </a:prstGeom>
          <a:solidFill>
            <a:srgbClr val="FF99FF"/>
          </a:solidFill>
          <a:ln w="9525">
            <a:miter lim="800000"/>
            <a:headEnd/>
            <a:tailEnd/>
          </a:ln>
          <a:effectLst/>
          <a:scene3d>
            <a:camera prst="legacyPerspectiveTop"/>
            <a:lightRig rig="legacyFlat1" dir="t"/>
          </a:scene3d>
          <a:sp3d extrusionH="887400" prstMaterial="legacyMatte">
            <a:bevelT w="13500" h="13500" prst="angle"/>
            <a:bevelB w="13500" h="13500" prst="angle"/>
            <a:extrusionClr>
              <a:srgbClr val="FF99FF"/>
            </a:extrusionClr>
            <a:contourClr>
              <a:srgbClr val="FF99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sz="5333">
                <a:latin typeface="Impact" panose="020B0806030902050204" pitchFamily="34" charset="0"/>
                <a:cs typeface="Cordia New" panose="020B0304020202020204" pitchFamily="34" charset="-34"/>
              </a:rPr>
              <a:t>3. Reproduction</a:t>
            </a:r>
            <a:endParaRPr lang="th-TH" sz="5333">
              <a:latin typeface="Impact" panose="020B0806030902050204" pitchFamily="34" charset="0"/>
              <a:cs typeface="Cordia New" panose="020B0304020202020204" pitchFamily="34" charset="-34"/>
            </a:endParaRPr>
          </a:p>
        </p:txBody>
      </p:sp>
      <p:sp>
        <p:nvSpPr>
          <p:cNvPr id="4131" name="Text Box 35"/>
          <p:cNvSpPr txBox="1">
            <a:spLocks noChangeArrowheads="1"/>
          </p:cNvSpPr>
          <p:nvPr/>
        </p:nvSpPr>
        <p:spPr bwMode="auto">
          <a:xfrm>
            <a:off x="5706533" y="154518"/>
            <a:ext cx="6299200" cy="1865126"/>
          </a:xfrm>
          <a:prstGeom prst="rect">
            <a:avLst/>
          </a:prstGeom>
          <a:solidFill>
            <a:srgbClr val="FFE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th-TH" sz="4800" b="1">
                <a:cs typeface="FreesiaUPC" panose="020B0604020202020204" pitchFamily="34" charset="-34"/>
              </a:rPr>
              <a:t>การเพิ่มจำนวนสิ่งมีชีวิตจากหน่วยเดิมซึ่งมีกลุ่มยีน </a:t>
            </a:r>
            <a:r>
              <a:rPr lang="en-US" sz="3733" b="1">
                <a:latin typeface="ITC Bookman Demi" pitchFamily="18" charset="0"/>
                <a:cs typeface="FreesiaUPC" panose="020B0604020202020204" pitchFamily="34" charset="-34"/>
              </a:rPr>
              <a:t>(gene pool)</a:t>
            </a:r>
            <a:r>
              <a:rPr lang="th-TH" sz="4800" b="1">
                <a:cs typeface="FreesiaUPC" panose="020B0604020202020204" pitchFamily="34" charset="-34"/>
              </a:rPr>
              <a:t> เดียวกับผู้ให้กำเนิด</a:t>
            </a:r>
          </a:p>
        </p:txBody>
      </p:sp>
      <p:sp>
        <p:nvSpPr>
          <p:cNvPr id="4133" name="Text Box 37"/>
          <p:cNvSpPr txBox="1">
            <a:spLocks noChangeArrowheads="1"/>
          </p:cNvSpPr>
          <p:nvPr/>
        </p:nvSpPr>
        <p:spPr bwMode="auto">
          <a:xfrm>
            <a:off x="5687485" y="1985434"/>
            <a:ext cx="6301316" cy="1421928"/>
          </a:xfrm>
          <a:prstGeom prst="rect">
            <a:avLst/>
          </a:prstGeom>
          <a:solidFill>
            <a:srgbClr val="D9FF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800" b="1">
                <a:solidFill>
                  <a:srgbClr val="0000FF"/>
                </a:solidFill>
                <a:cs typeface="FreesiaUPC" panose="020B0604020202020204" pitchFamily="34" charset="-34"/>
              </a:rPr>
              <a:t>คุณสมบัติสำคัญที่สุดในการระบุความเป็นสิ่งมีชีวิต</a:t>
            </a:r>
          </a:p>
        </p:txBody>
      </p:sp>
      <p:sp>
        <p:nvSpPr>
          <p:cNvPr id="4135" name="Text Box 39"/>
          <p:cNvSpPr txBox="1">
            <a:spLocks noChangeArrowheads="1"/>
          </p:cNvSpPr>
          <p:nvPr/>
        </p:nvSpPr>
        <p:spPr bwMode="auto">
          <a:xfrm>
            <a:off x="7162801" y="3397251"/>
            <a:ext cx="3042821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267" b="1">
                <a:solidFill>
                  <a:srgbClr val="0000FF"/>
                </a:solidFill>
                <a:cs typeface="FreesiaUPC" panose="020B0604020202020204" pitchFamily="34" charset="-34"/>
              </a:rPr>
              <a:t>พิจารณาจากไวรัส</a:t>
            </a:r>
          </a:p>
        </p:txBody>
      </p:sp>
      <p:sp>
        <p:nvSpPr>
          <p:cNvPr id="4136" name="Text Box 40"/>
          <p:cNvSpPr txBox="1">
            <a:spLocks noChangeArrowheads="1"/>
          </p:cNvSpPr>
          <p:nvPr/>
        </p:nvSpPr>
        <p:spPr bwMode="auto">
          <a:xfrm>
            <a:off x="251884" y="4284133"/>
            <a:ext cx="3233578" cy="75713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800" b="1">
                <a:cs typeface="FreesiaUPC" panose="020B0604020202020204" pitchFamily="34" charset="-34"/>
              </a:rPr>
              <a:t>ถ้าอยู่</a:t>
            </a:r>
            <a:r>
              <a:rPr lang="th-TH" sz="4800" b="1" u="sng">
                <a:cs typeface="FreesiaUPC" panose="020B0604020202020204" pitchFamily="34" charset="-34"/>
              </a:rPr>
              <a:t>นอก</a:t>
            </a:r>
            <a:r>
              <a:rPr lang="th-TH" sz="4800" b="1">
                <a:cs typeface="FreesiaUPC" panose="020B0604020202020204" pitchFamily="34" charset="-34"/>
              </a:rPr>
              <a:t> </a:t>
            </a:r>
            <a:r>
              <a:rPr lang="en-US" sz="4800" b="1">
                <a:latin typeface="Garamond" panose="02020404030301010803" pitchFamily="18" charset="0"/>
                <a:cs typeface="FreesiaUPC" panose="020B0604020202020204" pitchFamily="34" charset="-34"/>
              </a:rPr>
              <a:t>host</a:t>
            </a:r>
            <a:endParaRPr lang="th-TH" sz="4800" b="1">
              <a:latin typeface="Garamond" panose="02020404030301010803" pitchFamily="18" charset="0"/>
              <a:cs typeface="FreesiaUPC" panose="020B0604020202020204" pitchFamily="34" charset="-34"/>
            </a:endParaRPr>
          </a:p>
        </p:txBody>
      </p:sp>
      <p:sp>
        <p:nvSpPr>
          <p:cNvPr id="4137" name="AutoShape 41"/>
          <p:cNvSpPr>
            <a:spLocks noChangeArrowheads="1"/>
          </p:cNvSpPr>
          <p:nvPr/>
        </p:nvSpPr>
        <p:spPr bwMode="auto">
          <a:xfrm>
            <a:off x="404285" y="4982633"/>
            <a:ext cx="289983" cy="287867"/>
          </a:xfrm>
          <a:prstGeom prst="rightArrow">
            <a:avLst>
              <a:gd name="adj1" fmla="val 50000"/>
              <a:gd name="adj2" fmla="val 24955"/>
            </a:avLst>
          </a:prstGeom>
          <a:solidFill>
            <a:schemeClr val="tx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4138" name="Text Box 42"/>
          <p:cNvSpPr txBox="1">
            <a:spLocks noChangeArrowheads="1"/>
          </p:cNvSpPr>
          <p:nvPr/>
        </p:nvSpPr>
        <p:spPr bwMode="auto">
          <a:xfrm>
            <a:off x="632885" y="4845051"/>
            <a:ext cx="3817071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267" b="1">
                <a:solidFill>
                  <a:srgbClr val="CC00CC"/>
                </a:solidFill>
                <a:cs typeface="FreesiaUPC" panose="020B0604020202020204" pitchFamily="34" charset="-34"/>
              </a:rPr>
              <a:t>ไม่มีกิจกรรมชีวิตใด ๆ</a:t>
            </a:r>
          </a:p>
        </p:txBody>
      </p:sp>
      <p:sp>
        <p:nvSpPr>
          <p:cNvPr id="4139" name="AutoShape 43"/>
          <p:cNvSpPr>
            <a:spLocks noChangeArrowheads="1"/>
          </p:cNvSpPr>
          <p:nvPr/>
        </p:nvSpPr>
        <p:spPr bwMode="auto">
          <a:xfrm>
            <a:off x="404285" y="5524500"/>
            <a:ext cx="289983" cy="287867"/>
          </a:xfrm>
          <a:prstGeom prst="rightArrow">
            <a:avLst>
              <a:gd name="adj1" fmla="val 50000"/>
              <a:gd name="adj2" fmla="val 24955"/>
            </a:avLst>
          </a:prstGeom>
          <a:solidFill>
            <a:schemeClr val="tx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4140" name="Text Box 44"/>
          <p:cNvSpPr txBox="1">
            <a:spLocks noChangeArrowheads="1"/>
          </p:cNvSpPr>
          <p:nvPr/>
        </p:nvSpPr>
        <p:spPr bwMode="auto">
          <a:xfrm>
            <a:off x="649818" y="5448300"/>
            <a:ext cx="453178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267" b="1">
                <a:solidFill>
                  <a:srgbClr val="0000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เป็น </a:t>
            </a:r>
            <a:r>
              <a:rPr lang="en-US" sz="3733" b="1">
                <a:solidFill>
                  <a:srgbClr val="0000FF"/>
                </a:solidFill>
                <a:latin typeface="Garamond" panose="02020404030301010803" pitchFamily="18" charset="0"/>
                <a:cs typeface="FreesiaUPC" panose="020B0604020202020204" pitchFamily="34" charset="-34"/>
              </a:rPr>
              <a:t>Crystal </a:t>
            </a:r>
          </a:p>
          <a:p>
            <a:pPr eaLnBrk="1" hangingPunct="1">
              <a:lnSpc>
                <a:spcPct val="90000"/>
              </a:lnSpc>
            </a:pPr>
            <a:r>
              <a:rPr lang="en-US" sz="3733" b="1">
                <a:solidFill>
                  <a:srgbClr val="0000FF"/>
                </a:solidFill>
                <a:latin typeface="Garamond" panose="02020404030301010803" pitchFamily="18" charset="0"/>
                <a:cs typeface="FreesiaUPC" panose="020B0604020202020204" pitchFamily="34" charset="-34"/>
              </a:rPr>
              <a:t>(non-living particle)</a:t>
            </a:r>
            <a:endParaRPr lang="th-TH" sz="3733" b="1">
              <a:solidFill>
                <a:srgbClr val="0000FF"/>
              </a:solidFill>
              <a:latin typeface="Garamond" panose="02020404030301010803" pitchFamily="18" charset="0"/>
              <a:cs typeface="FreesiaUPC" panose="020B0604020202020204" pitchFamily="34" charset="-34"/>
            </a:endParaRPr>
          </a:p>
        </p:txBody>
      </p:sp>
      <p:sp>
        <p:nvSpPr>
          <p:cNvPr id="4141" name="Text Box 45"/>
          <p:cNvSpPr txBox="1">
            <a:spLocks noChangeArrowheads="1"/>
          </p:cNvSpPr>
          <p:nvPr/>
        </p:nvSpPr>
        <p:spPr bwMode="auto">
          <a:xfrm>
            <a:off x="7806268" y="4284133"/>
            <a:ext cx="2912977" cy="75713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800" b="1">
                <a:cs typeface="FreesiaUPC" panose="020B0604020202020204" pitchFamily="34" charset="-34"/>
              </a:rPr>
              <a:t>ถ้าอยู่</a:t>
            </a:r>
            <a:r>
              <a:rPr lang="th-TH" sz="4800" b="1" u="sng">
                <a:cs typeface="FreesiaUPC" panose="020B0604020202020204" pitchFamily="34" charset="-34"/>
              </a:rPr>
              <a:t>ใน</a:t>
            </a:r>
            <a:r>
              <a:rPr lang="th-TH" sz="4800" b="1">
                <a:cs typeface="FreesiaUPC" panose="020B0604020202020204" pitchFamily="34" charset="-34"/>
              </a:rPr>
              <a:t> </a:t>
            </a:r>
            <a:r>
              <a:rPr lang="en-US" sz="4800" b="1">
                <a:latin typeface="Garamond" panose="02020404030301010803" pitchFamily="18" charset="0"/>
                <a:cs typeface="FreesiaUPC" panose="020B0604020202020204" pitchFamily="34" charset="-34"/>
              </a:rPr>
              <a:t>host</a:t>
            </a:r>
            <a:endParaRPr lang="th-TH" sz="4800" b="1">
              <a:latin typeface="Garamond" panose="02020404030301010803" pitchFamily="18" charset="0"/>
              <a:cs typeface="FreesiaUPC" panose="020B0604020202020204" pitchFamily="34" charset="-34"/>
            </a:endParaRPr>
          </a:p>
        </p:txBody>
      </p:sp>
      <p:sp>
        <p:nvSpPr>
          <p:cNvPr id="4142" name="AutoShape 46"/>
          <p:cNvSpPr>
            <a:spLocks noChangeArrowheads="1"/>
          </p:cNvSpPr>
          <p:nvPr/>
        </p:nvSpPr>
        <p:spPr bwMode="auto">
          <a:xfrm>
            <a:off x="5503333" y="5008033"/>
            <a:ext cx="289984" cy="287867"/>
          </a:xfrm>
          <a:prstGeom prst="rightArrow">
            <a:avLst>
              <a:gd name="adj1" fmla="val 50000"/>
              <a:gd name="adj2" fmla="val 24955"/>
            </a:avLst>
          </a:prstGeom>
          <a:solidFill>
            <a:schemeClr val="tx1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4143" name="Text Box 47"/>
          <p:cNvSpPr txBox="1">
            <a:spLocks noChangeArrowheads="1"/>
          </p:cNvSpPr>
          <p:nvPr/>
        </p:nvSpPr>
        <p:spPr bwMode="auto">
          <a:xfrm>
            <a:off x="5729817" y="4828118"/>
            <a:ext cx="613661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800" b="1">
                <a:solidFill>
                  <a:srgbClr val="CC00CC"/>
                </a:solidFill>
                <a:cs typeface="FreesiaUPC" panose="020B0604020202020204" pitchFamily="34" charset="-34"/>
              </a:rPr>
              <a:t>เพิ่มจำนวนตัวเอง </a:t>
            </a:r>
            <a:r>
              <a:rPr lang="en-US" sz="3733" b="1">
                <a:solidFill>
                  <a:srgbClr val="CC00CC"/>
                </a:solidFill>
                <a:latin typeface="Garamond" panose="02020404030301010803" pitchFamily="18" charset="0"/>
                <a:cs typeface="FreesiaUPC" panose="020B0604020202020204" pitchFamily="34" charset="-34"/>
              </a:rPr>
              <a:t>(duplication)</a:t>
            </a:r>
            <a:endParaRPr lang="th-TH" sz="3733" b="1">
              <a:solidFill>
                <a:srgbClr val="CC00CC"/>
              </a:solidFill>
              <a:latin typeface="Garamond" panose="02020404030301010803" pitchFamily="18" charset="0"/>
              <a:cs typeface="FreesiaUPC" panose="020B0604020202020204" pitchFamily="34" charset="-34"/>
            </a:endParaRPr>
          </a:p>
        </p:txBody>
      </p:sp>
      <p:sp>
        <p:nvSpPr>
          <p:cNvPr id="4144" name="AutoShape 48"/>
          <p:cNvSpPr>
            <a:spLocks noChangeArrowheads="1"/>
          </p:cNvSpPr>
          <p:nvPr/>
        </p:nvSpPr>
        <p:spPr bwMode="auto">
          <a:xfrm>
            <a:off x="5503333" y="5638800"/>
            <a:ext cx="289984" cy="287867"/>
          </a:xfrm>
          <a:prstGeom prst="rightArrow">
            <a:avLst>
              <a:gd name="adj1" fmla="val 50000"/>
              <a:gd name="adj2" fmla="val 24955"/>
            </a:avLst>
          </a:prstGeom>
          <a:solidFill>
            <a:schemeClr val="tx1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4145" name="Text Box 49"/>
          <p:cNvSpPr txBox="1">
            <a:spLocks noChangeArrowheads="1"/>
          </p:cNvSpPr>
          <p:nvPr/>
        </p:nvSpPr>
        <p:spPr bwMode="auto">
          <a:xfrm>
            <a:off x="5712885" y="5486401"/>
            <a:ext cx="6326716" cy="75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800" b="1">
                <a:solidFill>
                  <a:srgbClr val="0000FF"/>
                </a:solidFill>
                <a:latin typeface="Garamond" panose="02020404030301010803" pitchFamily="18" charset="0"/>
                <a:cs typeface="FreesiaUPC" panose="020B0604020202020204" pitchFamily="34" charset="-34"/>
              </a:rPr>
              <a:t>จัดเป็นสิ่งมีชีวิต </a:t>
            </a:r>
            <a:r>
              <a:rPr lang="en-US" sz="3733" b="1">
                <a:solidFill>
                  <a:srgbClr val="0000FF"/>
                </a:solidFill>
                <a:latin typeface="Garamond" panose="02020404030301010803" pitchFamily="18" charset="0"/>
                <a:cs typeface="FreesiaUPC" panose="020B0604020202020204" pitchFamily="34" charset="-34"/>
              </a:rPr>
              <a:t>(living particle)</a:t>
            </a:r>
            <a:endParaRPr lang="th-TH" sz="3733" b="1">
              <a:solidFill>
                <a:srgbClr val="0000FF"/>
              </a:solidFill>
              <a:latin typeface="Garamond" panose="02020404030301010803" pitchFamily="18" charset="0"/>
              <a:cs typeface="FreesiaUPC" panose="020B0604020202020204" pitchFamily="34" charset="-34"/>
            </a:endParaRPr>
          </a:p>
        </p:txBody>
      </p:sp>
      <p:cxnSp>
        <p:nvCxnSpPr>
          <p:cNvPr id="4151" name="AutoShape 55"/>
          <p:cNvCxnSpPr>
            <a:cxnSpLocks noChangeShapeType="1"/>
            <a:stCxn id="4135" idx="2"/>
            <a:endCxn id="4136" idx="0"/>
          </p:cNvCxnSpPr>
          <p:nvPr/>
        </p:nvCxnSpPr>
        <p:spPr bwMode="auto">
          <a:xfrm rot="5400000">
            <a:off x="5207496" y="807417"/>
            <a:ext cx="137894" cy="6815539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52" name="AutoShape 56"/>
          <p:cNvCxnSpPr>
            <a:cxnSpLocks noChangeShapeType="1"/>
            <a:stCxn id="4135" idx="2"/>
            <a:endCxn id="4141" idx="0"/>
          </p:cNvCxnSpPr>
          <p:nvPr/>
        </p:nvCxnSpPr>
        <p:spPr bwMode="auto">
          <a:xfrm rot="16200000" flipH="1">
            <a:off x="8904537" y="3925913"/>
            <a:ext cx="137894" cy="578545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53" name="AutoShape 57"/>
          <p:cNvSpPr>
            <a:spLocks noChangeArrowheads="1"/>
          </p:cNvSpPr>
          <p:nvPr/>
        </p:nvSpPr>
        <p:spPr bwMode="auto">
          <a:xfrm rot="-5400000">
            <a:off x="5060952" y="332318"/>
            <a:ext cx="613833" cy="605367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4154" name="AutoShape 58"/>
          <p:cNvSpPr>
            <a:spLocks noChangeArrowheads="1"/>
          </p:cNvSpPr>
          <p:nvPr/>
        </p:nvSpPr>
        <p:spPr bwMode="auto">
          <a:xfrm rot="-5400000">
            <a:off x="5080001" y="2408767"/>
            <a:ext cx="613833" cy="605367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4155" name="AutoShape 59"/>
          <p:cNvSpPr>
            <a:spLocks noChangeArrowheads="1"/>
          </p:cNvSpPr>
          <p:nvPr/>
        </p:nvSpPr>
        <p:spPr bwMode="auto">
          <a:xfrm rot="5400000">
            <a:off x="8468784" y="3024717"/>
            <a:ext cx="383117" cy="726017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 sz="3733"/>
          </a:p>
        </p:txBody>
      </p:sp>
    </p:spTree>
    <p:extLst>
      <p:ext uri="{BB962C8B-B14F-4D97-AF65-F5344CB8AC3E}">
        <p14:creationId xmlns:p14="http://schemas.microsoft.com/office/powerpoint/2010/main" val="2498930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4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4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4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4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500"/>
                                        <p:tgtEl>
                                          <p:spTgt spid="4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4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4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8" grpId="0" animBg="1"/>
      <p:bldP spid="4128" grpId="0" animBg="1"/>
      <p:bldP spid="4131" grpId="0" animBg="1"/>
      <p:bldP spid="4133" grpId="0" animBg="1"/>
      <p:bldP spid="4135" grpId="0"/>
      <p:bldP spid="4136" grpId="0" animBg="1"/>
      <p:bldP spid="4137" grpId="0" animBg="1"/>
      <p:bldP spid="4138" grpId="0"/>
      <p:bldP spid="4139" grpId="0" animBg="1"/>
      <p:bldP spid="4140" grpId="0"/>
      <p:bldP spid="4141" grpId="0" animBg="1"/>
      <p:bldP spid="4142" grpId="0" animBg="1"/>
      <p:bldP spid="4143" grpId="0"/>
      <p:bldP spid="4144" grpId="0" animBg="1"/>
      <p:bldP spid="4145" grpId="0"/>
      <p:bldP spid="4153" grpId="0" animBg="1"/>
      <p:bldP spid="4154" grpId="0" animBg="1"/>
      <p:bldP spid="4155" grpId="0" animBg="1"/>
    </p:bld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310</Words>
  <Application>Microsoft Office PowerPoint</Application>
  <PresentationFormat>แบบจอกว้าง</PresentationFormat>
  <Paragraphs>96</Paragraphs>
  <Slides>8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12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8</vt:i4>
      </vt:variant>
    </vt:vector>
  </HeadingPairs>
  <TitlesOfParts>
    <vt:vector size="21" baseType="lpstr">
      <vt:lpstr>Angsana New</vt:lpstr>
      <vt:lpstr>Arial</vt:lpstr>
      <vt:lpstr>Calibri</vt:lpstr>
      <vt:lpstr>Calibri Light</vt:lpstr>
      <vt:lpstr>Cordia New</vt:lpstr>
      <vt:lpstr>FreesiaUPC</vt:lpstr>
      <vt:lpstr>Garamond</vt:lpstr>
      <vt:lpstr>Impact</vt:lpstr>
      <vt:lpstr>ITC Bookman Demi</vt:lpstr>
      <vt:lpstr>Symbol</vt:lpstr>
      <vt:lpstr>Times New Roman</vt:lpstr>
      <vt:lpstr>Wingdings 2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USER</dc:creator>
  <cp:lastModifiedBy>USER</cp:lastModifiedBy>
  <cp:revision>1</cp:revision>
  <dcterms:created xsi:type="dcterms:W3CDTF">2017-05-03T03:55:14Z</dcterms:created>
  <dcterms:modified xsi:type="dcterms:W3CDTF">2017-05-03T03:55:47Z</dcterms:modified>
</cp:coreProperties>
</file>