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7" r:id="rId3"/>
    <p:sldId id="265" r:id="rId4"/>
    <p:sldId id="266" r:id="rId5"/>
    <p:sldId id="267" r:id="rId6"/>
    <p:sldId id="260" r:id="rId7"/>
    <p:sldId id="270" r:id="rId8"/>
    <p:sldId id="289" r:id="rId9"/>
    <p:sldId id="290" r:id="rId10"/>
    <p:sldId id="292" r:id="rId11"/>
    <p:sldId id="293" r:id="rId12"/>
    <p:sldId id="294" r:id="rId13"/>
    <p:sldId id="295" r:id="rId14"/>
    <p:sldId id="261" r:id="rId15"/>
    <p:sldId id="296" r:id="rId16"/>
    <p:sldId id="297" r:id="rId17"/>
  </p:sldIdLst>
  <p:sldSz cx="9144000" cy="5143500" type="screen16x9"/>
  <p:notesSz cx="6858000" cy="9144000"/>
  <p:embeddedFontLst>
    <p:embeddedFont>
      <p:font typeface="5103_tLU_JIUMJIUM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algun Gothic" panose="020B0503020000020004" pitchFamily="34" charset="-127"/>
      <p:regular r:id="rId24"/>
      <p:bold r:id="rId25"/>
    </p:embeddedFont>
    <p:embeddedFont>
      <p:font typeface="TH SarabunPSK" panose="020B0500040200020003" pitchFamily="34" charset="-34"/>
      <p:regular r:id="rId26"/>
      <p:bold r:id="rId27"/>
      <p:italic r:id="rId28"/>
      <p:boldItalic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456" autoAdjust="0"/>
    <p:restoredTop sz="94660"/>
  </p:normalViewPr>
  <p:slideViewPr>
    <p:cSldViewPr>
      <p:cViewPr varScale="1">
        <p:scale>
          <a:sx n="53" d="100"/>
          <a:sy n="53" d="100"/>
        </p:scale>
        <p:origin x="108" y="9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727B0-BA4B-4525-BC0D-95795055176A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42385-456E-4757-91E6-558D2BEDA15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dirty="0">
                <a:cs typeface="EucrosiaUPC" pitchFamily="18" charset="-34"/>
              </a:rPr>
              <a:t>เป็นช่วงที่มีการเปลี่ยนแปลงต่างๆ มากที่สุดในประวัติการณ์ของโลก</a:t>
            </a:r>
            <a:r>
              <a:rPr lang="en-US" sz="1800" dirty="0">
                <a:cs typeface="EucrosiaUPC" pitchFamily="18" charset="-34"/>
              </a:rPr>
              <a:t> </a:t>
            </a:r>
            <a:r>
              <a:rPr lang="th-TH" sz="1800" dirty="0">
                <a:cs typeface="EucrosiaUPC" pitchFamily="18" charset="-34"/>
              </a:rPr>
              <a:t>โดยเฉพาะอย่างยิ่งภูมิอากาศ</a:t>
            </a:r>
            <a:r>
              <a:rPr lang="en-US" sz="1800" dirty="0">
                <a:cs typeface="EucrosiaUPC" pitchFamily="18" charset="-34"/>
              </a:rPr>
              <a:t> 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มีน้ำแข็งปกคลุมบางส่วนของ</a:t>
            </a:r>
            <a:r>
              <a:rPr lang="th-TH" sz="1800" dirty="0" err="1">
                <a:cs typeface="EucrosiaUPC" pitchFamily="18" charset="-34"/>
              </a:rPr>
              <a:t>แอฟ</a:t>
            </a:r>
            <a:r>
              <a:rPr lang="th-TH" sz="1800" dirty="0">
                <a:cs typeface="EucrosiaUPC" pitchFamily="18" charset="-34"/>
              </a:rPr>
              <a:t>ริกา ออสเตรเลียและอเมริกาใต้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r>
              <a:rPr lang="th-TH" sz="1800" dirty="0">
                <a:cs typeface="EucrosiaUPC" pitchFamily="18" charset="-34"/>
              </a:rPr>
              <a:t>ภูมิภาคอื่นๆ ของโลกเปลี่ยนไปเป็นทะเลทราย</a:t>
            </a:r>
            <a:r>
              <a:rPr lang="en-US" sz="1800" dirty="0">
                <a:cs typeface="EucrosiaUPC" pitchFamily="18" charset="-34"/>
              </a:rPr>
              <a:t>  </a:t>
            </a:r>
            <a:r>
              <a:rPr lang="th-TH" sz="1800" dirty="0">
                <a:cs typeface="EucrosiaUPC" pitchFamily="18" charset="-34"/>
              </a:rPr>
              <a:t>เป็นยุคที่ไม่เอื้อต่อการดำรงชีวิตอย่างที่สุดเท่าที่เคยมีมา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บนบกมีสัตว์เลื้อยคลานที่มีรูปร่างคล้ายสัตว์เลี้ยงลูกด้วยนมหลายชนิด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ปลายยุคเกิดการสูญพันธุ์ครั้งใหญ่ โดยสิ่งมีชีวิตสูญพันธุ์ลงจำนวนมาก รวมทั้ง</a:t>
            </a:r>
            <a:r>
              <a:rPr lang="th-TH" sz="1800" dirty="0" err="1">
                <a:cs typeface="EucrosiaUPC" pitchFamily="18" charset="-34"/>
              </a:rPr>
              <a:t>ไทรโลโบต์</a:t>
            </a:r>
            <a:r>
              <a:rPr lang="th-TH" sz="1800" dirty="0">
                <a:cs typeface="EucrosiaUPC" pitchFamily="18" charset="-34"/>
              </a:rPr>
              <a:t>ในท้องทะเลด้วย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42385-456E-4757-91E6-558D2BEDA15C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dirty="0">
                <a:cs typeface="EucrosiaUPC" pitchFamily="18" charset="-34"/>
              </a:rPr>
              <a:t>เป็นช่วงที่มีการเปลี่ยนแปลงต่างๆ มากที่สุดในประวัติการณ์ของโลก</a:t>
            </a:r>
            <a:r>
              <a:rPr lang="en-US" sz="1800" dirty="0">
                <a:cs typeface="EucrosiaUPC" pitchFamily="18" charset="-34"/>
              </a:rPr>
              <a:t> </a:t>
            </a:r>
            <a:r>
              <a:rPr lang="th-TH" sz="1800" dirty="0">
                <a:cs typeface="EucrosiaUPC" pitchFamily="18" charset="-34"/>
              </a:rPr>
              <a:t>โดยเฉพาะอย่างยิ่งภูมิอากาศ</a:t>
            </a:r>
            <a:r>
              <a:rPr lang="en-US" sz="1800" dirty="0">
                <a:cs typeface="EucrosiaUPC" pitchFamily="18" charset="-34"/>
              </a:rPr>
              <a:t> 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มีน้ำแข็งปกคลุมบางส่วนของ</a:t>
            </a:r>
            <a:r>
              <a:rPr lang="th-TH" sz="1800" dirty="0" err="1">
                <a:cs typeface="EucrosiaUPC" pitchFamily="18" charset="-34"/>
              </a:rPr>
              <a:t>แอฟ</a:t>
            </a:r>
            <a:r>
              <a:rPr lang="th-TH" sz="1800" dirty="0">
                <a:cs typeface="EucrosiaUPC" pitchFamily="18" charset="-34"/>
              </a:rPr>
              <a:t>ริกา ออสเตรเลียและอเมริกาใต้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r>
              <a:rPr lang="th-TH" sz="1800" dirty="0">
                <a:cs typeface="EucrosiaUPC" pitchFamily="18" charset="-34"/>
              </a:rPr>
              <a:t>ภูมิภาคอื่นๆ ของโลกเปลี่ยนไปเป็นทะเลทราย</a:t>
            </a:r>
            <a:r>
              <a:rPr lang="en-US" sz="1800" dirty="0">
                <a:cs typeface="EucrosiaUPC" pitchFamily="18" charset="-34"/>
              </a:rPr>
              <a:t>  </a:t>
            </a:r>
            <a:r>
              <a:rPr lang="th-TH" sz="1800" dirty="0">
                <a:cs typeface="EucrosiaUPC" pitchFamily="18" charset="-34"/>
              </a:rPr>
              <a:t>เป็นยุคที่ไม่เอื้อต่อการดำรงชีวิตอย่างที่สุดเท่าที่เคยมีมา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บนบกมีสัตว์เลื้อยคลานที่มีรูปร่างคล้ายสัตว์เลี้ยงลูกด้วยนมหลายชนิด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ปลายยุคเกิดการสูญพันธุ์ครั้งใหญ่ โดยสิ่งมีชีวิตสูญพันธุ์ลงจำนวนมาก รวมทั้ง</a:t>
            </a:r>
            <a:r>
              <a:rPr lang="th-TH" sz="1800" dirty="0" err="1">
                <a:cs typeface="EucrosiaUPC" pitchFamily="18" charset="-34"/>
              </a:rPr>
              <a:t>ไทรโลโบต์</a:t>
            </a:r>
            <a:r>
              <a:rPr lang="th-TH" sz="1800" dirty="0">
                <a:cs typeface="EucrosiaUPC" pitchFamily="18" charset="-34"/>
              </a:rPr>
              <a:t>ในท้องทะเลด้วย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42385-456E-4757-91E6-558D2BEDA15C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dirty="0">
                <a:cs typeface="EucrosiaUPC" pitchFamily="18" charset="-34"/>
              </a:rPr>
              <a:t>เป็นช่วงที่มีการเปลี่ยนแปลงต่างๆ มากที่สุดในประวัติการณ์ของโลก</a:t>
            </a:r>
            <a:r>
              <a:rPr lang="en-US" sz="1800" dirty="0">
                <a:cs typeface="EucrosiaUPC" pitchFamily="18" charset="-34"/>
              </a:rPr>
              <a:t> </a:t>
            </a:r>
            <a:r>
              <a:rPr lang="th-TH" sz="1800" dirty="0">
                <a:cs typeface="EucrosiaUPC" pitchFamily="18" charset="-34"/>
              </a:rPr>
              <a:t>โดยเฉพาะอย่างยิ่งภูมิอากาศ</a:t>
            </a:r>
            <a:r>
              <a:rPr lang="en-US" sz="1800" dirty="0">
                <a:cs typeface="EucrosiaUPC" pitchFamily="18" charset="-34"/>
              </a:rPr>
              <a:t> 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มีน้ำแข็งปกคลุมบางส่วนของ</a:t>
            </a:r>
            <a:r>
              <a:rPr lang="th-TH" sz="1800" dirty="0" err="1">
                <a:cs typeface="EucrosiaUPC" pitchFamily="18" charset="-34"/>
              </a:rPr>
              <a:t>แอฟ</a:t>
            </a:r>
            <a:r>
              <a:rPr lang="th-TH" sz="1800" dirty="0">
                <a:cs typeface="EucrosiaUPC" pitchFamily="18" charset="-34"/>
              </a:rPr>
              <a:t>ริกา ออสเตรเลียและอเมริกาใต้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r>
              <a:rPr lang="th-TH" sz="1800" dirty="0">
                <a:cs typeface="EucrosiaUPC" pitchFamily="18" charset="-34"/>
              </a:rPr>
              <a:t>ภูมิภาคอื่นๆ ของโลกเปลี่ยนไปเป็นทะเลทราย</a:t>
            </a:r>
            <a:r>
              <a:rPr lang="en-US" sz="1800" dirty="0">
                <a:cs typeface="EucrosiaUPC" pitchFamily="18" charset="-34"/>
              </a:rPr>
              <a:t>  </a:t>
            </a:r>
            <a:r>
              <a:rPr lang="th-TH" sz="1800" dirty="0">
                <a:cs typeface="EucrosiaUPC" pitchFamily="18" charset="-34"/>
              </a:rPr>
              <a:t>เป็นยุคที่ไม่เอื้อต่อการดำรงชีวิตอย่างที่สุดเท่าที่เคยมีมา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บนบกมีสัตว์เลื้อยคลานที่มีรูปร่างคล้ายสัตว์เลี้ยงลูกด้วยนมหลายชนิด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ปลายยุคเกิดการสูญพันธุ์ครั้งใหญ่ โดยสิ่งมีชีวิตสูญพันธุ์ลงจำนวนมาก รวมทั้ง</a:t>
            </a:r>
            <a:r>
              <a:rPr lang="th-TH" sz="1800" dirty="0" err="1">
                <a:cs typeface="EucrosiaUPC" pitchFamily="18" charset="-34"/>
              </a:rPr>
              <a:t>ไทรโลโบต์</a:t>
            </a:r>
            <a:r>
              <a:rPr lang="th-TH" sz="1800" dirty="0">
                <a:cs typeface="EucrosiaUPC" pitchFamily="18" charset="-34"/>
              </a:rPr>
              <a:t>ในท้องทะเลด้วย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42385-456E-4757-91E6-558D2BEDA15C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dirty="0">
                <a:cs typeface="EucrosiaUPC" pitchFamily="18" charset="-34"/>
              </a:rPr>
              <a:t>เป็นช่วงที่มีการเปลี่ยนแปลงต่างๆ มากที่สุดในประวัติการณ์ของโลก</a:t>
            </a:r>
            <a:r>
              <a:rPr lang="en-US" sz="1800" dirty="0">
                <a:cs typeface="EucrosiaUPC" pitchFamily="18" charset="-34"/>
              </a:rPr>
              <a:t> </a:t>
            </a:r>
            <a:r>
              <a:rPr lang="th-TH" sz="1800" dirty="0">
                <a:cs typeface="EucrosiaUPC" pitchFamily="18" charset="-34"/>
              </a:rPr>
              <a:t>โดยเฉพาะอย่างยิ่งภูมิอากาศ</a:t>
            </a:r>
            <a:r>
              <a:rPr lang="en-US" sz="1800" dirty="0">
                <a:cs typeface="EucrosiaUPC" pitchFamily="18" charset="-34"/>
              </a:rPr>
              <a:t> 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มีน้ำแข็งปกคลุมบางส่วนของ</a:t>
            </a:r>
            <a:r>
              <a:rPr lang="th-TH" sz="1800" dirty="0" err="1">
                <a:cs typeface="EucrosiaUPC" pitchFamily="18" charset="-34"/>
              </a:rPr>
              <a:t>แอฟ</a:t>
            </a:r>
            <a:r>
              <a:rPr lang="th-TH" sz="1800" dirty="0">
                <a:cs typeface="EucrosiaUPC" pitchFamily="18" charset="-34"/>
              </a:rPr>
              <a:t>ริกา ออสเตรเลียและอเมริกาใต้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r>
              <a:rPr lang="th-TH" sz="1800" dirty="0">
                <a:cs typeface="EucrosiaUPC" pitchFamily="18" charset="-34"/>
              </a:rPr>
              <a:t>ภูมิภาคอื่นๆ ของโลกเปลี่ยนไปเป็นทะเลทราย</a:t>
            </a:r>
            <a:r>
              <a:rPr lang="en-US" sz="1800" dirty="0">
                <a:cs typeface="EucrosiaUPC" pitchFamily="18" charset="-34"/>
              </a:rPr>
              <a:t>  </a:t>
            </a:r>
            <a:r>
              <a:rPr lang="th-TH" sz="1800" dirty="0">
                <a:cs typeface="EucrosiaUPC" pitchFamily="18" charset="-34"/>
              </a:rPr>
              <a:t>เป็นยุคที่ไม่เอื้อต่อการดำรงชีวิตอย่างที่สุดเท่าที่เคยมีมา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บนบกมีสัตว์เลื้อยคลานที่มีรูปร่างคล้ายสัตว์เลี้ยงลูกด้วยนมหลายชนิด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ปลายยุคเกิดการสูญพันธุ์ครั้งใหญ่ โดยสิ่งมีชีวิตสูญพันธุ์ลงจำนวนมาก รวมทั้ง</a:t>
            </a:r>
            <a:r>
              <a:rPr lang="th-TH" sz="1800" dirty="0" err="1">
                <a:cs typeface="EucrosiaUPC" pitchFamily="18" charset="-34"/>
              </a:rPr>
              <a:t>ไทรโลโบต์</a:t>
            </a:r>
            <a:r>
              <a:rPr lang="th-TH" sz="1800" dirty="0">
                <a:cs typeface="EucrosiaUPC" pitchFamily="18" charset="-34"/>
              </a:rPr>
              <a:t>ในท้องทะเลด้วย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42385-456E-4757-91E6-558D2BEDA15C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dirty="0">
                <a:cs typeface="EucrosiaUPC" pitchFamily="18" charset="-34"/>
              </a:rPr>
              <a:t>เป็นช่วงที่มีการเปลี่ยนแปลงต่างๆ มากที่สุดในประวัติการณ์ของโลก</a:t>
            </a:r>
            <a:r>
              <a:rPr lang="en-US" sz="1800" dirty="0">
                <a:cs typeface="EucrosiaUPC" pitchFamily="18" charset="-34"/>
              </a:rPr>
              <a:t> </a:t>
            </a:r>
            <a:r>
              <a:rPr lang="th-TH" sz="1800" dirty="0">
                <a:cs typeface="EucrosiaUPC" pitchFamily="18" charset="-34"/>
              </a:rPr>
              <a:t>โดยเฉพาะอย่างยิ่งภูมิอากาศ</a:t>
            </a:r>
            <a:r>
              <a:rPr lang="en-US" sz="1800" dirty="0">
                <a:cs typeface="EucrosiaUPC" pitchFamily="18" charset="-34"/>
              </a:rPr>
              <a:t> 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มีน้ำแข็งปกคลุมบางส่วนของ</a:t>
            </a:r>
            <a:r>
              <a:rPr lang="th-TH" sz="1800" dirty="0" err="1">
                <a:cs typeface="EucrosiaUPC" pitchFamily="18" charset="-34"/>
              </a:rPr>
              <a:t>แอฟ</a:t>
            </a:r>
            <a:r>
              <a:rPr lang="th-TH" sz="1800" dirty="0">
                <a:cs typeface="EucrosiaUPC" pitchFamily="18" charset="-34"/>
              </a:rPr>
              <a:t>ริกา ออสเตรเลียและอเมริกาใต้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r>
              <a:rPr lang="th-TH" sz="1800" dirty="0">
                <a:cs typeface="EucrosiaUPC" pitchFamily="18" charset="-34"/>
              </a:rPr>
              <a:t>ภูมิภาคอื่นๆ ของโลกเปลี่ยนไปเป็นทะเลทราย</a:t>
            </a:r>
            <a:r>
              <a:rPr lang="en-US" sz="1800" dirty="0">
                <a:cs typeface="EucrosiaUPC" pitchFamily="18" charset="-34"/>
              </a:rPr>
              <a:t>  </a:t>
            </a:r>
            <a:r>
              <a:rPr lang="th-TH" sz="1800" dirty="0">
                <a:cs typeface="EucrosiaUPC" pitchFamily="18" charset="-34"/>
              </a:rPr>
              <a:t>เป็นยุคที่ไม่เอื้อต่อการดำรงชีวิตอย่างที่สุดเท่าที่เคยมีมา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บนบกมีสัตว์เลื้อยคลานที่มีรูปร่างคล้ายสัตว์เลี้ยงลูกด้วยนมหลายชนิด</a:t>
            </a:r>
            <a:r>
              <a:rPr lang="en-US" sz="1800" dirty="0">
                <a:cs typeface="EucrosiaUPC" pitchFamily="18" charset="-34"/>
              </a:rPr>
              <a:t>  </a:t>
            </a:r>
            <a:endParaRPr lang="th-TH" sz="1800" dirty="0">
              <a:cs typeface="EucrosiaUPC" pitchFamily="18" charset="-34"/>
            </a:endParaRPr>
          </a:p>
          <a:p>
            <a:r>
              <a:rPr lang="th-TH" sz="1800" dirty="0">
                <a:cs typeface="EucrosiaUPC" pitchFamily="18" charset="-34"/>
              </a:rPr>
              <a:t>ปลายยุคเกิดการสูญพันธุ์ครั้งใหญ่ โดยสิ่งมีชีวิตสูญพันธุ์ลงจำนวนมาก รวมทั้ง</a:t>
            </a:r>
            <a:r>
              <a:rPr lang="th-TH" sz="1800" dirty="0" err="1">
                <a:cs typeface="EucrosiaUPC" pitchFamily="18" charset="-34"/>
              </a:rPr>
              <a:t>ไทรโลโบต์</a:t>
            </a:r>
            <a:r>
              <a:rPr lang="th-TH" sz="1800" dirty="0">
                <a:cs typeface="EucrosiaUPC" pitchFamily="18" charset="-34"/>
              </a:rPr>
              <a:t>ในท้องทะเลด้วย</a:t>
            </a:r>
            <a:r>
              <a:rPr lang="en-US" sz="1800" dirty="0">
                <a:cs typeface="EucrosiaUPC" pitchFamily="18" charset="-34"/>
              </a:rPr>
              <a:t>  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42385-456E-4757-91E6-558D2BEDA15C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ชื่อเรื่อง เนื้อหา 1 ส่วน และ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6482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8801B-1881-45B3-8212-F5C4550E711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857250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6858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4859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6858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8200" y="3086100"/>
            <a:ext cx="3810000" cy="1485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5A13C-1498-4076-8DDF-0DE9F8A65DC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379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697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FF8607B-DE8D-43E6-86FE-70F78F0E06C8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BDE087F-2865-4DB1-866F-22AD095640B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334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5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6"/>
          </a:xfrm>
        </p:spPr>
        <p:txBody>
          <a:bodyPr/>
          <a:lstStyle/>
          <a:p>
            <a:r>
              <a:rPr lang="en-US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อายุทางธรณีวิทยา (</a:t>
            </a:r>
            <a:r>
              <a:rPr lang="en-US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Geologic age</a:t>
            </a:r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6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50" name="AutoShape 2" descr="รูปภาพที่เกี่ยวข้อง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052" name="AutoShape 4" descr="รูปภาพที่เกี่ยวข้อง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2054" name="AutoShape 6" descr="รูปภาพที่เกี่ยวข้อง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055" name="Picture 7" descr="C:\Users\Yupa\Desktop\geological_ti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6"/>
            <a:ext cx="5857884" cy="4214824"/>
          </a:xfrm>
          <a:prstGeom prst="rect">
            <a:avLst/>
          </a:prstGeom>
          <a:noFill/>
        </p:spPr>
      </p:pic>
      <p:sp>
        <p:nvSpPr>
          <p:cNvPr id="11" name="สี่เหลี่ยมผืนผ้า 10"/>
          <p:cNvSpPr/>
          <p:nvPr/>
        </p:nvSpPr>
        <p:spPr>
          <a:xfrm>
            <a:off x="5857884" y="844133"/>
            <a:ext cx="328611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มาตราทางธรณีกาล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Geological time scale)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แบ่งเวลานับตั้งแต่โลกเกิดขึ้นมาจนถึงปัจจุบันออกเป็นคาบเวลาจากใหญ่ไปเล็กได้แก่ บรมยุค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Eon),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Era),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ยุค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Period),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สมัย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Epoch)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9836" y="0"/>
            <a:ext cx="7524328" cy="884466"/>
          </a:xfrm>
        </p:spPr>
        <p:txBody>
          <a:bodyPr/>
          <a:lstStyle/>
          <a:p>
            <a:pPr algn="ctr"/>
            <a:r>
              <a:rPr lang="th-TH" sz="6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บรมยุค (</a:t>
            </a:r>
            <a:r>
              <a:rPr lang="en-US" sz="6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Eon</a:t>
            </a:r>
            <a:r>
              <a:rPr lang="th-TH" sz="6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3568" y="623659"/>
            <a:ext cx="82153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บรมยุค ได้แก่</a:t>
            </a:r>
          </a:p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อาร์คีโอโซอิก (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Archaeozoic) - 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ชีวิตที่ถูกซ่อน</a:t>
            </a:r>
          </a:p>
          <a:p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โพรเทอโรโซอิก (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Proterozoic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- 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ชีวิตแรก หรือชีวิตก่อน</a:t>
            </a:r>
          </a:p>
          <a:p>
            <a:r>
              <a:rPr lang="th-TH" sz="4000" b="1" dirty="0" err="1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ฟาเ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นอโรโซอิก (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Phanerozoic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– </a:t>
            </a:r>
            <a:r>
              <a:rPr lang="th-TH" sz="4000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ชีวิตที่มีหลักฐานชัดเจน</a:t>
            </a:r>
          </a:p>
        </p:txBody>
      </p:sp>
      <p:pic>
        <p:nvPicPr>
          <p:cNvPr id="2050" name="Picture 2" descr="ผลการค้นหารูปภาพสำหรับ บรมยุค e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143254"/>
            <a:ext cx="6786578" cy="1785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</p:spPr>
        <p:txBody>
          <a:bodyPr/>
          <a:lstStyle/>
          <a:p>
            <a:pPr algn="ctr"/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 (</a:t>
            </a:r>
            <a:r>
              <a:rPr lang="en-US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Era</a:t>
            </a:r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CE1B9F-2AF0-4074-B209-0B5AEB349C70}"/>
              </a:ext>
            </a:extLst>
          </p:cNvPr>
          <p:cNvSpPr/>
          <p:nvPr/>
        </p:nvSpPr>
        <p:spPr>
          <a:xfrm>
            <a:off x="0" y="742294"/>
            <a:ext cx="9144000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39552" y="742293"/>
            <a:ext cx="978700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err="1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พรี</a:t>
            </a:r>
            <a:r>
              <a:rPr lang="th-TH" sz="4000" b="1" dirty="0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แคมเบรียน </a:t>
            </a:r>
            <a:r>
              <a:rPr lang="en-US" sz="4000" b="1" dirty="0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Precambrian </a:t>
            </a:r>
            <a:r>
              <a:rPr lang="en-US" sz="4000" dirty="0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4000" b="1" dirty="0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dirty="0">
                <a:solidFill>
                  <a:srgbClr val="80008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ก่อนแคมเบรียน</a:t>
            </a:r>
          </a:p>
          <a:p>
            <a:r>
              <a:rPr lang="th-TH" sz="40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พาลีโอโซอิก </a:t>
            </a:r>
            <a:r>
              <a:rPr lang="en-US" sz="40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Paleozoic </a:t>
            </a:r>
            <a:r>
              <a:rPr lang="en-US" sz="40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40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ชีวิตดึกดำบรรพ์</a:t>
            </a:r>
            <a:r>
              <a:rPr lang="en-US" sz="40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- </a:t>
            </a:r>
            <a:r>
              <a:rPr lang="th-TH" sz="40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ชีวิตโบราณ</a:t>
            </a:r>
          </a:p>
          <a:p>
            <a:pPr>
              <a:buFont typeface="Wingdings" pitchFamily="2" charset="2"/>
              <a:buNone/>
            </a:pPr>
            <a:r>
              <a:rPr lang="th-TH" sz="4000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ประกอบด้วย 6 ยุค</a:t>
            </a:r>
          </a:p>
          <a:p>
            <a:r>
              <a:rPr lang="th-TH" sz="4000" b="1" dirty="0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มีโซโซอิก </a:t>
            </a:r>
            <a:r>
              <a:rPr lang="en-US" sz="4000" b="1" dirty="0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Mesozoic </a:t>
            </a:r>
            <a:r>
              <a:rPr lang="en-US" sz="4000" dirty="0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4000" b="1" dirty="0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000" dirty="0" err="1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ชีวิตระหว่างกลาง</a:t>
            </a:r>
            <a:endParaRPr lang="en-US" sz="4000" dirty="0">
              <a:solidFill>
                <a:srgbClr val="FF5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buFont typeface="Wingdings" pitchFamily="2" charset="2"/>
              <a:buNone/>
            </a:pPr>
            <a:r>
              <a:rPr lang="th-TH" sz="4000" dirty="0">
                <a:solidFill>
                  <a:srgbClr val="FF5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ประกอบด้วย 3 ยุค</a:t>
            </a:r>
          </a:p>
          <a:p>
            <a:r>
              <a:rPr lang="th-TH" sz="4000" b="1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ซีโนโซอิก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Cenozoic - </a:t>
            </a:r>
            <a:r>
              <a:rPr lang="th-TH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ชีวิตใหม่ หรือ ชีวิตเมื่อเร็ว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ๆ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นี้</a:t>
            </a:r>
          </a:p>
          <a:p>
            <a:pPr>
              <a:buFont typeface="Wingdings" pitchFamily="2" charset="2"/>
              <a:buNone/>
            </a:pPr>
            <a:r>
              <a:rPr lang="th-TH" sz="400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ประกอบด้วย 2 ยุค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6341" y="411510"/>
            <a:ext cx="2286405" cy="884466"/>
          </a:xfrm>
        </p:spPr>
        <p:txBody>
          <a:bodyPr/>
          <a:lstStyle/>
          <a:p>
            <a:pPr algn="ctr"/>
            <a:r>
              <a:rPr lang="th-TH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ตารางธรณีกาล</a:t>
            </a:r>
          </a:p>
        </p:txBody>
      </p:sp>
      <p:pic>
        <p:nvPicPr>
          <p:cNvPr id="2662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0064" y="0"/>
            <a:ext cx="6863936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642924"/>
            <a:ext cx="7524328" cy="884466"/>
          </a:xfrm>
        </p:spPr>
        <p:txBody>
          <a:bodyPr/>
          <a:lstStyle/>
          <a:p>
            <a:pPr algn="ctr"/>
            <a:r>
              <a:rPr lang="th-TH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มหายุคพ</a:t>
            </a:r>
            <a:r>
              <a:rPr lang="th-TH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รีแคมเบรียน </a:t>
            </a:r>
            <a:r>
              <a:rPr lang="en-US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Precambrian Era</a:t>
            </a:r>
            <a:br>
              <a:rPr lang="th-TH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4,600 – 5</a:t>
            </a:r>
            <a:r>
              <a:rPr lang="th-TH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41</a:t>
            </a:r>
            <a:r>
              <a:rPr lang="en-US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ล้านปีมาแล้ว</a:t>
            </a:r>
            <a:br>
              <a:rPr lang="th-TH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ko-KR" alt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148" name="Picture 4" descr="ผลการค้นหารูปภาพสำหรับ blue green algae ce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330" y="1714494"/>
            <a:ext cx="2820786" cy="2928958"/>
          </a:xfrm>
          <a:prstGeom prst="rect">
            <a:avLst/>
          </a:prstGeom>
          <a:noFill/>
        </p:spPr>
      </p:pic>
      <p:pic>
        <p:nvPicPr>
          <p:cNvPr id="6150" name="Picture 6" descr="ผลการค้นหารูปภาพสำหรับ precambri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500180"/>
            <a:ext cx="5072098" cy="33780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มหายุคพาลีโอโซอิก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Paleozoic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3643320"/>
            <a:ext cx="45004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ยุคแคม</a:t>
            </a:r>
            <a:r>
              <a:rPr lang="th-TH" sz="32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เบรียน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541 - 458 ล้าน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ปี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เริ่มปรากฏสัตว์ประเภทหอย ปลาหมึก และสัตว์ที่มีเปลือกแข็งแยกเป็นส่วนๆ เช่น ไตร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โล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ไบต์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754567" y="3643320"/>
            <a:ext cx="41617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ยุคออร์โดวิ</a:t>
            </a:r>
            <a:r>
              <a:rPr lang="th-TH" sz="3200" b="1" dirty="0" err="1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เชีย</a:t>
            </a:r>
            <a:r>
              <a:rPr lang="th-TH" sz="32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 458 - 443 ล้านปี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เริ่มมีสัตว์ประเภทปู กุ้ง และสัตว์มีกระดูกสันหลัง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รุ่นแรกซึ่งคล้ายปลา แนวปะการัง</a:t>
            </a:r>
          </a:p>
        </p:txBody>
      </p:sp>
      <p:pic>
        <p:nvPicPr>
          <p:cNvPr id="5120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8"/>
            <a:ext cx="4143404" cy="2786082"/>
          </a:xfrm>
          <a:prstGeom prst="rect">
            <a:avLst/>
          </a:prstGeom>
          <a:noFill/>
        </p:spPr>
      </p:pic>
      <p:pic>
        <p:nvPicPr>
          <p:cNvPr id="51204" name="Picture 4" descr="ผลการค้นหารูปภาพสำหรับ ordovici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56"/>
            <a:ext cx="4143404" cy="278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มหายุคพาลีโอโซอิก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Paleozoic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42043" y="3645296"/>
            <a:ext cx="46858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ยุคไซลูเรียน 443 - 419 ล้านปี</a:t>
            </a:r>
          </a:p>
          <a:p>
            <a:pPr algn="ctr"/>
            <a:r>
              <a:rPr lang="th-TH" sz="2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พืชบกชั้นต่ำ เช่น คุกโซ</a:t>
            </a:r>
            <a:r>
              <a:rPr lang="th-TH" sz="2400" b="1" dirty="0" err="1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เนีย</a:t>
            </a:r>
            <a:r>
              <a:rPr lang="th-TH" sz="2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วิวัฒนาการขึ้นตาม</a:t>
            </a:r>
          </a:p>
          <a:p>
            <a:pPr algn="ctr"/>
            <a:r>
              <a:rPr lang="th-TH" sz="2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แนวชายฝั่งและปากแม่น้ำ ปลาที่มีขากรรไกรกำเนิดขึ้น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685220" y="3573840"/>
            <a:ext cx="430598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ยุคดีโวเนียน 419 - 358 ล้านปี</a:t>
            </a:r>
          </a:p>
          <a:p>
            <a:pPr algn="ctr"/>
            <a:r>
              <a:rPr lang="th-TH" sz="2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ยุคของปลา กำเนิดปลาฉลาม เริ่มมีแมลง</a:t>
            </a:r>
          </a:p>
          <a:p>
            <a:pPr algn="ctr"/>
            <a:r>
              <a:rPr lang="th-TH" sz="2400" b="1" dirty="0">
                <a:solidFill>
                  <a:srgbClr val="8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และสัตว์สะเทินน้ำสะเทินบกคืบคลานอยู่บนพื้นดิน</a:t>
            </a:r>
          </a:p>
        </p:txBody>
      </p:sp>
      <p:pic>
        <p:nvPicPr>
          <p:cNvPr id="51204" name="Picture 4" descr="ผลการค้นหารูปภาพสำหรับ ordovici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857256"/>
            <a:ext cx="4143404" cy="2786064"/>
          </a:xfrm>
          <a:prstGeom prst="rect">
            <a:avLst/>
          </a:prstGeom>
          <a:noFill/>
        </p:spPr>
      </p:pic>
      <p:pic>
        <p:nvPicPr>
          <p:cNvPr id="5632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857238"/>
            <a:ext cx="4051167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b="0" dirty="0">
                <a:latin typeface="5103_tLU_JIUMJIUM" pitchFamily="2" charset="0"/>
                <a:cs typeface="5103_tLU_JIUMJIUM" pitchFamily="2" charset="0"/>
              </a:rPr>
              <a:t>มหายุคพาลีโอโซอิก </a:t>
            </a:r>
            <a:r>
              <a:rPr lang="en-US" sz="4800" b="0" dirty="0" err="1">
                <a:latin typeface="5103_tLU_JIUMJIUM" pitchFamily="2" charset="0"/>
                <a:cs typeface="5103_tLU_JIUMJIUM" pitchFamily="2" charset="0"/>
              </a:rPr>
              <a:t>Palaeozoic</a:t>
            </a:r>
            <a:r>
              <a:rPr lang="en-US" sz="4800" b="0" dirty="0">
                <a:latin typeface="5103_tLU_JIUMJIUM" pitchFamily="2" charset="0"/>
                <a:cs typeface="5103_tLU_JIUMJIUM" pitchFamily="2" charset="0"/>
              </a:rPr>
              <a:t> Era</a:t>
            </a:r>
            <a:endParaRPr lang="th-TH" sz="4800" b="0" dirty="0"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02957" y="3645296"/>
            <a:ext cx="44694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ยุคคาร์บอน</a:t>
            </a:r>
            <a:r>
              <a:rPr lang="th-TH" sz="32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ิเฟ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อร</a:t>
            </a:r>
            <a:r>
              <a:rPr lang="th-TH" sz="32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ัส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358 - 298 ล้านปี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มีเฟิร์นขนาดยักษ์และป่าไม้เจริญเต็มที่ (ให้ถ่านหิน) 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มีแมลงปอขนาดยักษ์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798337" y="3645296"/>
            <a:ext cx="40302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ยุคเพอร์เมียน 298 - 252 ล้านปี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สัตว์เลื้อยคลานมีหลากหลายพันธุ์ 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ไตรโล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ไบต์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เริ่มสูญพันธุ์ เริ่มมีแมลงปีกแข็ง มีต้นสนยุคแรก</a:t>
            </a:r>
          </a:p>
        </p:txBody>
      </p:sp>
      <p:pic>
        <p:nvPicPr>
          <p:cNvPr id="57348" name="Picture 4" descr="ผลการค้นหารูปภาพสำหรับ carboniferous"/>
          <p:cNvPicPr>
            <a:picLocks noChangeAspect="1" noChangeArrowheads="1"/>
          </p:cNvPicPr>
          <p:nvPr/>
        </p:nvPicPr>
        <p:blipFill>
          <a:blip r:embed="rId3" cstate="print"/>
          <a:srcRect r="36718" b="7608"/>
          <a:stretch>
            <a:fillRect/>
          </a:stretch>
        </p:blipFill>
        <p:spPr bwMode="auto">
          <a:xfrm>
            <a:off x="214281" y="857238"/>
            <a:ext cx="4311493" cy="2786082"/>
          </a:xfrm>
          <a:prstGeom prst="rect">
            <a:avLst/>
          </a:prstGeom>
          <a:noFill/>
        </p:spPr>
      </p:pic>
      <p:pic>
        <p:nvPicPr>
          <p:cNvPr id="57350" name="Picture 6" descr="ผลการค้นหารูปภาพสำหรับ permi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857238"/>
            <a:ext cx="3929090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มหายุคมีโซโซอิก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Mesozoic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96031" y="3645296"/>
            <a:ext cx="38106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chemeClr val="bg2">
                    <a:lumMod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ยุคไทรแอสซิก 252 - 201 ล้านปี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ยุคของสัตว์เลื้อยคลายทั้งบนบกและในน้ำ 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เริ่มมีไดโนเสาร์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591515" y="3643320"/>
            <a:ext cx="41232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>
                <a:solidFill>
                  <a:schemeClr val="bg2">
                    <a:lumMod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</a:t>
            </a:r>
            <a:r>
              <a:rPr lang="th-TH" sz="3200" b="1" dirty="0" err="1">
                <a:solidFill>
                  <a:schemeClr val="bg2">
                    <a:lumMod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จูแ</a:t>
            </a:r>
            <a:r>
              <a:rPr lang="th-TH" sz="3200" b="1" dirty="0">
                <a:solidFill>
                  <a:schemeClr val="bg2">
                    <a:lumMod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รสซิก 201 - 145 ล้านปี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ยุคของไดโนเสาร์ และมี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แอม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โม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นอยด์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แพร่หลาย </a:t>
            </a:r>
          </a:p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เริ่มมีนก</a:t>
            </a:r>
          </a:p>
        </p:txBody>
      </p:sp>
      <p:pic>
        <p:nvPicPr>
          <p:cNvPr id="59394" name="Picture 2" descr="ผลการค้นหารูปภาพสำหรับ triassic peri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785800"/>
            <a:ext cx="4143404" cy="2857502"/>
          </a:xfrm>
          <a:prstGeom prst="rect">
            <a:avLst/>
          </a:prstGeom>
          <a:noFill/>
        </p:spPr>
      </p:pic>
      <p:pic>
        <p:nvPicPr>
          <p:cNvPr id="59396" name="Picture 4" descr="ผลการค้นหารูปภาพสำหรับ jurassic peri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785800"/>
            <a:ext cx="4429156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มหายุคมีโซโซอิก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Mesozoic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357384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ยุค</a:t>
            </a:r>
            <a:r>
              <a:rPr lang="th-TH" sz="3200" b="1" dirty="0" err="1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</a:t>
            </a:r>
            <a:r>
              <a:rPr lang="th-TH" sz="32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ีเท</a:t>
            </a:r>
            <a:r>
              <a:rPr lang="th-TH" sz="3200" b="1" dirty="0" err="1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เชีย</a:t>
            </a:r>
            <a:r>
              <a:rPr lang="th-TH" sz="32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 </a:t>
            </a:r>
          </a:p>
          <a:p>
            <a:r>
              <a:rPr lang="th-TH" sz="32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145 - 66 ล้านปี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เริ่มมีพันธุ์ไม้ดอก หอยน้ำจืดแพร่หลาย ยังคงมีไดโนเสาร์ในตอนปลายยุค ไดโนเสาร์และแอมโมน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อยด์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เริ่มสูญพันธุ์</a:t>
            </a:r>
          </a:p>
        </p:txBody>
      </p:sp>
      <p:pic>
        <p:nvPicPr>
          <p:cNvPr id="6246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714362"/>
            <a:ext cx="5572164" cy="3393305"/>
          </a:xfrm>
          <a:prstGeom prst="rect">
            <a:avLst/>
          </a:prstGeom>
          <a:noFill/>
        </p:spPr>
      </p:pic>
      <p:pic>
        <p:nvPicPr>
          <p:cNvPr id="62468" name="Picture 4" descr="ผลการค้นหารูปภาพสำหรับ cretaceous period"/>
          <p:cNvPicPr>
            <a:picLocks noChangeAspect="1" noChangeArrowheads="1"/>
          </p:cNvPicPr>
          <p:nvPr/>
        </p:nvPicPr>
        <p:blipFill>
          <a:blip r:embed="rId4" cstate="print"/>
          <a:srcRect r="42578" b="37341"/>
          <a:stretch>
            <a:fillRect/>
          </a:stretch>
        </p:blipFill>
        <p:spPr bwMode="auto">
          <a:xfrm>
            <a:off x="214282" y="785800"/>
            <a:ext cx="2883497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มหายุคซีโนโซอิก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Cenozoic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64514" name="Picture 2" descr="ผลการค้นหารูปภาพสำหรับ cenozo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785800"/>
            <a:ext cx="7500990" cy="43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มหายุคซีโนโซอิก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Cenozoic Era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6" name="Picture 2" descr="ผลการค้นหารูปภาพสำหรับ ตารางธรณีกาล"/>
          <p:cNvPicPr>
            <a:picLocks noChangeAspect="1" noChangeArrowheads="1"/>
          </p:cNvPicPr>
          <p:nvPr/>
        </p:nvPicPr>
        <p:blipFill>
          <a:blip r:embed="rId3" cstate="print"/>
          <a:srcRect l="1519" t="1531" r="1475" b="79414"/>
          <a:stretch>
            <a:fillRect/>
          </a:stretch>
        </p:blipFill>
        <p:spPr bwMode="auto">
          <a:xfrm>
            <a:off x="0" y="854433"/>
            <a:ext cx="9144000" cy="4289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การสูญพันธุ์ครั้งยิ่งใหญ่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Mass Extinction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5123" name="Picture 3" descr="ผลการค้นหารูปภาพสำหรับ mass extin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8"/>
            <a:ext cx="7643866" cy="4214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การสูญพันธุ์ครั้งยิ่งใหญ่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Mass Extinction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67586" name="Picture 2" descr="ผลการค้นหารูปภาพสำหรับ mass extin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2295"/>
            <a:ext cx="9144000" cy="4351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การสูญพันธุ์ครั้งยิ่งใหญ่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Mass Extinction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68610" name="Picture 2" descr="ผลการค้นหารูปภาพสำหรับ mass extin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58"/>
            <a:ext cx="9144000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947</Words>
  <Application>Microsoft Office PowerPoint</Application>
  <PresentationFormat>On-screen Show (16:9)</PresentationFormat>
  <Paragraphs>83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TH SarabunPSK</vt:lpstr>
      <vt:lpstr>Malgun Gothic</vt:lpstr>
      <vt:lpstr>5103_tLU_JIUMJIUM</vt:lpstr>
      <vt:lpstr>Wingdings</vt:lpstr>
      <vt:lpstr>Arial</vt:lpstr>
      <vt:lpstr>Office Theme</vt:lpstr>
      <vt:lpstr>Custom Design</vt:lpstr>
      <vt:lpstr> อายุทางธรณีวิทยา (Geologic age)</vt:lpstr>
      <vt:lpstr>บรมยุค (Eon)</vt:lpstr>
      <vt:lpstr>มหายุค (Era)</vt:lpstr>
      <vt:lpstr>ตารางธรณีกาล</vt:lpstr>
      <vt:lpstr>มหายุคพรีแคมเบรียน Precambrian Era 4,600 – 541 ล้านปีมาแล้ว </vt:lpstr>
      <vt:lpstr>มหายุคพาลีโอโซอิก (Paleozoic Era)</vt:lpstr>
      <vt:lpstr>มหายุคพาลีโอโซอิก (Paleozoic Era)</vt:lpstr>
      <vt:lpstr>มหายุคพาลีโอโซอิก Palaeozoic Era</vt:lpstr>
      <vt:lpstr>มหายุคมีโซโซอิก (Mesozoic Era)</vt:lpstr>
      <vt:lpstr>มหายุคมีโซโซอิก (Mesozoic Era)</vt:lpstr>
      <vt:lpstr>มหายุคซีโนโซอิก (Cenozoic Era)</vt:lpstr>
      <vt:lpstr>มหายุคซีโนโซอิก (Cenozoic Era)</vt:lpstr>
      <vt:lpstr>การสูญพันธุ์ครั้งยิ่งใหญ่ (Mass Extinction)</vt:lpstr>
      <vt:lpstr>การสูญพันธุ์ครั้งยิ่งใหญ่ (Mass Extinction)</vt:lpstr>
      <vt:lpstr>การสูญพันธุ์ครั้งยิ่งใหญ่ (Mass Extinction)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bose</cp:lastModifiedBy>
  <cp:revision>52</cp:revision>
  <dcterms:created xsi:type="dcterms:W3CDTF">2014-04-01T16:27:38Z</dcterms:created>
  <dcterms:modified xsi:type="dcterms:W3CDTF">2020-07-01T04:24:09Z</dcterms:modified>
</cp:coreProperties>
</file>