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</p:sldMasterIdLst>
  <p:notesMasterIdLst>
    <p:notesMasterId r:id="rId27"/>
  </p:notesMasterIdLst>
  <p:sldIdLst>
    <p:sldId id="256" r:id="rId3"/>
    <p:sldId id="320" r:id="rId4"/>
    <p:sldId id="321" r:id="rId5"/>
    <p:sldId id="343" r:id="rId6"/>
    <p:sldId id="332" r:id="rId7"/>
    <p:sldId id="324" r:id="rId8"/>
    <p:sldId id="333" r:id="rId9"/>
    <p:sldId id="322" r:id="rId10"/>
    <p:sldId id="326" r:id="rId11"/>
    <p:sldId id="327" r:id="rId12"/>
    <p:sldId id="323" r:id="rId13"/>
    <p:sldId id="334" r:id="rId14"/>
    <p:sldId id="325" r:id="rId15"/>
    <p:sldId id="335" r:id="rId16"/>
    <p:sldId id="336" r:id="rId17"/>
    <p:sldId id="337" r:id="rId18"/>
    <p:sldId id="338" r:id="rId19"/>
    <p:sldId id="339" r:id="rId20"/>
    <p:sldId id="344" r:id="rId21"/>
    <p:sldId id="345" r:id="rId22"/>
    <p:sldId id="346" r:id="rId23"/>
    <p:sldId id="329" r:id="rId24"/>
    <p:sldId id="341" r:id="rId25"/>
    <p:sldId id="342" r:id="rId2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Malgun Gothic" panose="020B0503020000020004" pitchFamily="34" charset="-127"/>
      <p:regular r:id="rId32"/>
      <p:bold r:id="rId33"/>
    </p:embeddedFont>
    <p:embeddedFont>
      <p:font typeface="Monotype Sorts" panose="01010601010101010101" pitchFamily="2" charset="2"/>
      <p:regular r:id="rId34"/>
    </p:embeddedFont>
    <p:embeddedFont>
      <p:font typeface="TH SarabunPSK" panose="020B0500040200020003" pitchFamily="34" charset="-34"/>
      <p:regular r:id="rId35"/>
      <p:bold r:id="rId36"/>
      <p:italic r:id="rId37"/>
      <p:boldItalic r:id="rId38"/>
    </p:embeddedFont>
    <p:embeddedFont>
      <p:font typeface="Wingdings 2" panose="05020102010507070707" pitchFamily="18" charset="2"/>
      <p:regular r:id="rId3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4456" autoAdjust="0"/>
    <p:restoredTop sz="94660"/>
  </p:normalViewPr>
  <p:slideViewPr>
    <p:cSldViewPr>
      <p:cViewPr varScale="1">
        <p:scale>
          <a:sx n="53" d="100"/>
          <a:sy n="53" d="100"/>
        </p:scale>
        <p:origin x="72" y="93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7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2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9727B0-BA4B-4525-BC0D-95795055176A}" type="datetimeFigureOut">
              <a:rPr lang="th-TH" smtClean="0"/>
              <a:pPr/>
              <a:t>01/07/63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42385-456E-4757-91E6-558D2BEDA15C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A7873A-5670-4285-A85B-4EB7A9A387EF}" type="slidenum">
              <a:rPr lang="th-TH" smtClean="0"/>
              <a:pPr/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07107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ชื่อเรื่อง เนื้อหา 1 ส่วน และ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57250"/>
          </a:xfrm>
          <a:prstGeom prst="rect">
            <a:avLst/>
          </a:prstGeo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quarter" idx="2"/>
          </p:nvPr>
        </p:nvSpPr>
        <p:spPr>
          <a:xfrm>
            <a:off x="4648200" y="1485900"/>
            <a:ext cx="3810000" cy="1485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3"/>
          </p:nvPr>
        </p:nvSpPr>
        <p:spPr>
          <a:xfrm>
            <a:off x="4648200" y="3086100"/>
            <a:ext cx="3810000" cy="1485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ยึดวันที่ 5"/>
          <p:cNvSpPr>
            <a:spLocks noGrp="1"/>
          </p:cNvSpPr>
          <p:nvPr>
            <p:ph type="dt" sz="half" idx="10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8801B-1881-45B3-8212-F5C4550E7113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ชื่อเรื่องและเนื้อหา 4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sz="quarter"/>
          </p:nvPr>
        </p:nvSpPr>
        <p:spPr>
          <a:xfrm>
            <a:off x="685800" y="457200"/>
            <a:ext cx="7772400" cy="857250"/>
          </a:xfrm>
          <a:prstGeom prst="rect">
            <a:avLst/>
          </a:prstGeo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685800" y="1485900"/>
            <a:ext cx="3810000" cy="1485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quarter" idx="2"/>
          </p:nvPr>
        </p:nvSpPr>
        <p:spPr>
          <a:xfrm>
            <a:off x="4648200" y="1485900"/>
            <a:ext cx="3810000" cy="1485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3"/>
          </p:nvPr>
        </p:nvSpPr>
        <p:spPr>
          <a:xfrm>
            <a:off x="685800" y="3086100"/>
            <a:ext cx="3810000" cy="1485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8200" y="3086100"/>
            <a:ext cx="3810000" cy="1485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55A13C-1498-4076-8DDF-0DE9F8A65DC2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FF8607B-DE8D-43E6-86FE-70F78F0E06C8}" type="datetimeFigureOut">
              <a:rPr lang="th-TH" smtClean="0"/>
              <a:pPr/>
              <a:t>01/07/63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BDE087F-2865-4DB1-866F-22AD095640B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43797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FF8607B-DE8D-43E6-86FE-70F78F0E06C8}" type="datetimeFigureOut">
              <a:rPr lang="th-TH" smtClean="0"/>
              <a:pPr/>
              <a:t>01/07/63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BDE087F-2865-4DB1-866F-22AD095640B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4697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FF8607B-DE8D-43E6-86FE-70F78F0E06C8}" type="datetimeFigureOut">
              <a:rPr lang="th-TH" smtClean="0"/>
              <a:pPr/>
              <a:t>01/07/63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BDE087F-2865-4DB1-866F-22AD095640B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13347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2"/>
          <p:cNvSpPr>
            <a:spLocks noGrp="1"/>
          </p:cNvSpPr>
          <p:nvPr>
            <p:ph type="dt" sz="half" idx="10"/>
          </p:nvPr>
        </p:nvSpPr>
        <p:spPr>
          <a:xfrm>
            <a:off x="6477000" y="57150"/>
            <a:ext cx="2514600" cy="216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ตัวยึดท้ายกระดาษ 23"/>
          <p:cNvSpPr>
            <a:spLocks noGrp="1"/>
          </p:cNvSpPr>
          <p:nvPr>
            <p:ph type="ftr" sz="quarter" idx="11"/>
          </p:nvPr>
        </p:nvSpPr>
        <p:spPr>
          <a:xfrm>
            <a:off x="3124200" y="57150"/>
            <a:ext cx="3352800" cy="216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8229600" y="4857751"/>
            <a:ext cx="762000" cy="18335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45BC80-4141-4319-B861-CE0E978186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046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75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PANTIP.COM : E6268098 ท่องโลกไปกับโปสการ์ด ตอนมหัศจรรย์แกรนด์แคน ...">
            <a:extLst>
              <a:ext uri="{FF2B5EF4-FFF2-40B4-BE49-F238E27FC236}">
                <a16:creationId xmlns:a16="http://schemas.microsoft.com/office/drawing/2014/main" id="{5B7B796B-BA2A-4826-AEE3-CE6114384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99"/>
            <a:ext cx="9144000" cy="514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6049601-E4DF-4CA4-A6F8-6A1CA6404EC8}"/>
              </a:ext>
            </a:extLst>
          </p:cNvPr>
          <p:cNvSpPr/>
          <p:nvPr/>
        </p:nvSpPr>
        <p:spPr>
          <a:xfrm>
            <a:off x="2924904" y="2845704"/>
            <a:ext cx="5855941" cy="1446550"/>
          </a:xfrm>
          <a:prstGeom prst="rect">
            <a:avLst/>
          </a:prstGeom>
          <a:solidFill>
            <a:schemeClr val="accent6">
              <a:lumMod val="7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995936" y="3402543"/>
            <a:ext cx="4743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Sequence of Geological Events</a:t>
            </a:r>
            <a:endParaRPr kumimoji="0" lang="en-US" altLang="ko-KR" sz="36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915816" y="2738993"/>
            <a:ext cx="586502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h-TH" altLang="ko-KR" sz="4800" b="1" dirty="0">
                <a:solidFill>
                  <a:schemeClr val="bg1"/>
                </a:solidFill>
                <a:latin typeface="TH SarabunPSK" panose="020B0500040200020003" pitchFamily="34" charset="-34"/>
                <a:ea typeface="맑은 고딕" pitchFamily="50" charset="-127"/>
                <a:cs typeface="TH SarabunPSK" panose="020B0500040200020003" pitchFamily="34" charset="-34"/>
              </a:rPr>
              <a:t>การลำดับเหตุการณ์ทางธรณีวิทยา</a:t>
            </a:r>
            <a:endParaRPr lang="en-US" altLang="ko-KR" sz="4800" b="1" dirty="0">
              <a:solidFill>
                <a:schemeClr val="bg1"/>
              </a:solidFill>
              <a:latin typeface="TH SarabunPSK" panose="020B0500040200020003" pitchFamily="34" charset="-34"/>
              <a:ea typeface="맑은 고딕" pitchFamily="50" charset="-127"/>
              <a:cs typeface="TH SarabunPSK" panose="020B0500040200020003" pitchFamily="34" charset="-3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2023" y="339502"/>
            <a:ext cx="1301512" cy="32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357436"/>
            <a:ext cx="5364088" cy="11017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th-TH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การลำดับชั้นหิน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933523" y="3219822"/>
            <a:ext cx="3497042" cy="131445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None/>
            </a:pPr>
            <a:r>
              <a:rPr lang="en-US" sz="60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(Stratigraphy)</a:t>
            </a:r>
            <a:endParaRPr lang="th-TH" sz="60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41836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4800" b="1" dirty="0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การลำดับชั้นหิน</a:t>
            </a:r>
            <a:r>
              <a:rPr lang="th-TH" sz="5400" b="1" dirty="0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5400" b="1" dirty="0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Stratigraphy</a:t>
            </a:r>
            <a:endParaRPr lang="th-TH" sz="4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84466"/>
            <a:ext cx="9144000" cy="425903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h-TH" sz="41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endParaRPr lang="en-US" sz="41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3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เป็นการจัดทำลำดับชั้นหิน โดยใช้</a:t>
            </a:r>
            <a:r>
              <a:rPr lang="th-TH" sz="36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ลักษณะทางกายภาพ</a:t>
            </a:r>
            <a:r>
              <a:rPr lang="th-TH" sz="3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ที่แตกต่างกันของชั้นหินแต่ละหน่วยเป็นเครื่องกำหนด </a:t>
            </a:r>
          </a:p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หน่วยในลำดับชั้นหินตามลักษณะหิน มีลำดับขั้นดังนี้		</a:t>
            </a:r>
          </a:p>
          <a:p>
            <a:pPr marL="457200" lvl="1" indent="0">
              <a:buNone/>
            </a:pP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กลุ่มหิน (</a:t>
            </a:r>
            <a:r>
              <a:rPr lang="th-TH" sz="36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Group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pPr marL="457200" lvl="1" indent="0">
              <a:buNone/>
            </a:pP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หมวดหิน (</a:t>
            </a:r>
            <a:r>
              <a:rPr lang="th-TH" sz="36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Formation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		หมู่หิน (</a:t>
            </a:r>
            <a:r>
              <a:rPr lang="th-TH" sz="36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Member</a:t>
            </a:r>
            <a:r>
              <a:rPr lang="th-TH" sz="3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			ชั้นหิน (</a:t>
            </a:r>
            <a:r>
              <a:rPr lang="th-TH" sz="36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Bed</a:t>
            </a:r>
            <a:r>
              <a:rPr lang="th-TH" sz="3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pPr marL="0" indent="0">
              <a:buNone/>
            </a:pPr>
            <a:r>
              <a:rPr lang="th-TH" sz="3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เช่น กลุ่มหินโคราช เป็นกลุ่มหินทรายสีแดง ประกอบด้วย หมวดหินห้วยหินลาด หมวดหินน้ำพอง  หมวดหินภูกระดึง  หมวดหินพระวิหาร หมวดหินเสาขัว หมวดหินภูพาน  หมวดหินโคกกรวด หมวดหินมหาสารคาม</a:t>
            </a:r>
          </a:p>
          <a:p>
            <a:endParaRPr lang="th-TH" sz="3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98083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Google ฉลองครบรอบ 374 ปี นิโคลัส สตีโน่">
            <a:extLst>
              <a:ext uri="{FF2B5EF4-FFF2-40B4-BE49-F238E27FC236}">
                <a16:creationId xmlns:a16="http://schemas.microsoft.com/office/drawing/2014/main" id="{D321A119-DB47-4335-9850-77D6DB5FE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190" y="0"/>
            <a:ext cx="678562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A41F5B0-0D2B-4987-A3C8-3FA98EDB195B}"/>
              </a:ext>
            </a:extLst>
          </p:cNvPr>
          <p:cNvSpPr/>
          <p:nvPr/>
        </p:nvSpPr>
        <p:spPr>
          <a:xfrm>
            <a:off x="1179190" y="0"/>
            <a:ext cx="4400922" cy="720080"/>
          </a:xfrm>
          <a:prstGeom prst="rect">
            <a:avLst/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นิโคล</a:t>
            </a:r>
            <a:r>
              <a:rPr lang="th-TH" sz="36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ัส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สตีโน </a:t>
            </a:r>
            <a:r>
              <a:rPr lang="en-US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(Nicolaus Steno)</a:t>
            </a:r>
          </a:p>
        </p:txBody>
      </p:sp>
    </p:spTree>
    <p:extLst>
      <p:ext uri="{BB962C8B-B14F-4D97-AF65-F5344CB8AC3E}">
        <p14:creationId xmlns:p14="http://schemas.microsoft.com/office/powerpoint/2010/main" val="1119157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32544" y="31100"/>
            <a:ext cx="9144000" cy="88446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th-TH" sz="4000" dirty="0">
                <a:solidFill>
                  <a:schemeClr val="accent2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กฎชั้นแนวนอน</a:t>
            </a:r>
            <a:r>
              <a:rPr lang="en-US" sz="4000" dirty="0">
                <a:solidFill>
                  <a:schemeClr val="accent2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(Law of original horizontality)</a:t>
            </a:r>
            <a:endParaRPr lang="th-TH" sz="4000" dirty="0">
              <a:solidFill>
                <a:schemeClr val="accent2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ตัวยึดเนื้อหา 2"/>
          <p:cNvSpPr>
            <a:spLocks noGrp="1"/>
          </p:cNvSpPr>
          <p:nvPr>
            <p:ph idx="1"/>
          </p:nvPr>
        </p:nvSpPr>
        <p:spPr>
          <a:xfrm>
            <a:off x="32544" y="987574"/>
            <a:ext cx="8496944" cy="3357586"/>
          </a:xfrm>
        </p:spPr>
        <p:txBody>
          <a:bodyPr>
            <a:noAutofit/>
          </a:bodyPr>
          <a:lstStyle/>
          <a:p>
            <a:pPr marL="533400" indent="-533400">
              <a:buFont typeface="Wingdings 2" pitchFamily="18" charset="2"/>
              <a:buNone/>
              <a:defRPr/>
            </a:pPr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4000" b="1" dirty="0">
                <a:ln w="10160">
                  <a:solidFill>
                    <a:srgbClr val="00B0F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อธิบายว่า </a:t>
            </a: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ตะกอนที่ตกสะสมตัวจะวางตัวในแนวราบหรือเกือบราบขนานไปกับพื้นโลก</a:t>
            </a:r>
            <a:r>
              <a:rPr lang="en-US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ตะกอนชุดใหม่ที่เกิดขึ้นจะวางตัวซ้อนไปบนชุดตะกอนเก่าในลักษณะแนวราบขนานกับแนวตะกอนเดิม</a:t>
            </a:r>
            <a:r>
              <a:rPr lang="en-US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sz="32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533400" indent="-533400">
              <a:buFont typeface="Wingdings 2" pitchFamily="18" charset="2"/>
              <a:buNone/>
              <a:defRPr/>
            </a:pP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	กฎนี้ในบางครั้งก็ใช้ไม่ได้เสมอไปในบางพื้นที่เช่นในบริเวณที่มีการสะสมตัวของตะกอนขนาดใหญ่บนพื้นทวีป มักพบบริเวณที่มีการเอียงเทซึ่งอาจสูงถึง</a:t>
            </a:r>
            <a:r>
              <a:rPr lang="en-US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30 </a:t>
            </a: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องศา</a:t>
            </a:r>
            <a:r>
              <a:rPr lang="en-US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เป็นต้น</a:t>
            </a:r>
            <a:endParaRPr lang="en-US" sz="32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82514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8" y="12606"/>
            <a:ext cx="9071992" cy="884466"/>
          </a:xfrm>
        </p:spPr>
        <p:txBody>
          <a:bodyPr>
            <a:noAutofit/>
          </a:bodyPr>
          <a:lstStyle/>
          <a:p>
            <a:r>
              <a:rPr lang="th-TH" sz="4000" b="1" dirty="0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กฎชั้นแนวนอน </a:t>
            </a:r>
            <a:r>
              <a:rPr lang="th-TH" sz="4000" dirty="0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4000" dirty="0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Law </a:t>
            </a:r>
            <a:r>
              <a:rPr lang="th-TH" sz="4000" b="1" dirty="0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of </a:t>
            </a:r>
            <a:r>
              <a:rPr lang="th-TH" sz="4000" b="1" dirty="0" err="1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Original</a:t>
            </a:r>
            <a:r>
              <a:rPr lang="th-TH" sz="4000" b="1" dirty="0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4000" b="1" dirty="0" err="1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Horizontality</a:t>
            </a:r>
            <a:r>
              <a:rPr lang="en-US" sz="4000" b="1" dirty="0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4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25013"/>
            <a:ext cx="8496944" cy="18687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ตะกอนที่สะสมตัวซ้อนกันเป็นชั้นนั้น แต่ละชั้นจะวางตัวอยู่ในแนวราบขนานหรือเกือบขนานไปกับผิวโลกตั้งแต่เริ่มแรก หากได้รับแรงกระทำในเวลาต่อมา จึงจะเบี่ยงเบนไปจากแนวราบที่เคยเป็นอยู่เดิม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00378"/>
            <a:ext cx="9144000" cy="2143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6057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96E682-2673-4143-89AC-B85AED98A370}"/>
              </a:ext>
            </a:extLst>
          </p:cNvPr>
          <p:cNvSpPr/>
          <p:nvPr/>
        </p:nvSpPr>
        <p:spPr>
          <a:xfrm>
            <a:off x="0" y="1419622"/>
            <a:ext cx="9144000" cy="11841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857224" y="357172"/>
            <a:ext cx="7524328" cy="884466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th-TH" sz="4800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กฎการลำดับชั้น</a:t>
            </a:r>
            <a:br>
              <a:rPr lang="en-US" sz="4800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4800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(Law of superposition)</a:t>
            </a:r>
            <a:endParaRPr lang="th-TH" sz="4800" dirty="0">
              <a:solidFill>
                <a:srgbClr val="C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85752" y="2143122"/>
            <a:ext cx="9715536" cy="460648"/>
          </a:xfrm>
        </p:spPr>
        <p:txBody>
          <a:bodyPr/>
          <a:lstStyle/>
          <a:p>
            <a:pPr marL="533400" indent="-533400" algn="ctr">
              <a:buFont typeface="Wingdings 2" pitchFamily="18" charset="2"/>
              <a:buNone/>
              <a:defRPr/>
            </a:pP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อธิบายว่าในชั้นหินชุดหนึ่งๆ</a:t>
            </a:r>
            <a:r>
              <a:rPr lang="en-US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ชั้นหินที่วางตัวอยู่ข้างล่างจะเกิดก่อนหรือแก่กว่าชั้น</a:t>
            </a:r>
          </a:p>
          <a:p>
            <a:pPr marL="533400" indent="-533400" algn="ctr">
              <a:buFont typeface="Wingdings 2" pitchFamily="18" charset="2"/>
              <a:buNone/>
              <a:defRPr/>
            </a:pP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หินที่อยู่ข้างบน</a:t>
            </a:r>
            <a:r>
              <a:rPr lang="en-US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ในกรณีที่ไม่มีการ พลิกตลบ</a:t>
            </a:r>
            <a:r>
              <a:rPr lang="en-US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(overturned)</a:t>
            </a:r>
          </a:p>
          <a:p>
            <a:pPr marL="0" indent="0">
              <a:buNone/>
            </a:pPr>
            <a:endParaRPr lang="th-TH" sz="3200" b="1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12642" name="Picture 2" descr="รูปภาพที่เกี่ยวข้อ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5807" y="2759008"/>
            <a:ext cx="5532386" cy="22859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8558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38" y="30023"/>
            <a:ext cx="9144000" cy="884466"/>
          </a:xfrm>
        </p:spPr>
        <p:txBody>
          <a:bodyPr>
            <a:noAutofit/>
          </a:bodyPr>
          <a:lstStyle/>
          <a:p>
            <a:r>
              <a:rPr lang="th-TH" sz="4000" dirty="0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กฎการลำดับชั้น (</a:t>
            </a:r>
            <a:r>
              <a:rPr lang="en-US" sz="4000" dirty="0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Law of Superposition</a:t>
            </a:r>
            <a:r>
              <a:rPr lang="th-TH" sz="4000" dirty="0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4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39" y="1160094"/>
            <a:ext cx="4122912" cy="3929072"/>
          </a:xfrm>
        </p:spPr>
        <p:txBody>
          <a:bodyPr>
            <a:normAutofit/>
          </a:bodyPr>
          <a:lstStyle/>
          <a:p>
            <a:pPr>
              <a:buFont typeface="Monotype Sorts" pitchFamily="2" charset="2"/>
              <a:buNone/>
            </a:pPr>
            <a:r>
              <a:rPr 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การตกตะกอนของชั้นหิน จะทับถมจากล่างขึ้นบน ชั้นตะกอนที่ตก</a:t>
            </a:r>
            <a:r>
              <a:rPr lang="th-TH" sz="3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ทับถมก่อน</a:t>
            </a:r>
            <a:r>
              <a:rPr 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จะเป็นชั้นที่มี</a:t>
            </a:r>
            <a:r>
              <a:rPr lang="th-TH" sz="3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อายุมากที่สุด</a:t>
            </a:r>
            <a:r>
              <a:rPr 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ชั้นหินที่อยู่</a:t>
            </a:r>
            <a:r>
              <a:rPr lang="th-TH" sz="3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ถัดขึ้นมา</a:t>
            </a:r>
            <a:r>
              <a:rPr 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</a:t>
            </a:r>
            <a:r>
              <a:rPr lang="th-TH" sz="3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อายุน้อย</a:t>
            </a:r>
            <a:r>
              <a:rPr 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ขึ้นมาตามลำดับ ชั้นหินที่อยู่</a:t>
            </a:r>
            <a:r>
              <a:rPr lang="th-TH" sz="3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บนสุด</a:t>
            </a:r>
            <a:r>
              <a:rPr 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จะมี</a:t>
            </a:r>
            <a:r>
              <a:rPr lang="th-TH" sz="3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อายุน้อยที่สุด</a:t>
            </a:r>
          </a:p>
          <a:p>
            <a:endParaRPr lang="th-TH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 descr="ผลการค้นหารูปภาพสำหรับ การวางตัวซ้อนกัน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1" y="1203598"/>
            <a:ext cx="5004049" cy="3939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688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ig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4763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ig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3154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sz="4000" b="1" dirty="0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กฎความสัมพันธ์การตัดผ่าน (</a:t>
            </a:r>
            <a:r>
              <a:rPr lang="en-US" sz="4000" b="1" dirty="0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Law of Cross-cutting Relationship)</a:t>
            </a:r>
            <a:endParaRPr lang="th-TH" sz="4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35646"/>
            <a:ext cx="4106736" cy="3222120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หินอัคนีที่ตัดขวางเข้าไปในชั้นหินตะกอน แสดงว่า</a:t>
            </a:r>
            <a:r>
              <a:rPr lang="th-TH" sz="3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หินอัคนี</a:t>
            </a:r>
            <a:r>
              <a:rPr 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นั้นต้อง</a:t>
            </a:r>
            <a:r>
              <a:rPr lang="th-TH" sz="3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มีอายุน้อยกว่าหินตะกอน</a:t>
            </a:r>
            <a:r>
              <a:rPr 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ถ้าเราทราบอายุที่แน่นอนของหินอัคนีจากการหาอายุด้วย สารกัมมันตรังสี เราก็จะประมาณอายุอย่างต่ำของหินตะกอนชั้นนั้นได้</a:t>
            </a:r>
          </a:p>
          <a:p>
            <a:pPr marL="0" indent="0">
              <a:buNone/>
            </a:pPr>
            <a:endParaRPr lang="th-TH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48" y="1059582"/>
            <a:ext cx="4761856" cy="3929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922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878"/>
            <a:ext cx="9144000" cy="884466"/>
          </a:xfrm>
        </p:spPr>
        <p:txBody>
          <a:bodyPr>
            <a:noAutofit/>
          </a:bodyPr>
          <a:lstStyle/>
          <a:p>
            <a:r>
              <a:rPr lang="th-TH" sz="3200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กฎความสัมพันธ์การตัดผ่าน (</a:t>
            </a:r>
            <a:r>
              <a:rPr lang="en-US" sz="3200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Law of cross-cutting relationship )</a:t>
            </a:r>
            <a:endParaRPr 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8512"/>
            <a:ext cx="9144000" cy="1225846"/>
          </a:xfr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อธิบายว่า หินที่ตัดผ่านเข้ามาในหินข้างเคียง จะมีอายุน้อยกว่าหินที่ถูกตัดเข้ามา</a:t>
            </a:r>
            <a:r>
              <a:rPr lang="en-US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>
              <a:buNone/>
            </a:pPr>
            <a:endParaRPr lang="th-TH" sz="32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11618" name="Picture 2" descr="ผลการค้นหารูปภาพสำหรับ กฎของความสัมพันธ์ในการตัดผ่านชั้นหิน (Law of cross-cutting relationship 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330" y="1557318"/>
            <a:ext cx="8831340" cy="35501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30398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4800" b="1" dirty="0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เศษหินแปลกปลอม</a:t>
            </a:r>
            <a:r>
              <a:rPr lang="th-TH" sz="4800" dirty="0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4800" dirty="0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4800" b="1" dirty="0" err="1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inclusions</a:t>
            </a:r>
            <a:r>
              <a:rPr lang="en-US" sz="4800" b="1" dirty="0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4800" dirty="0">
              <a:solidFill>
                <a:srgbClr val="8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482" y="884466"/>
            <a:ext cx="4747666" cy="39733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US" sz="12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เป็นการ</a:t>
            </a:r>
            <a:r>
              <a:rPr lang="th-TH" sz="3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เทียบอายุของหินอัคนี</a:t>
            </a:r>
            <a:r>
              <a:rPr 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โดยเปรียบเทียบ</a:t>
            </a:r>
            <a:r>
              <a:rPr lang="th-TH" sz="3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กับหินที่ล้อมรอบ</a:t>
            </a:r>
            <a:r>
              <a:rPr 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ดูได้จากเศษหินแปลกปลอมที่ปนอยู่ในหินอัคนี </a:t>
            </a:r>
          </a:p>
          <a:p>
            <a:pPr marL="0" indent="0">
              <a:buNone/>
            </a:pPr>
            <a:r>
              <a:rPr lang="en-US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เกิดจากการที่ขณะหินหนืดเคลื่อนขึ้นสู่ชั้นเปลือกโลกจะอมเศษหินที่อยู่ข้าง</a:t>
            </a:r>
            <a:r>
              <a:rPr lang="en-US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ๆ</a:t>
            </a:r>
            <a:r>
              <a:rPr lang="en-US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เข้ามาในหินหนืดด้วย </a:t>
            </a:r>
          </a:p>
          <a:p>
            <a:pPr marL="0" indent="0">
              <a:buNone/>
            </a:pPr>
            <a:r>
              <a:rPr lang="en-US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หินหนืดแข็งตัวเป็นหินอัคนีจึงมีเศษหินแปลกปลอมอยู่ในเนื้อด้วยหินแปลกปลอมจะต้องมีอายุแก่กว่าหินอัคนีอย่างแน่นอน</a:t>
            </a:r>
          </a:p>
          <a:p>
            <a:pPr marL="0" indent="0">
              <a:buNone/>
            </a:pP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Picture 205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8" y="857238"/>
            <a:ext cx="4016891" cy="4000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49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ตัวอย่างการลำดับชั้นหิน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เนื้อหา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5" name="Picture 2" descr="C:\Documents and Settings\Administrator\My Documents\My Scans\2008-12 (ธ.ค.)\scan0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28676"/>
            <a:ext cx="9144000" cy="421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91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ตัวอย่างการลำดับชั้นหิน</a:t>
            </a:r>
          </a:p>
        </p:txBody>
      </p:sp>
      <p:pic>
        <p:nvPicPr>
          <p:cNvPr id="4" name="Picture 2" descr="C:\Documents and Settings\Administrator\My Documents\My Scans\2008-12 (ธ.ค.)\scan00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77" y="884466"/>
            <a:ext cx="7651246" cy="4259033"/>
          </a:xfrm>
        </p:spPr>
      </p:pic>
    </p:spTree>
    <p:extLst>
      <p:ext uri="{BB962C8B-B14F-4D97-AF65-F5344CB8AC3E}">
        <p14:creationId xmlns:p14="http://schemas.microsoft.com/office/powerpoint/2010/main" val="347070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ตัวอย่างการลำดับชั้นหิน</a:t>
            </a:r>
          </a:p>
        </p:txBody>
      </p:sp>
      <p:pic>
        <p:nvPicPr>
          <p:cNvPr id="1026" name="Picture 2" descr="รูปภาพที่เกี่ยวข้อง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04" y="1000114"/>
            <a:ext cx="5929354" cy="395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672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ภูเขาหินปูน  จังหวัดสระบุรี</a:t>
            </a:r>
          </a:p>
        </p:txBody>
      </p:sp>
      <p:pic>
        <p:nvPicPr>
          <p:cNvPr id="4" name="Picture 2" descr="E:\แผ่นใสใหม่ 1\IMG_20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273" y="884466"/>
            <a:ext cx="5673454" cy="4259034"/>
          </a:xfrm>
          <a:noFill/>
        </p:spPr>
      </p:pic>
    </p:spTree>
    <p:extLst>
      <p:ext uri="{BB962C8B-B14F-4D97-AF65-F5344CB8AC3E}">
        <p14:creationId xmlns:p14="http://schemas.microsoft.com/office/powerpoint/2010/main" val="3073169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8.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88"/>
          <a:stretch/>
        </p:blipFill>
        <p:spPr bwMode="auto">
          <a:xfrm>
            <a:off x="81364" y="1000114"/>
            <a:ext cx="8991230" cy="335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ลักษณะการวางตัวของหินเป็นชั้นๆ</a:t>
            </a:r>
          </a:p>
        </p:txBody>
      </p:sp>
    </p:spTree>
    <p:extLst>
      <p:ext uri="{BB962C8B-B14F-4D97-AF65-F5344CB8AC3E}">
        <p14:creationId xmlns:p14="http://schemas.microsoft.com/office/powerpoint/2010/main" val="10600113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F:\8.2.jpg">
            <a:extLst>
              <a:ext uri="{FF2B5EF4-FFF2-40B4-BE49-F238E27FC236}">
                <a16:creationId xmlns:a16="http://schemas.microsoft.com/office/drawing/2014/main" id="{62DDD224-2A39-4C28-AA06-E56C030C1A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000"/>
          <a:stretch/>
        </p:blipFill>
        <p:spPr bwMode="auto">
          <a:xfrm>
            <a:off x="249437" y="339502"/>
            <a:ext cx="8645126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8333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F:\8.2.jpg">
            <a:extLst>
              <a:ext uri="{FF2B5EF4-FFF2-40B4-BE49-F238E27FC236}">
                <a16:creationId xmlns:a16="http://schemas.microsoft.com/office/drawing/2014/main" id="{846B44E7-F13F-46AA-82B8-4E8FD207DF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" t="42997" r="21686" b="2450"/>
          <a:stretch/>
        </p:blipFill>
        <p:spPr bwMode="auto">
          <a:xfrm>
            <a:off x="1528430" y="51470"/>
            <a:ext cx="6087139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3409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Lesson 4 Historical geology - ppt ดาวน์โหลด">
            <a:extLst>
              <a:ext uri="{FF2B5EF4-FFF2-40B4-BE49-F238E27FC236}">
                <a16:creationId xmlns:a16="http://schemas.microsoft.com/office/drawing/2014/main" id="{173A83FB-106F-4547-B0E6-DBB871CA6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0459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AA12AE2-C71C-4AD1-A1C8-21771E14871E}"/>
              </a:ext>
            </a:extLst>
          </p:cNvPr>
          <p:cNvSpPr/>
          <p:nvPr/>
        </p:nvSpPr>
        <p:spPr>
          <a:xfrm>
            <a:off x="323528" y="4371950"/>
            <a:ext cx="5732660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sz="36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กระบวนการเกิดรอยชั้นไม่ต่อเนื่องของชั้นหิน</a:t>
            </a:r>
            <a:endParaRPr lang="en-US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122246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ig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0818"/>
            <a:ext cx="6803577" cy="5102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2FA9E77-CB25-4496-8DB8-31DA60F8AB68}"/>
              </a:ext>
            </a:extLst>
          </p:cNvPr>
          <p:cNvSpPr/>
          <p:nvPr/>
        </p:nvSpPr>
        <p:spPr>
          <a:xfrm>
            <a:off x="467544" y="1059582"/>
            <a:ext cx="1403648" cy="2386916"/>
          </a:xfrm>
          <a:prstGeom prst="rect">
            <a:avLst/>
          </a:prstGeom>
          <a:solidFill>
            <a:schemeClr val="accent6">
              <a:lumMod val="50000"/>
            </a:schemeClr>
          </a:solidFill>
          <a:ln w="5715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รอย</a:t>
            </a:r>
          </a:p>
          <a:p>
            <a:pPr algn="ctr"/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ชั้น</a:t>
            </a:r>
          </a:p>
          <a:p>
            <a:pPr algn="ctr"/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ไม่</a:t>
            </a:r>
          </a:p>
          <a:p>
            <a:pPr algn="ctr"/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ต่อเนื่อง</a:t>
            </a:r>
          </a:p>
        </p:txBody>
      </p:sp>
    </p:spTree>
    <p:extLst>
      <p:ext uri="{BB962C8B-B14F-4D97-AF65-F5344CB8AC3E}">
        <p14:creationId xmlns:p14="http://schemas.microsoft.com/office/powerpoint/2010/main" val="28413170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76" y="0"/>
            <a:ext cx="7524328" cy="884466"/>
          </a:xfrm>
        </p:spPr>
        <p:txBody>
          <a:bodyPr>
            <a:normAutofit/>
          </a:bodyPr>
          <a:lstStyle/>
          <a:p>
            <a:pPr algn="ctr"/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การเอียงเทของชั้นหิน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524" y="3415308"/>
            <a:ext cx="8568952" cy="172819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2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(ก) ชั้นหินที่มีธรรมชาติเดิมวางตัวแนวราบ บริเวณ </a:t>
            </a:r>
            <a:r>
              <a:rPr lang="en-US" sz="2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Grand Canyon, USA 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2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ข) โครงสร้างชั้นหินคดโค้ง ที่เกิดจากธรรมชาติเดิมของชั้นหินนั้นวางตัวในแนวราบ คล้ายรูป (ก) ซึ่งต่อมาถูกกระทำให้เกิดการเปลี่ยนลักษณะ ในสภาวะที่ชั้นหินอ่อนนิ่ม</a:t>
            </a:r>
          </a:p>
        </p:txBody>
      </p:sp>
      <p:pic>
        <p:nvPicPr>
          <p:cNvPr id="17412" name="Picture 4" descr="https://home.kku.ac.th/peangta/ch1-fig-1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699542"/>
            <a:ext cx="5476784" cy="2586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0909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home.kku.ac.th/peangta/ch1-fig-3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" y="636719"/>
            <a:ext cx="3779912" cy="4506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การเอียงเทของชั้นหิน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3851920" y="75272"/>
            <a:ext cx="5292080" cy="5016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(ก)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(ง)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 การเปลี่ยนลักษณะของหินทำให้มีลักษณะแตกต่างไปจากธรรมชาติเดิม 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(ก) 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ชั้นหินตะกอนที่ธรรมชาติเดิมวางตัวในแนวราบต่อมาพบชั้นหินมีการเอียงเท 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(ข)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 ชั้นหินตะกอนที่ธรรมชาติเดิมวางตัวในแนวราบ ต่อมาเกิดการคดโค้ง 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(ค)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 หินที่มีเม็ดกรวดของหินปูนเป็นองค์ประกอบ ต่อมาถูกยืดยาวเป็นริ้วขนาน พบในเขตรอยเฉือน 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(ง)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 ชั้นหินตะกอนมีการเลื่อนได้รอยเลื่อน </a:t>
            </a:r>
          </a:p>
        </p:txBody>
      </p:sp>
    </p:spTree>
    <p:extLst>
      <p:ext uri="{BB962C8B-B14F-4D97-AF65-F5344CB8AC3E}">
        <p14:creationId xmlns:p14="http://schemas.microsoft.com/office/powerpoint/2010/main" val="3633310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1213</TotalTime>
  <Words>778</Words>
  <Application>Microsoft Office PowerPoint</Application>
  <PresentationFormat>On-screen Show (16:9)</PresentationFormat>
  <Paragraphs>53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Monotype Sorts</vt:lpstr>
      <vt:lpstr>Calibri</vt:lpstr>
      <vt:lpstr>Malgun Gothic</vt:lpstr>
      <vt:lpstr>Wingdings 2</vt:lpstr>
      <vt:lpstr>TH SarabunPSK</vt:lpstr>
      <vt:lpstr>Arial</vt:lpstr>
      <vt:lpstr>Office Theme</vt:lpstr>
      <vt:lpstr>Custom Design</vt:lpstr>
      <vt:lpstr>PowerPoint Presentation</vt:lpstr>
      <vt:lpstr>การลำดับชั้นหิน</vt:lpstr>
      <vt:lpstr>การลำดับชั้นหิน Stratigraphy</vt:lpstr>
      <vt:lpstr>PowerPoint Presentation</vt:lpstr>
      <vt:lpstr>กฎชั้นแนวนอน (Law of original horizontality)</vt:lpstr>
      <vt:lpstr>กฎชั้นแนวนอน (Law of Original Horizontality)</vt:lpstr>
      <vt:lpstr>กฎการลำดับชั้น  (Law of superposition)</vt:lpstr>
      <vt:lpstr>กฎการลำดับชั้น (Law of Superposition)</vt:lpstr>
      <vt:lpstr>PowerPoint Presentation</vt:lpstr>
      <vt:lpstr>PowerPoint Presentation</vt:lpstr>
      <vt:lpstr>กฎความสัมพันธ์การตัดผ่าน (Law of Cross-cutting Relationship)</vt:lpstr>
      <vt:lpstr>กฎความสัมพันธ์การตัดผ่าน (Law of cross-cutting relationship )</vt:lpstr>
      <vt:lpstr>เศษหินแปลกปลอม (inclusions)</vt:lpstr>
      <vt:lpstr>ตัวอย่างการลำดับชั้นหิน</vt:lpstr>
      <vt:lpstr>ตัวอย่างการลำดับชั้นหิน</vt:lpstr>
      <vt:lpstr>ตัวอย่างการลำดับชั้นหิน</vt:lpstr>
      <vt:lpstr>ภูเขาหินปูน  จังหวัดสระบุรี</vt:lpstr>
      <vt:lpstr>ลักษณะการวางตัวของหินเป็นชั้นๆ</vt:lpstr>
      <vt:lpstr>PowerPoint Presentation</vt:lpstr>
      <vt:lpstr>PowerPoint Presentation</vt:lpstr>
      <vt:lpstr>PowerPoint Presentation</vt:lpstr>
      <vt:lpstr>PowerPoint Presentation</vt:lpstr>
      <vt:lpstr>การเอียงเทของชั้นหิน</vt:lpstr>
      <vt:lpstr>การเอียงเทของชั้นหิน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bose</cp:lastModifiedBy>
  <cp:revision>52</cp:revision>
  <dcterms:created xsi:type="dcterms:W3CDTF">2014-04-01T16:27:38Z</dcterms:created>
  <dcterms:modified xsi:type="dcterms:W3CDTF">2020-07-01T04:22:04Z</dcterms:modified>
</cp:coreProperties>
</file>