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1" r:id="rId2"/>
  </p:sldMasterIdLst>
  <p:notesMasterIdLst>
    <p:notesMasterId r:id="rId23"/>
  </p:notesMasterIdLst>
  <p:sldIdLst>
    <p:sldId id="256" r:id="rId3"/>
    <p:sldId id="314" r:id="rId4"/>
    <p:sldId id="315" r:id="rId5"/>
    <p:sldId id="268" r:id="rId6"/>
    <p:sldId id="316" r:id="rId7"/>
    <p:sldId id="317" r:id="rId8"/>
    <p:sldId id="318" r:id="rId9"/>
    <p:sldId id="319" r:id="rId10"/>
    <p:sldId id="308" r:id="rId11"/>
    <p:sldId id="304" r:id="rId12"/>
    <p:sldId id="301" r:id="rId13"/>
    <p:sldId id="303" r:id="rId14"/>
    <p:sldId id="305" r:id="rId15"/>
    <p:sldId id="306" r:id="rId16"/>
    <p:sldId id="320" r:id="rId17"/>
    <p:sldId id="307" r:id="rId18"/>
    <p:sldId id="309" r:id="rId19"/>
    <p:sldId id="310" r:id="rId20"/>
    <p:sldId id="311" r:id="rId21"/>
    <p:sldId id="312" r:id="rId22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  <p:embeddedFont>
      <p:font typeface="Malgun Gothic" panose="020B0503020000020004" pitchFamily="34" charset="-127"/>
      <p:regular r:id="rId28"/>
      <p:bold r:id="rId29"/>
    </p:embeddedFont>
    <p:embeddedFont>
      <p:font typeface="TH SarabunPSK" panose="020B0500040200020003" pitchFamily="34" charset="-34"/>
      <p:regular r:id="rId30"/>
      <p:bold r:id="rId31"/>
      <p:italic r:id="rId32"/>
      <p:boldItalic r:id="rId33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ลักษณะ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372" autoAdjust="0"/>
    <p:restoredTop sz="93500" autoAdjust="0"/>
  </p:normalViewPr>
  <p:slideViewPr>
    <p:cSldViewPr>
      <p:cViewPr varScale="1">
        <p:scale>
          <a:sx n="84" d="100"/>
          <a:sy n="84" d="100"/>
        </p:scale>
        <p:origin x="108" y="45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3.fntdata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8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E4FB40-095F-42C7-B45D-2B8F538D09B6}" type="datetimeFigureOut">
              <a:rPr lang="th-TH" smtClean="0"/>
              <a:pPr/>
              <a:t>01/07/63</a:t>
            </a:fld>
            <a:endParaRPr lang="th-TH"/>
          </a:p>
        </p:txBody>
      </p:sp>
      <p:sp>
        <p:nvSpPr>
          <p:cNvPr id="4" name="ตัวยึดรูปบนภาพนิ่ง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ตัวยึด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CC6A6B-0942-4175-98C1-DB01A13A474D}" type="slidenum">
              <a:rPr lang="th-TH" smtClean="0"/>
              <a:pPr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97685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9144000" cy="884466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 Click to edit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95536" y="1131590"/>
            <a:ext cx="8496944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405880" y="1808261"/>
            <a:ext cx="8496944" cy="2995737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46943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19672" y="0"/>
            <a:ext cx="7524328" cy="884466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 Click to edit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979712" y="987574"/>
            <a:ext cx="6912768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1990056" y="1664245"/>
            <a:ext cx="6912768" cy="2995737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22808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7/1/2020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959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7/1/2020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1330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79638"/>
            <a:ext cx="7772400" cy="11255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7/1/2020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431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7/1/2020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8029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7/1/2020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7940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7/1/2020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5109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7/1/2020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5354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7/1/2020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8249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7/1/2020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4409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7/1/2020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8716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7/1/2020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091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2391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</p:sldLayoutIdLst>
  <p:txStyles>
    <p:titleStyle>
      <a:lvl1pPr algn="ctr" defTabSz="914400" rtl="0" eaLnBrk="1" latinLnBrk="1" hangingPunct="1">
        <a:spcBef>
          <a:spcPct val="0"/>
        </a:spcBef>
        <a:buNone/>
        <a:defRPr sz="36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937D59-5EDB-4C39-B697-625748F703B6}" type="datetimeFigureOut">
              <a:rPr lang="en-US" smtClean="0"/>
              <a:pPr/>
              <a:t>7/1/2020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239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5.gif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0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500312"/>
            <a:ext cx="9144000" cy="1724202"/>
          </a:xfrm>
          <a:prstGeom prst="rect">
            <a:avLst/>
          </a:prstGeom>
          <a:solidFill>
            <a:schemeClr val="accent2">
              <a:lumMod val="50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0" y="3357568"/>
            <a:ext cx="9144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48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</a:t>
            </a:r>
            <a:r>
              <a:rPr kumimoji="0" lang="en-US" altLang="ko-KR" sz="48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Geohazard)</a:t>
            </a:r>
          </a:p>
        </p:txBody>
      </p:sp>
      <p:sp>
        <p:nvSpPr>
          <p:cNvPr id="11" name="TextBox 1"/>
          <p:cNvSpPr txBox="1">
            <a:spLocks noChangeArrowheads="1"/>
          </p:cNvSpPr>
          <p:nvPr/>
        </p:nvSpPr>
        <p:spPr bwMode="auto">
          <a:xfrm>
            <a:off x="0" y="2500312"/>
            <a:ext cx="91440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th-TH" altLang="ko-KR" sz="60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TH SarabunPSK" panose="020B0500040200020003" pitchFamily="34" charset="-34"/>
                <a:ea typeface="맑은 고딕" pitchFamily="50" charset="-127"/>
                <a:cs typeface="TH SarabunPSK" panose="020B0500040200020003" pitchFamily="34" charset="-34"/>
              </a:rPr>
              <a:t>ธรณีพิบัติภัย</a:t>
            </a:r>
            <a:endParaRPr lang="en-US" altLang="ko-KR" sz="6000" b="1" dirty="0">
              <a:solidFill>
                <a:schemeClr val="accent6">
                  <a:lumMod val="20000"/>
                  <a:lumOff val="80000"/>
                </a:schemeClr>
              </a:solidFill>
              <a:latin typeface="TH SarabunPSK" panose="020B0500040200020003" pitchFamily="34" charset="-34"/>
              <a:ea typeface="맑은 고딕" pitchFamily="50" charset="-127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034478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4EA5141-4E8C-49CA-9635-DFC2CBA42C06}"/>
              </a:ext>
            </a:extLst>
          </p:cNvPr>
          <p:cNvSpPr txBox="1"/>
          <p:nvPr/>
        </p:nvSpPr>
        <p:spPr>
          <a:xfrm>
            <a:off x="3271788" y="51470"/>
            <a:ext cx="26004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8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ความรู้พื้นฐาน</a:t>
            </a:r>
            <a:endParaRPr lang="en-US" sz="4800" b="1" dirty="0">
              <a:solidFill>
                <a:srgbClr val="FF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DFC0E93-4457-469D-A33F-B2CDFEBFE1B1}"/>
              </a:ext>
            </a:extLst>
          </p:cNvPr>
          <p:cNvSpPr txBox="1"/>
          <p:nvPr/>
        </p:nvSpPr>
        <p:spPr>
          <a:xfrm>
            <a:off x="322425" y="905199"/>
            <a:ext cx="857005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8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	ภูเขาไฟระเบิด แผ่นดินไหว และ</a:t>
            </a:r>
            <a:r>
              <a:rPr lang="th-TH" sz="2800" b="1" dirty="0" err="1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สึ</a:t>
            </a:r>
            <a:r>
              <a:rPr lang="th-TH" sz="28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นามิเป็นธรณีพิบัติภัยที่เกิดจากกระบวนการเปลี่ยนแปลงภายในโลก ไม่ใช่กระบวนการบนผิวโลก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F5CB126-D021-4096-ACC2-271D7F419EAB}"/>
              </a:ext>
            </a:extLst>
          </p:cNvPr>
          <p:cNvSpPr txBox="1"/>
          <p:nvPr/>
        </p:nvSpPr>
        <p:spPr>
          <a:xfrm>
            <a:off x="322424" y="1923678"/>
            <a:ext cx="87140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2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	การเคลื่อนที่ของแผ่นธรณีภาคก่อให้เกิดเป็นแผ่นดินไหว หรือ</a:t>
            </a:r>
            <a:r>
              <a:rPr lang="th-TH" sz="3200" b="1" dirty="0" err="1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สึ</a:t>
            </a:r>
            <a:r>
              <a:rPr lang="th-TH" sz="32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นามิได้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7567777-37AB-4484-8F46-36E8C82016CB}"/>
              </a:ext>
            </a:extLst>
          </p:cNvPr>
          <p:cNvSpPr/>
          <p:nvPr/>
        </p:nvSpPr>
        <p:spPr>
          <a:xfrm>
            <a:off x="322424" y="2643758"/>
            <a:ext cx="87140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8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	ภูเขาไฟสามารถพบเฉพาะบางบริเวณ เช่น แนวรอยต่อของแผ่นธรณี จุดร้อน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903656A-C1CD-43DE-996E-F06ADF55BB1B}"/>
              </a:ext>
            </a:extLst>
          </p:cNvPr>
          <p:cNvSpPr/>
          <p:nvPr/>
        </p:nvSpPr>
        <p:spPr>
          <a:xfrm>
            <a:off x="322424" y="3363838"/>
            <a:ext cx="857005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2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	คลื่นไหวสะเทือนเป็นคลื่นที่ต้องอาศัยตัวกลางในการเคลื่อนที่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1F67F77-A3A6-440D-9F02-CBEFE98C778A}"/>
              </a:ext>
            </a:extLst>
          </p:cNvPr>
          <p:cNvSpPr txBox="1"/>
          <p:nvPr/>
        </p:nvSpPr>
        <p:spPr>
          <a:xfrm>
            <a:off x="322424" y="4067572"/>
            <a:ext cx="857005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8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	รอยเลื่อนและชั้นหินคดโค้งเป็นโครงสร้างทางธรณีที่สัมพันธ์กับการเคลื่อนที่ของแผ่นธรณี</a:t>
            </a:r>
            <a:endParaRPr lang="en-US" sz="28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B64529E-450C-4AD7-9FBE-4261F7F141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3650" y="758040"/>
            <a:ext cx="1273870" cy="82093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F9F256D-2ACF-41FB-B9D0-5344C62CB6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8822" y="3974991"/>
            <a:ext cx="1273870" cy="82093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6933E6C-E268-4C13-8CB5-F2AF15C4D3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3650" y="3363838"/>
            <a:ext cx="1273870" cy="82093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220F8BA-13D0-418B-B8E2-CBB63B819F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3650" y="2643758"/>
            <a:ext cx="1273870" cy="82093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71EE7B4-E3C7-45F2-9AFD-B1C1C15DED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3650" y="1923678"/>
            <a:ext cx="1273870" cy="820938"/>
          </a:xfrm>
          <a:prstGeom prst="rect">
            <a:avLst/>
          </a:prstGeom>
        </p:spPr>
      </p:pic>
      <p:pic>
        <p:nvPicPr>
          <p:cNvPr id="18" name="Picture 2" descr="ผลการค้นหารูปภาพสำหรับ earth gif">
            <a:extLst>
              <a:ext uri="{FF2B5EF4-FFF2-40B4-BE49-F238E27FC236}">
                <a16:creationId xmlns:a16="http://schemas.microsoft.com/office/drawing/2014/main" id="{3EED7842-CFB3-40A8-A705-8BC2A23A0488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83768" y="93416"/>
            <a:ext cx="714957" cy="78540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549428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0D30AA-9697-48DD-9554-27A51CF5493B}"/>
              </a:ext>
            </a:extLst>
          </p:cNvPr>
          <p:cNvSpPr txBox="1"/>
          <p:nvPr/>
        </p:nvSpPr>
        <p:spPr>
          <a:xfrm>
            <a:off x="539552" y="303789"/>
            <a:ext cx="80648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	</a:t>
            </a:r>
            <a:r>
              <a:rPr lang="th-TH" sz="32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การเกิดภูเขาไฟระเบิดใต้ทะเลอาจทำให้เกิด</a:t>
            </a:r>
            <a:r>
              <a:rPr lang="th-TH" sz="3200" b="1" dirty="0" err="1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สึ</a:t>
            </a:r>
            <a:r>
              <a:rPr lang="th-TH" sz="32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นามิได้</a:t>
            </a:r>
            <a:endParaRPr lang="en-US" sz="32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262C9EE-B55F-40E9-8742-DB53AF8C3B56}"/>
              </a:ext>
            </a:extLst>
          </p:cNvPr>
          <p:cNvSpPr txBox="1"/>
          <p:nvPr/>
        </p:nvSpPr>
        <p:spPr>
          <a:xfrm>
            <a:off x="611560" y="1023869"/>
            <a:ext cx="70567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	</a:t>
            </a:r>
            <a:r>
              <a:rPr lang="th-TH" sz="32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การเกิดแผ่นดินไหวสามารถเกิดได้ตลอดเวลา</a:t>
            </a:r>
            <a:endParaRPr lang="en-US" sz="32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5C3761C-FB6A-4D99-8A9D-4D4F9491E861}"/>
              </a:ext>
            </a:extLst>
          </p:cNvPr>
          <p:cNvSpPr txBox="1"/>
          <p:nvPr/>
        </p:nvSpPr>
        <p:spPr>
          <a:xfrm>
            <a:off x="606870" y="1745554"/>
            <a:ext cx="51892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	</a:t>
            </a:r>
            <a:r>
              <a:rPr lang="th-TH" sz="32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ในประเทศไทยพบภูเขาไฟดับสนิท</a:t>
            </a:r>
            <a:endParaRPr lang="en-US" sz="32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37CD524-8D6C-4EDC-B86B-120A85F6112B}"/>
              </a:ext>
            </a:extLst>
          </p:cNvPr>
          <p:cNvSpPr txBox="1"/>
          <p:nvPr/>
        </p:nvSpPr>
        <p:spPr>
          <a:xfrm>
            <a:off x="606870" y="2465634"/>
            <a:ext cx="835761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	</a:t>
            </a:r>
            <a:r>
              <a:rPr lang="th-TH" sz="32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หากเกิดแผ่นดินไหวขณะอยู่ในอาคารควรหมอบลงใต้โต๊ะเพื่อป้องกันสิ่งของตกใส่</a:t>
            </a:r>
            <a:endParaRPr lang="en-US" sz="32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5F4DC89-B3BC-4BAD-8659-5CB0801E4BA2}"/>
              </a:ext>
            </a:extLst>
          </p:cNvPr>
          <p:cNvSpPr txBox="1"/>
          <p:nvPr/>
        </p:nvSpPr>
        <p:spPr>
          <a:xfrm>
            <a:off x="609364" y="3678157"/>
            <a:ext cx="813909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	</a:t>
            </a:r>
            <a:r>
              <a:rPr lang="th-TH" sz="32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หากเกิด</a:t>
            </a:r>
            <a:r>
              <a:rPr lang="th-TH" sz="3200" b="1" dirty="0" err="1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สึ</a:t>
            </a:r>
            <a:r>
              <a:rPr lang="th-TH" sz="32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นามขณะอยู่ในเรือกลางทะเล ควรนำเรือออกจากฝั่งให้มากที่สุด เนื่องจากเมื่ออยู่ในทะเลลึกความสูงคลื่นจะน้อย</a:t>
            </a:r>
            <a:endParaRPr lang="en-US" sz="32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0CF5431-2275-4FAC-8988-012AC17304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5536" y="202931"/>
            <a:ext cx="1273870" cy="82093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A0ACB5B-C26D-4AC5-950A-D3AE687227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5536" y="950420"/>
            <a:ext cx="1273870" cy="82093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0C563F7-2FFF-4D8A-87D0-5C0C38BA7F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5536" y="1743949"/>
            <a:ext cx="1273870" cy="82093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C026308-BAE4-43DA-B267-824F4346F0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5536" y="2402703"/>
            <a:ext cx="1273870" cy="82093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D7D5FCC-9E63-462B-9B48-7AEB1FBC96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5536" y="3590211"/>
            <a:ext cx="1273870" cy="820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763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h-TH" sz="4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ภูเขาเขาไฟระเบิด (</a:t>
            </a:r>
            <a:r>
              <a:rPr lang="en-US" sz="4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Volcanic eruption</a:t>
            </a:r>
            <a:r>
              <a:rPr lang="th-TH" sz="4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</a:p>
        </p:txBody>
      </p:sp>
      <p:pic>
        <p:nvPicPr>
          <p:cNvPr id="81922" name="Picture 2" descr="รูปภาพที่เกี่ยวข้อง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857238"/>
            <a:ext cx="9144000" cy="4286262"/>
          </a:xfrm>
          <a:prstGeom prst="rect">
            <a:avLst/>
          </a:prstGeom>
          <a:noFill/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17D86970-2C4B-486D-ACEE-DC88EE81615E}"/>
              </a:ext>
            </a:extLst>
          </p:cNvPr>
          <p:cNvSpPr/>
          <p:nvPr/>
        </p:nvSpPr>
        <p:spPr>
          <a:xfrm>
            <a:off x="683568" y="124375"/>
            <a:ext cx="576064" cy="576064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7C20079-A98F-4C75-8E48-FE643B008F2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4344"/>
          <a:stretch/>
        </p:blipFill>
        <p:spPr>
          <a:xfrm rot="5400000">
            <a:off x="2000250" y="-2000250"/>
            <a:ext cx="51435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2723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D3099C4-FFD4-4ABB-B63D-5D3BB114636F}"/>
              </a:ext>
            </a:extLst>
          </p:cNvPr>
          <p:cNvSpPr/>
          <p:nvPr/>
        </p:nvSpPr>
        <p:spPr>
          <a:xfrm>
            <a:off x="0" y="1203598"/>
            <a:ext cx="9144000" cy="374441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6870" name="Picture 6" descr="หน่วยการเรียนรู้ที่ 2 ธรณีภาค">
            <a:extLst>
              <a:ext uri="{FF2B5EF4-FFF2-40B4-BE49-F238E27FC236}">
                <a16:creationId xmlns:a16="http://schemas.microsoft.com/office/drawing/2014/main" id="{B4C8E76C-6C9F-4AA8-8669-2D52C878CC9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26" r="6439"/>
          <a:stretch/>
        </p:blipFill>
        <p:spPr bwMode="auto">
          <a:xfrm>
            <a:off x="539551" y="1060747"/>
            <a:ext cx="8064897" cy="388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79452D3A-D24E-4C58-B6B4-D8E65AC4D6C3}"/>
              </a:ext>
            </a:extLst>
          </p:cNvPr>
          <p:cNvSpPr/>
          <p:nvPr/>
        </p:nvSpPr>
        <p:spPr>
          <a:xfrm>
            <a:off x="2327529" y="339502"/>
            <a:ext cx="4188687" cy="64807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แผ่นธรณีเคลื่อนที่เข้าหากัน</a:t>
            </a:r>
            <a:endParaRPr lang="en-US" sz="36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8" name="Picture 2" descr="ผลการค้นหารูปภาพสำหรับ earth gif">
            <a:extLst>
              <a:ext uri="{FF2B5EF4-FFF2-40B4-BE49-F238E27FC236}">
                <a16:creationId xmlns:a16="http://schemas.microsoft.com/office/drawing/2014/main" id="{1D3FBEB2-B10B-405C-A279-23499282610C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1760" y="352447"/>
            <a:ext cx="576064" cy="62218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224379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>
            <a:extLst>
              <a:ext uri="{FF2B5EF4-FFF2-40B4-BE49-F238E27FC236}">
                <a16:creationId xmlns:a16="http://schemas.microsoft.com/office/drawing/2014/main" id="{89B2C849-A93A-4D7D-8798-D78C0AB852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951831"/>
            <a:ext cx="5076825" cy="398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16467062-39D5-403B-9117-9766CB3C9B04}"/>
              </a:ext>
            </a:extLst>
          </p:cNvPr>
          <p:cNvSpPr/>
          <p:nvPr/>
        </p:nvSpPr>
        <p:spPr>
          <a:xfrm>
            <a:off x="2105726" y="267494"/>
            <a:ext cx="4932548" cy="576064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381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แผ่นธรณีเคลื่อนที่แยกออกจากกัน</a:t>
            </a:r>
            <a:endParaRPr lang="en-US" sz="36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05BA51D-A305-43C4-8FDD-930A601E455E}"/>
              </a:ext>
            </a:extLst>
          </p:cNvPr>
          <p:cNvSpPr/>
          <p:nvPr/>
        </p:nvSpPr>
        <p:spPr>
          <a:xfrm>
            <a:off x="6269611" y="1635646"/>
            <a:ext cx="2016224" cy="576064"/>
          </a:xfrm>
          <a:prstGeom prst="rect">
            <a:avLst/>
          </a:prstGeom>
          <a:solidFill>
            <a:schemeClr val="accent5">
              <a:lumMod val="75000"/>
            </a:schemeClr>
          </a:solidFill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ภูเขาไฟบนทวีป</a:t>
            </a:r>
            <a:endParaRPr lang="en-US" sz="32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F5B9B22-0EDE-4204-AB96-EDA205C5ACCA}"/>
              </a:ext>
            </a:extLst>
          </p:cNvPr>
          <p:cNvSpPr/>
          <p:nvPr/>
        </p:nvSpPr>
        <p:spPr>
          <a:xfrm>
            <a:off x="6269610" y="3795886"/>
            <a:ext cx="2478853" cy="576064"/>
          </a:xfrm>
          <a:prstGeom prst="rect">
            <a:avLst/>
          </a:prstGeom>
          <a:solidFill>
            <a:schemeClr val="accent5">
              <a:lumMod val="75000"/>
            </a:schemeClr>
          </a:solidFill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ภูเขาไฟในมหาสมุทร</a:t>
            </a:r>
            <a:endParaRPr lang="en-US" sz="32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9" name="Picture 2" descr="ผลการค้นหารูปภาพสำหรับ earth gif">
            <a:extLst>
              <a:ext uri="{FF2B5EF4-FFF2-40B4-BE49-F238E27FC236}">
                <a16:creationId xmlns:a16="http://schemas.microsoft.com/office/drawing/2014/main" id="{A90B38F8-55FD-4C72-A06F-C7A842CCB3A7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95736" y="283322"/>
            <a:ext cx="504056" cy="54440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188617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9E07814-F49A-4F34-B1C5-08B1E39A761B}"/>
              </a:ext>
            </a:extLst>
          </p:cNvPr>
          <p:cNvSpPr/>
          <p:nvPr/>
        </p:nvSpPr>
        <p:spPr>
          <a:xfrm>
            <a:off x="0" y="968098"/>
            <a:ext cx="9144000" cy="3954309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62" name="Picture 2" descr="ใต้เปลือกโลกไม่ใช่แมกมา และภูเขาไฟก็ไม่ได้เกิดไปเรื่อยเปื่อย ...">
            <a:extLst>
              <a:ext uri="{FF2B5EF4-FFF2-40B4-BE49-F238E27FC236}">
                <a16:creationId xmlns:a16="http://schemas.microsoft.com/office/drawing/2014/main" id="{9932400D-A90E-43F8-ABD5-B1FF537396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4" t="4183" r="2548" b="4181"/>
          <a:stretch/>
        </p:blipFill>
        <p:spPr bwMode="auto">
          <a:xfrm>
            <a:off x="1691681" y="961967"/>
            <a:ext cx="5760638" cy="396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449A8E5-B417-4D1A-888C-6950764172EC}"/>
              </a:ext>
            </a:extLst>
          </p:cNvPr>
          <p:cNvSpPr/>
          <p:nvPr/>
        </p:nvSpPr>
        <p:spPr>
          <a:xfrm>
            <a:off x="3698903" y="129609"/>
            <a:ext cx="1746194" cy="576064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 w="3810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จุดร้อน</a:t>
            </a:r>
            <a:endParaRPr lang="en-US" sz="36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4" name="Picture 2" descr="ผลการค้นหารูปภาพสำหรับ earth gif">
            <a:extLst>
              <a:ext uri="{FF2B5EF4-FFF2-40B4-BE49-F238E27FC236}">
                <a16:creationId xmlns:a16="http://schemas.microsoft.com/office/drawing/2014/main" id="{85F765C1-C9CC-4BAF-8EB1-F48DBA655AEA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1920" y="142290"/>
            <a:ext cx="504056" cy="54440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008102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Picture 2" descr="ผลการค้นหารูปภาพสำหรับ วงแหวนแห่งไฟ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5143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 descr="รูปภาพที่เกี่ยวข้อง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 descr="รูปภาพที่เกี่ยวข้อง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796136" cy="514351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5796136" y="714362"/>
            <a:ext cx="334786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จุดร้อน (</a:t>
            </a:r>
            <a:r>
              <a:rPr lang="en-US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Hot</a:t>
            </a:r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spot</a:t>
            </a:r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</a:p>
          <a:p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เถ้าภูเขาไฟ (</a:t>
            </a:r>
            <a:r>
              <a:rPr lang="en-US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Volcanic ash</a:t>
            </a:r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</a:p>
          <a:p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ช่องเปิดภูเขาไฟ (</a:t>
            </a:r>
            <a:r>
              <a:rPr lang="en-US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Vent</a:t>
            </a:r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</a:p>
          <a:p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ปล่องภูเขาไฟ </a:t>
            </a:r>
          </a:p>
          <a:p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(</a:t>
            </a:r>
            <a:r>
              <a:rPr lang="en-US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Volcanic creator</a:t>
            </a:r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Administrator\My Documents\New Folder\New Folder\img02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0"/>
            <a:ext cx="8072494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/>
          <p:cNvSpPr/>
          <p:nvPr/>
        </p:nvSpPr>
        <p:spPr>
          <a:xfrm>
            <a:off x="0" y="0"/>
            <a:ext cx="9144000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3600" b="1" dirty="0">
                <a:ln>
                  <a:solidFill>
                    <a:srgbClr val="FF0000"/>
                  </a:solidFill>
                </a:ln>
                <a:solidFill>
                  <a:schemeClr val="accent5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ประเภทของภูเขาไฟ</a:t>
            </a:r>
            <a:endParaRPr lang="th-TH" sz="3600" dirty="0">
              <a:ln>
                <a:solidFill>
                  <a:srgbClr val="FF0000"/>
                </a:solidFill>
              </a:ln>
              <a:solidFill>
                <a:schemeClr val="accent5">
                  <a:lumMod val="50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        </a:t>
            </a:r>
            <a:r>
              <a:rPr lang="th-TH" sz="2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ภูเขาไฟมีรูปร่างสัณฐานต่าง ๆ กัน เนื่องจากเกิดขึ้นจากแมกมาซึ่งมีแหล่งกำเนิดแตกต่างกัน และมีองค์ประกอบของแร่แตกต่างกัน เราจำแนกชนิดของภูเขาไฟตามลักษณะทางกายภาพได้ 4 ประเภท ดังนี้</a:t>
            </a:r>
          </a:p>
        </p:txBody>
      </p:sp>
      <p:pic>
        <p:nvPicPr>
          <p:cNvPr id="101378" name="Picture 2" descr="http://www.lesa.biz/_/rsrc/1311558497735/earth/lithosphere/geological-phenomenon/volcano/basalt_plateau.jpg?height=212&amp;width=32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873375"/>
            <a:ext cx="4857784" cy="3238523"/>
          </a:xfrm>
          <a:prstGeom prst="rect">
            <a:avLst/>
          </a:prstGeom>
          <a:noFill/>
        </p:spPr>
      </p:pic>
      <p:sp>
        <p:nvSpPr>
          <p:cNvPr id="4" name="สี่เหลี่ยมผืนผ้า 3"/>
          <p:cNvSpPr/>
          <p:nvPr/>
        </p:nvSpPr>
        <p:spPr>
          <a:xfrm>
            <a:off x="5148064" y="1928808"/>
            <a:ext cx="399593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200" b="1" dirty="0">
                <a:ln>
                  <a:solidFill>
                    <a:srgbClr val="92D050"/>
                  </a:solidFill>
                </a:ln>
                <a:latin typeface="TH SarabunPSK" panose="020B0500040200020003" pitchFamily="34" charset="-34"/>
                <a:cs typeface="TH SarabunPSK" panose="020B0500040200020003" pitchFamily="34" charset="-34"/>
              </a:rPr>
              <a:t>ที่ราบสูงลาวา (</a:t>
            </a:r>
            <a:r>
              <a:rPr lang="en-US" sz="3200" b="1" dirty="0">
                <a:ln>
                  <a:solidFill>
                    <a:srgbClr val="92D050"/>
                  </a:solidFill>
                </a:ln>
                <a:latin typeface="TH SarabunPSK" panose="020B0500040200020003" pitchFamily="34" charset="-34"/>
                <a:cs typeface="TH SarabunPSK" panose="020B0500040200020003" pitchFamily="34" charset="-34"/>
              </a:rPr>
              <a:t>Basalt Plateau)</a:t>
            </a:r>
            <a:r>
              <a:rPr lang="en-US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: </a:t>
            </a:r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เกิดจากแมกมาบะซอ</a:t>
            </a:r>
            <a:r>
              <a:rPr lang="th-TH" sz="3200" b="1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ลต์แท</a:t>
            </a:r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รกตัวขึ้นมาตามรอยแตกของเปลือกโลกแล้วกลายเป็นลาวาไหลท่วมบนพื้นผิว เช่น เกาะสกาย สกอตแลนด์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A0A1864-2308-4EEB-BB92-107B8D5666E8}"/>
              </a:ext>
            </a:extLst>
          </p:cNvPr>
          <p:cNvSpPr/>
          <p:nvPr/>
        </p:nvSpPr>
        <p:spPr>
          <a:xfrm>
            <a:off x="0" y="1500180"/>
            <a:ext cx="9144000" cy="36433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สี่เหลี่ยมผืนผ้า 1"/>
          <p:cNvSpPr/>
          <p:nvPr/>
        </p:nvSpPr>
        <p:spPr>
          <a:xfrm>
            <a:off x="0" y="0"/>
            <a:ext cx="9144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3200" b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latin typeface="TH SarabunPSK" panose="020B0500040200020003" pitchFamily="34" charset="-34"/>
                <a:cs typeface="TH SarabunPSK" panose="020B0500040200020003" pitchFamily="34" charset="-34"/>
              </a:rPr>
              <a:t>ภูเขาไฟรูปโล่ (</a:t>
            </a:r>
            <a:r>
              <a:rPr lang="en-US" sz="3200" b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latin typeface="TH SarabunPSK" panose="020B0500040200020003" pitchFamily="34" charset="-34"/>
                <a:cs typeface="TH SarabunPSK" panose="020B0500040200020003" pitchFamily="34" charset="-34"/>
              </a:rPr>
              <a:t>Shield volcano)</a:t>
            </a:r>
          </a:p>
          <a:p>
            <a:r>
              <a:rPr lang="en-US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: </a:t>
            </a:r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เกิดขึ้นจากแมก</a:t>
            </a:r>
            <a:r>
              <a:rPr lang="th-TH" sz="3200" b="1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มาบะซอลต์</a:t>
            </a:r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ที่มีความหนืดสูง ไหลออกมาฟอร์มตัวเป็นที่ราบสูงลาวา เช่น ภูเขาไฟมอนนาคีบนเกาะฮาวาย</a:t>
            </a:r>
          </a:p>
        </p:txBody>
      </p:sp>
      <p:pic>
        <p:nvPicPr>
          <p:cNvPr id="102402" name="Picture 2" descr="http://www.lesa.biz/_/rsrc/1311559029676/earth/lithosphere/geological-phenomenon/volcano/mauna_kea.jpg?height=240&amp;width=32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20" y="1500180"/>
            <a:ext cx="4857760" cy="36433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16DC8CD-CC39-408F-B39E-8302DB12C740}"/>
              </a:ext>
            </a:extLst>
          </p:cNvPr>
          <p:cNvSpPr/>
          <p:nvPr/>
        </p:nvSpPr>
        <p:spPr>
          <a:xfrm>
            <a:off x="0" y="1243202"/>
            <a:ext cx="9144000" cy="390029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4" descr="http://www.lesa.biz/_/rsrc/1311560195987/earth/lithosphere/geological-phenomenon/volcano/cinder_cone.jpg?height=172&amp;width=320">
            <a:extLst>
              <a:ext uri="{FF2B5EF4-FFF2-40B4-BE49-F238E27FC236}">
                <a16:creationId xmlns:a16="http://schemas.microsoft.com/office/drawing/2014/main" id="{D8066958-0352-40AF-B1E8-052666EFFB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39475" y="1243202"/>
            <a:ext cx="4665050" cy="3900298"/>
          </a:xfrm>
          <a:prstGeom prst="rect">
            <a:avLst/>
          </a:prstGeom>
          <a:noFill/>
        </p:spPr>
      </p:pic>
      <p:sp>
        <p:nvSpPr>
          <p:cNvPr id="3" name="สี่เหลี่ยมผืนผ้า 3">
            <a:extLst>
              <a:ext uri="{FF2B5EF4-FFF2-40B4-BE49-F238E27FC236}">
                <a16:creationId xmlns:a16="http://schemas.microsoft.com/office/drawing/2014/main" id="{F974213E-5D25-4334-9FA5-20063FFA6A5E}"/>
              </a:ext>
            </a:extLst>
          </p:cNvPr>
          <p:cNvSpPr/>
          <p:nvPr/>
        </p:nvSpPr>
        <p:spPr>
          <a:xfrm>
            <a:off x="0" y="80566"/>
            <a:ext cx="9144000" cy="1077218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th-TH" sz="3200" b="1" dirty="0">
                <a:ln w="12700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latin typeface="TH SarabunPSK" panose="020B0500040200020003" pitchFamily="34" charset="-34"/>
                <a:cs typeface="TH SarabunPSK" panose="020B0500040200020003" pitchFamily="34" charset="-34"/>
              </a:rPr>
              <a:t>กรวยกรวดภูเขาไฟ (</a:t>
            </a:r>
            <a:r>
              <a:rPr lang="en-US" sz="3200" b="1" dirty="0">
                <a:ln w="12700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latin typeface="TH SarabunPSK" panose="020B0500040200020003" pitchFamily="34" charset="-34"/>
                <a:cs typeface="TH SarabunPSK" panose="020B0500040200020003" pitchFamily="34" charset="-34"/>
              </a:rPr>
              <a:t>Cinder cone)</a:t>
            </a:r>
            <a:r>
              <a:rPr lang="th-TH" sz="3200" b="1" dirty="0">
                <a:ln w="12700">
                  <a:solidFill>
                    <a:schemeClr val="accent6">
                      <a:lumMod val="75000"/>
                    </a:schemeClr>
                  </a:solidFill>
                </a:ln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: </a:t>
            </a:r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เป็นภูเขาไฟขนาดเล็กมากเกิดจากการสะสมตัวของแก๊สร้อนในแมกมาที่ยกตัวขึ้นมา</a:t>
            </a:r>
            <a:r>
              <a:rPr lang="en-US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เช่น ภูเขาไฟในรัฐโอริก้อน</a:t>
            </a:r>
          </a:p>
        </p:txBody>
      </p:sp>
    </p:spTree>
    <p:extLst>
      <p:ext uri="{BB962C8B-B14F-4D97-AF65-F5344CB8AC3E}">
        <p14:creationId xmlns:p14="http://schemas.microsoft.com/office/powerpoint/2010/main" val="10612606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/>
          <p:cNvSpPr/>
          <p:nvPr/>
        </p:nvSpPr>
        <p:spPr>
          <a:xfrm>
            <a:off x="0" y="0"/>
            <a:ext cx="9144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400" b="1" dirty="0">
                <a:ln>
                  <a:solidFill>
                    <a:schemeClr val="accent2"/>
                  </a:solidFill>
                </a:ln>
                <a:latin typeface="TH SarabunPSK" panose="020B0500040200020003" pitchFamily="34" charset="-34"/>
                <a:cs typeface="TH SarabunPSK" panose="020B0500040200020003" pitchFamily="34" charset="-34"/>
              </a:rPr>
              <a:t>ภูเขาไฟกรวยสลับชั้น (</a:t>
            </a:r>
            <a:r>
              <a:rPr lang="en-US" sz="2400" b="1" dirty="0">
                <a:ln>
                  <a:solidFill>
                    <a:schemeClr val="accent2"/>
                  </a:solidFill>
                </a:ln>
                <a:latin typeface="TH SarabunPSK" panose="020B0500040200020003" pitchFamily="34" charset="-34"/>
                <a:cs typeface="TH SarabunPSK" panose="020B0500040200020003" pitchFamily="34" charset="-34"/>
              </a:rPr>
              <a:t>Composite cone volcano): </a:t>
            </a:r>
            <a:r>
              <a:rPr lang="th-TH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เป็นภูเขาไฟขนาดปานกลาง ที่มีรูปทรงสวยงามเป็นรูปกรวยคว่ำ สูงประมาณ 100 เมตร ถึง 3,500 เมตร  เรียงตัวอยู่บริเวณเขตมุดตัว (</a:t>
            </a:r>
            <a:r>
              <a:rPr lang="en-US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Subduction zone) </a:t>
            </a:r>
            <a:r>
              <a:rPr lang="th-TH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เกิดขึ้นจากแผ่นธรณีมหาสมุทรที่หลอมละลายเป็นแมกมา แล้วยกตัวขึ้นดันเปลือกโลกขึ้นมาเป็นแนวภูเขาไฟรูปโค้ง (</a:t>
            </a:r>
            <a:r>
              <a:rPr lang="en-US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Volcanic arc)</a:t>
            </a:r>
            <a:endParaRPr lang="th-TH" sz="24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03426" name="Picture 2" descr="http://www.lesa.biz/_/rsrc/1311559137556/earth/lithosphere/geological-phenomenon/volcano/Mt-Fuji-1.jpg?height=209&amp;width=32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898" y="1569660"/>
            <a:ext cx="3357554" cy="3071834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971600" y="4651271"/>
            <a:ext cx="1412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ภูเขาไฟฟูจิ</a:t>
            </a:r>
          </a:p>
        </p:txBody>
      </p:sp>
      <p:pic>
        <p:nvPicPr>
          <p:cNvPr id="103428" name="Picture 4" descr="ผลการค้นหารูปภาพสำหรับ พินาตูโบ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89452" y="1569660"/>
            <a:ext cx="2786082" cy="3095601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923928" y="4640818"/>
            <a:ext cx="18573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ภูเขา</a:t>
            </a:r>
            <a:r>
              <a:rPr lang="th-TH" sz="2800" b="1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ไฟพิ</a:t>
            </a:r>
            <a:r>
              <a:rPr lang="th-TH" sz="2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นาตูโบ</a:t>
            </a:r>
          </a:p>
        </p:txBody>
      </p:sp>
      <p:pic>
        <p:nvPicPr>
          <p:cNvPr id="103430" name="Picture 6" descr="รูปภาพที่เกี่ยวข้อง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75534" y="1569660"/>
            <a:ext cx="3000363" cy="3071834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6586941" y="4602370"/>
            <a:ext cx="21456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ภูเขาไฟ</a:t>
            </a:r>
            <a:r>
              <a:rPr lang="th-TH" sz="2800" b="1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เซนต์</a:t>
            </a:r>
            <a:r>
              <a:rPr lang="th-TH" sz="2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เฮเลน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49057" y="125219"/>
            <a:ext cx="6245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>
                <a:ln>
                  <a:solidFill>
                    <a:srgbClr val="00B050"/>
                  </a:solidFill>
                </a:ln>
                <a:latin typeface="TH SarabunPSK" panose="020B0500040200020003" pitchFamily="34" charset="-34"/>
                <a:cs typeface="TH SarabunPSK" panose="020B0500040200020003" pitchFamily="34" charset="-34"/>
              </a:rPr>
              <a:t>ภูเขาไฟดับแล้วในประเทศไทย</a:t>
            </a:r>
          </a:p>
        </p:txBody>
      </p:sp>
      <p:pic>
        <p:nvPicPr>
          <p:cNvPr id="105474" name="Picture 2" descr="ผลการค้นหารูปภาพสำหรับ แท่งเสาหินบะซอลต์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03664"/>
            <a:ext cx="5786446" cy="4339836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5786446" y="1714494"/>
            <a:ext cx="335755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แท่งเสาหินบะซอ</a:t>
            </a:r>
            <a:r>
              <a:rPr lang="th-TH" sz="3200" b="1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ลต์</a:t>
            </a:r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</a:p>
          <a:p>
            <a:pPr algn="ctr"/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พบที่วัดแสน</a:t>
            </a:r>
            <a:r>
              <a:rPr lang="th-TH" sz="3200" b="1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ตุ้ง</a:t>
            </a:r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</a:p>
          <a:p>
            <a:pPr algn="ctr"/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อำเภอเขาสมิง จังหวัดตราด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2" descr="ผลการค้นหารูปภาพสำหรับ เขาลอมฟาง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000760" cy="51435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6000760" y="1714494"/>
            <a:ext cx="314324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เขาลอมฟาง </a:t>
            </a:r>
          </a:p>
          <a:p>
            <a:pPr algn="ctr"/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เป็นภูเขาไฟดับสนิท </a:t>
            </a:r>
          </a:p>
          <a:p>
            <a:pPr algn="ctr"/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อำเภอชัยบาดาล </a:t>
            </a:r>
          </a:p>
          <a:p>
            <a:pPr algn="ctr"/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จังหวัดลพบุรี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786446" y="1714494"/>
            <a:ext cx="335755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ปากปล่องภูเขาไฟดับสนิท เขากระโดง จังหวัดบุรีรัมย์</a:t>
            </a:r>
          </a:p>
        </p:txBody>
      </p:sp>
      <p:pic>
        <p:nvPicPr>
          <p:cNvPr id="107522" name="Picture 2" descr="ผลการค้นหารูปภาพสำหรับ ปล่องภูเขาไฟ เขากระโดง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5786447" cy="5143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786446" y="1714494"/>
            <a:ext cx="335755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ปากปล่องภูเขาไฟดับสนิทดอยผาคอกหินฟู </a:t>
            </a:r>
          </a:p>
          <a:p>
            <a:pPr algn="ctr"/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จังหวัดลำปาง</a:t>
            </a:r>
          </a:p>
        </p:txBody>
      </p:sp>
      <p:pic>
        <p:nvPicPr>
          <p:cNvPr id="108546" name="Picture 2" descr="ผลการค้นหารูปภาพสำหรับ ปล่องภูเขาไฟ ดอยผาคอกหินฟู จังหวัดลำปาง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786446" cy="5143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1643</TotalTime>
  <Words>527</Words>
  <Application>Microsoft Office PowerPoint</Application>
  <PresentationFormat>On-screen Show (16:9)</PresentationFormat>
  <Paragraphs>46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Calibri</vt:lpstr>
      <vt:lpstr>Malgun Gothic</vt:lpstr>
      <vt:lpstr>TH SarabunPSK</vt:lpstr>
      <vt:lpstr>Arial</vt:lpstr>
      <vt:lpstr>Office Theme</vt:lpstr>
      <vt:lpstr>Custom Design</vt:lpstr>
      <vt:lpstr>PowerPoint Presentation</vt:lpstr>
      <vt:lpstr>PowerPoint Presentation</vt:lpstr>
      <vt:lpstr>PowerPoint Presentation</vt:lpstr>
      <vt:lpstr>  ภูเขาเขาไฟระเบิด (Volcanic eruption)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Registered User</dc:creator>
  <cp:lastModifiedBy>bose</cp:lastModifiedBy>
  <cp:revision>58</cp:revision>
  <dcterms:created xsi:type="dcterms:W3CDTF">2014-04-01T16:27:38Z</dcterms:created>
  <dcterms:modified xsi:type="dcterms:W3CDTF">2020-07-01T04:13:16Z</dcterms:modified>
</cp:coreProperties>
</file>