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94660"/>
  </p:normalViewPr>
  <p:slideViewPr>
    <p:cSldViewPr snapToGrid="0">
      <p:cViewPr varScale="1">
        <p:scale>
          <a:sx n="51" d="100"/>
          <a:sy n="51" d="100"/>
        </p:scale>
        <p:origin x="96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0FC52-CA0E-4386-BFB2-33806D802232}" type="datetimeFigureOut">
              <a:rPr lang="th-TH" smtClean="0"/>
              <a:t>14/07/64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500097-9FDA-4CA1-AD8B-653FD7CD66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4741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ทะเลแดง หุบเขาทรุดแอฟริกาตะวันออก สันเขากลางมหาสมุทรแอตแลนติก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BE5AE-CB74-4D74-9EF6-97A93385E327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14131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หมู่เกาะญี่ปุ่น หมู่เกาะอินโดนีเซีย หมู่เกาะมาเรียนา ร่องลึกก้นสมุทรญี่ปุ่น ร่องลึกก้นสมุทรซุนดา ร่องลึกก้นสมุทรมาเรียนา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BE5AE-CB74-4D74-9EF6-97A93385E327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15654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หมู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CBE5AE-CB74-4D74-9EF6-97A93385E327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29949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3" y="2131486"/>
            <a:ext cx="10363200" cy="14689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61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05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6900"/>
            <a:ext cx="10363200" cy="1363133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186"/>
            <a:ext cx="10363200" cy="1500716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30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600202"/>
            <a:ext cx="5384801" cy="452543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2"/>
            <a:ext cx="5384801" cy="452543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1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5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4584"/>
            <a:ext cx="5389032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5935"/>
            <a:ext cx="5389032" cy="3949700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8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2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95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3"/>
            <a:ext cx="4011084" cy="116204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051"/>
            <a:ext cx="6815665" cy="585258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0"/>
            <a:ext cx="4011084" cy="469053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001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7267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7"/>
            <a:ext cx="7315200" cy="80433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4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64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7"/>
            <a:ext cx="2743201" cy="585046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5167"/>
            <a:ext cx="8026401" cy="58504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3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1405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3" y="1316766"/>
            <a:ext cx="11329259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6" y="2218995"/>
            <a:ext cx="11329259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8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4096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0"/>
            <a:ext cx="10032439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39616" y="1316766"/>
            <a:ext cx="9217024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653409" y="2218995"/>
            <a:ext cx="9217024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8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4162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pPr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3" y="6356353"/>
            <a:ext cx="3860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5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825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ctr" defTabSz="1219170" rtl="0" eaLnBrk="1" latinLnBrk="1" hangingPunct="1">
        <a:spcBef>
          <a:spcPct val="0"/>
        </a:spcBef>
        <a:buNone/>
        <a:defRPr sz="4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140773-A785-4F8B-AC0F-55F1194A5BA1}"/>
              </a:ext>
            </a:extLst>
          </p:cNvPr>
          <p:cNvSpPr txBox="1"/>
          <p:nvPr/>
        </p:nvSpPr>
        <p:spPr>
          <a:xfrm>
            <a:off x="431371" y="312136"/>
            <a:ext cx="72008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defTabSz="1219170" latinLnBrk="1"/>
            <a:r>
              <a:rPr lang="th-TH" sz="4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ธรณีสัณฐาน หรือภูมิลักษณ์  </a:t>
            </a:r>
            <a:r>
              <a:rPr lang="en-US" sz="4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(landform)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EA4F5C-2AF4-443E-B35A-9CB85F39D565}"/>
              </a:ext>
            </a:extLst>
          </p:cNvPr>
          <p:cNvSpPr txBox="1"/>
          <p:nvPr/>
        </p:nvSpPr>
        <p:spPr>
          <a:xfrm>
            <a:off x="431371" y="1432131"/>
            <a:ext cx="11617291" cy="2062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latinLnBrk="1"/>
            <a:r>
              <a:rPr lang="th-TH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แบบรูปหรือลักษณะของผิวโลกที่เกิดขึ้นตามธรรมชาติ มีรูปสัณฐานต่าง ๆ กัน เช่น หาดทราย ภูเขา หุบเขาทรุด ที่ราบสูง ที่ราบ และอื่น ๆ การศึกษาเกี่ยวกับลักษณะภูมิลักษณ์เหล่านี้ เรียกว่า ธรณีสัณฐานวิทยา </a:t>
            </a:r>
            <a:r>
              <a:rPr lang="en-US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(geomorphology)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2C5764-60D6-4B5E-8306-1F70B38DE693}"/>
              </a:ext>
            </a:extLst>
          </p:cNvPr>
          <p:cNvSpPr txBox="1"/>
          <p:nvPr/>
        </p:nvSpPr>
        <p:spPr>
          <a:xfrm>
            <a:off x="431371" y="3923380"/>
            <a:ext cx="7680853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defTabSz="1219170" latinLnBrk="1"/>
            <a:r>
              <a:rPr lang="th-TH" sz="4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โครงสร้างทางธรณี </a:t>
            </a:r>
            <a:r>
              <a:rPr lang="en-US" sz="4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(geological structure)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74044B-21C0-47D6-A429-F709DF9EAB82}"/>
              </a:ext>
            </a:extLst>
          </p:cNvPr>
          <p:cNvSpPr txBox="1"/>
          <p:nvPr/>
        </p:nvSpPr>
        <p:spPr>
          <a:xfrm>
            <a:off x="431371" y="4969040"/>
            <a:ext cx="11617291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latinLnBrk="1"/>
            <a:r>
              <a:rPr lang="th-TH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โครงสร้างทางการวางตัว หรือการจัดเรียงตัวของมวลหิน เนื่องจากมีแรงมากระทำ ทำให้หินมีรูปร่าง ปริมาตร หรือโครงสร้างเปลี่ยนไปจากเดิม</a:t>
            </a:r>
            <a:endParaRPr lang="en-US" sz="4267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218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823E0B3F-08C0-402D-AAD3-A8ADE2CE8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176"/>
            <a:ext cx="12190829" cy="677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4952E7-A0F5-4843-AE31-788954F402DE}"/>
              </a:ext>
            </a:extLst>
          </p:cNvPr>
          <p:cNvSpPr txBox="1"/>
          <p:nvPr/>
        </p:nvSpPr>
        <p:spPr>
          <a:xfrm>
            <a:off x="0" y="68627"/>
            <a:ext cx="1219082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1219170" latinLnBrk="1"/>
            <a:r>
              <a:rPr lang="th-TH" sz="4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ธรณีสัณฐานและโครงสร้างทางธรณีที่เกิดจากการเคลื่อนที่ของแผ่นธรณี</a:t>
            </a:r>
            <a:endParaRPr lang="en-US" sz="4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73609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FA294C-E326-4B5C-A4B3-56E29526F9F0}"/>
              </a:ext>
            </a:extLst>
          </p:cNvPr>
          <p:cNvSpPr txBox="1"/>
          <p:nvPr/>
        </p:nvSpPr>
        <p:spPr>
          <a:xfrm>
            <a:off x="0" y="0"/>
            <a:ext cx="12192000" cy="107721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defTabSz="1219170" latinLnBrk="1"/>
            <a:r>
              <a:rPr lang="th-TH" sz="64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แนวรอยต่อของแผ่นธรณี</a:t>
            </a:r>
            <a:endParaRPr lang="en-US" sz="64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4BFC89-AB88-45A9-A87C-D84AAADF6CB6}"/>
              </a:ext>
            </a:extLst>
          </p:cNvPr>
          <p:cNvSpPr txBox="1"/>
          <p:nvPr/>
        </p:nvSpPr>
        <p:spPr>
          <a:xfrm>
            <a:off x="911424" y="1796819"/>
            <a:ext cx="9217024" cy="74898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defTabSz="1219170" latinLnBrk="1"/>
            <a:r>
              <a:rPr lang="th-TH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แนวรอยต่อแผ่นธรณีแยกตัว </a:t>
            </a:r>
            <a:r>
              <a:rPr lang="en-US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(divergent plate boundary)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79EBA6-715D-4EF4-85A9-D8C85751005F}"/>
              </a:ext>
            </a:extLst>
          </p:cNvPr>
          <p:cNvSpPr txBox="1"/>
          <p:nvPr/>
        </p:nvSpPr>
        <p:spPr>
          <a:xfrm>
            <a:off x="876438" y="4655702"/>
            <a:ext cx="10308127" cy="74898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defTabSz="1219170" latinLnBrk="1"/>
            <a:r>
              <a:rPr lang="th-TH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แนวรอยต่อแผ่นธรณีเคลื่อนผ่านกัน </a:t>
            </a:r>
            <a:r>
              <a:rPr lang="en-US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(transform plate boundary)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9E835F-8FD2-4AB4-AC58-430D085BB9DF}"/>
              </a:ext>
            </a:extLst>
          </p:cNvPr>
          <p:cNvSpPr txBox="1"/>
          <p:nvPr/>
        </p:nvSpPr>
        <p:spPr>
          <a:xfrm>
            <a:off x="876438" y="3226261"/>
            <a:ext cx="10308127" cy="74898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defTabSz="1219170" latinLnBrk="1"/>
            <a:r>
              <a:rPr lang="th-TH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แนวรอยต่อแผ่นธรณีเคลื่อนหากัน </a:t>
            </a:r>
            <a:r>
              <a:rPr lang="en-US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(convergent plate boundary)</a:t>
            </a:r>
          </a:p>
        </p:txBody>
      </p:sp>
    </p:spTree>
    <p:extLst>
      <p:ext uri="{BB962C8B-B14F-4D97-AF65-F5344CB8AC3E}">
        <p14:creationId xmlns:p14="http://schemas.microsoft.com/office/powerpoint/2010/main" val="395940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8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Divergent Plate Boundary</a:t>
            </a:r>
            <a:endParaRPr lang="th-TH" sz="8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th-TH" sz="6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  <a:r>
              <a:rPr lang="th-TH" sz="6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แผ่นธรณีเคลื่อนที่แยกกัน</a:t>
            </a:r>
          </a:p>
        </p:txBody>
      </p:sp>
      <p:pic>
        <p:nvPicPr>
          <p:cNvPr id="7169" name="Picture 1" descr="C:\Users\Yupa\Desktop\divergentanimationopt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8744" y="2762246"/>
            <a:ext cx="6792421" cy="2597103"/>
          </a:xfrm>
          <a:prstGeom prst="rect">
            <a:avLst/>
          </a:prstGeom>
          <a:noFill/>
        </p:spPr>
      </p:pic>
      <p:pic>
        <p:nvPicPr>
          <p:cNvPr id="7170" name="Picture 2" descr="C:\Users\Yupa\Desktop\anim_sf_spreadin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1" y="2381243"/>
            <a:ext cx="4952992" cy="34290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8465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Divergent Plate Boundary</a:t>
            </a:r>
            <a:endParaRPr lang="th-TH" sz="8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2226" name="Picture 2" descr="ผลการค้นหารูปภาพสำหรับ mid atlantic rid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0801" y="1028734"/>
            <a:ext cx="6770399" cy="55731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73971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lesa.biz/_/rsrc/1309699066511/earth/lithosphere/plate-tectonics/plate-boundaries/divergent/land_divergent.gif?height=313&amp;width=400">
            <a:extLst>
              <a:ext uri="{FF2B5EF4-FFF2-40B4-BE49-F238E27FC236}">
                <a16:creationId xmlns:a16="http://schemas.microsoft.com/office/drawing/2014/main" id="{086D920F-0B54-4AB2-AF13-04C08BFE4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5547" y="164637"/>
            <a:ext cx="8160907" cy="64019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894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8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Convergent Plate Boundary</a:t>
            </a:r>
            <a:endParaRPr lang="th-TH" sz="80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th-TH" sz="6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แผ่นธรณีเคลื่อนที่เข้าหากัน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th-TH" sz="4800" b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รอยต่อของแผ่นธรณีเคลื่อนที่เข้าหากันมี 3 รูปแบบ</a:t>
            </a:r>
            <a:r>
              <a:rPr lang="en-US" sz="4800" b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800" b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คือ </a:t>
            </a:r>
          </a:p>
          <a:p>
            <a:pPr>
              <a:buFontTx/>
              <a:buChar char="-"/>
            </a:pPr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แผ่นธรณีมหาสมุทรชนกัน </a:t>
            </a:r>
          </a:p>
          <a:p>
            <a:pPr>
              <a:buFontTx/>
              <a:buChar char="-"/>
            </a:pPr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แผ่นธรณีมหาสมุทรชนกับแผ่นธรณีทวีป </a:t>
            </a:r>
          </a:p>
          <a:p>
            <a:pPr>
              <a:buFontTx/>
              <a:buChar char="-"/>
            </a:pPr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แผ่นธรณีทวีปชนกัน </a:t>
            </a:r>
          </a:p>
        </p:txBody>
      </p:sp>
    </p:spTree>
    <p:extLst>
      <p:ext uri="{BB962C8B-B14F-4D97-AF65-F5344CB8AC3E}">
        <p14:creationId xmlns:p14="http://schemas.microsoft.com/office/powerpoint/2010/main" val="2675593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476229"/>
            <a:ext cx="12192000" cy="1179288"/>
          </a:xfrm>
        </p:spPr>
        <p:txBody>
          <a:bodyPr/>
          <a:lstStyle/>
          <a:p>
            <a:pPr algn="ctr"/>
            <a: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แผ่นธรณีมหาสมุทรชนกัน</a:t>
            </a:r>
            <a:b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Oceanic</a:t>
            </a:r>
            <a: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– Oceanic convergence</a:t>
            </a:r>
            <a:r>
              <a:rPr lang="th-TH" sz="3733" dirty="0"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</a:p>
        </p:txBody>
      </p:sp>
      <p:pic>
        <p:nvPicPr>
          <p:cNvPr id="49154" name="Picture 2" descr="http://www.lesa.biz/_/rsrc/1341844484039/earth/lithosphere/plate-tectonics/plate-boundaries/convergent/6.15.jpg?height=199&amp;width=4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41" y="2000240"/>
            <a:ext cx="7048507" cy="43806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-2441" y="2159236"/>
            <a:ext cx="5711957" cy="4032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latinLnBrk="1"/>
            <a:r>
              <a:rPr lang="th-TH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เกิดเขตมุดตัว (</a:t>
            </a:r>
            <a:r>
              <a:rPr lang="en-US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Subduction Zone</a:t>
            </a:r>
            <a:r>
              <a:rPr lang="th-TH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</a:p>
          <a:p>
            <a:pPr defTabSz="1219170" latinLnBrk="1"/>
            <a:r>
              <a:rPr lang="th-TH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บริเวณเขตมุดตัวจะเกิดเป็น</a:t>
            </a:r>
          </a:p>
          <a:p>
            <a:pPr defTabSz="1219170" latinLnBrk="1"/>
            <a:r>
              <a:rPr lang="th-TH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ร่องลึกก้นสมุทร </a:t>
            </a:r>
          </a:p>
          <a:p>
            <a:pPr defTabSz="1219170" latinLnBrk="1"/>
            <a:r>
              <a:rPr lang="th-TH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และจะเกิดภูเขาไฟปะทุเล็กเป็น</a:t>
            </a:r>
          </a:p>
          <a:p>
            <a:pPr defTabSz="1219170" latinLnBrk="1"/>
            <a:r>
              <a:rPr lang="th-TH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รูปโค้ง เรียก หมู่เกาะภูเขาไฟ</a:t>
            </a:r>
          </a:p>
          <a:p>
            <a:pPr defTabSz="1219170" latinLnBrk="1"/>
            <a:r>
              <a:rPr lang="th-TH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รูปโค้ง (</a:t>
            </a:r>
            <a:r>
              <a:rPr lang="en-US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Island arc</a:t>
            </a:r>
            <a:r>
              <a:rPr lang="th-TH" sz="4267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59355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 descr="ผลการค้นหารูปภาพสำหรับ mariana tren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6524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0D1E52-C2A7-4A3D-B787-7A53F966255E}"/>
              </a:ext>
            </a:extLst>
          </p:cNvPr>
          <p:cNvSpPr txBox="1"/>
          <p:nvPr/>
        </p:nvSpPr>
        <p:spPr>
          <a:xfrm>
            <a:off x="1847528" y="164637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latinLnBrk="1"/>
            <a:r>
              <a:rPr lang="th-TH" sz="4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หุบเขาทรุดเกรตริ</a:t>
            </a:r>
            <a:r>
              <a:rPr lang="th-TH" sz="4800" b="1" dirty="0" err="1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ฟต์แวลลีย์</a:t>
            </a:r>
            <a:r>
              <a:rPr lang="th-TH" sz="4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(</a:t>
            </a:r>
            <a:r>
              <a:rPr lang="en-US" sz="4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Great Rift Valley)</a:t>
            </a:r>
          </a:p>
        </p:txBody>
      </p:sp>
      <p:pic>
        <p:nvPicPr>
          <p:cNvPr id="7172" name="Picture 4" descr="ในภาพอาจจะมี ภูเขา, ท้องฟ้า, สถานที่กลางแจ้ง และธรรมชาติ">
            <a:extLst>
              <a:ext uri="{FF2B5EF4-FFF2-40B4-BE49-F238E27FC236}">
                <a16:creationId xmlns:a16="http://schemas.microsoft.com/office/drawing/2014/main" id="{1F5F5E15-216E-4743-8388-4E1C9A4EF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167" y="934567"/>
            <a:ext cx="8919667" cy="590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95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159562" y="952483"/>
            <a:ext cx="10032439" cy="1179288"/>
          </a:xfrm>
        </p:spPr>
        <p:txBody>
          <a:bodyPr/>
          <a:lstStyle/>
          <a:p>
            <a:pPr algn="ctr"/>
            <a: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หมู่เกาะภูเขาไฟรูปโค้ง (</a:t>
            </a:r>
            <a:r>
              <a:rPr lang="en-US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Island arc</a:t>
            </a:r>
            <a: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b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6400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หมู่เกาะฟิลิปปินส์ </a:t>
            </a:r>
            <a: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th-TH" sz="6400" dirty="0">
                <a:solidFill>
                  <a:schemeClr val="accent4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หมู่เกาะญี่ปุ่น</a:t>
            </a:r>
            <a: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lang="th-TH" sz="6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3252" name="Picture 4" descr="ผลการค้นหารูปภาพสำหรับ หมู่เกาะญี่ปุ่น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9200" y="2000240"/>
            <a:ext cx="5892800" cy="4857760"/>
          </a:xfrm>
          <a:prstGeom prst="rect">
            <a:avLst/>
          </a:prstGeom>
          <a:noFill/>
        </p:spPr>
      </p:pic>
      <p:sp>
        <p:nvSpPr>
          <p:cNvPr id="53254" name="AutoShape 6" descr="ผลการค้นหารูปภาพสำหรับ หมู่เกาะฟิลิปปินส์"/>
          <p:cNvSpPr>
            <a:spLocks noChangeAspect="1" noChangeArrowheads="1"/>
          </p:cNvSpPr>
          <p:nvPr/>
        </p:nvSpPr>
        <p:spPr bwMode="auto">
          <a:xfrm>
            <a:off x="254000" y="-283633"/>
            <a:ext cx="406400" cy="406400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latinLnBrk="1"/>
            <a:endParaRPr lang="th-TH" sz="2400">
              <a:solidFill>
                <a:prstClr val="black"/>
              </a:solidFill>
              <a:latin typeface="맑은 고딕"/>
              <a:cs typeface="Cordia New" panose="020B0304020202020204" pitchFamily="34" charset="-34"/>
            </a:endParaRPr>
          </a:p>
        </p:txBody>
      </p:sp>
      <p:sp>
        <p:nvSpPr>
          <p:cNvPr id="53256" name="AutoShape 8" descr="ผลการค้นหารูปภาพสำหรับ หมู่เกาะฟิลิปปินส์"/>
          <p:cNvSpPr>
            <a:spLocks noChangeAspect="1" noChangeArrowheads="1"/>
          </p:cNvSpPr>
          <p:nvPr/>
        </p:nvSpPr>
        <p:spPr bwMode="auto">
          <a:xfrm>
            <a:off x="254000" y="-283633"/>
            <a:ext cx="406400" cy="406400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latinLnBrk="1"/>
            <a:endParaRPr lang="th-TH" sz="2400">
              <a:solidFill>
                <a:prstClr val="black"/>
              </a:solidFill>
              <a:latin typeface="맑은 고딕"/>
              <a:cs typeface="Cordia New" panose="020B0304020202020204" pitchFamily="34" charset="-34"/>
            </a:endParaRPr>
          </a:p>
        </p:txBody>
      </p:sp>
      <p:pic>
        <p:nvPicPr>
          <p:cNvPr id="53258" name="Picture 10" descr="ผลการค้นหารูปภาพสำหรับ หมู่เกาะฟิลิปปินส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22" y="2000240"/>
            <a:ext cx="4318257" cy="4857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4914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476229"/>
            <a:ext cx="12192000" cy="1179288"/>
          </a:xfrm>
        </p:spPr>
        <p:txBody>
          <a:bodyPr/>
          <a:lstStyle/>
          <a:p>
            <a:pPr algn="ctr"/>
            <a: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แผ่นธรณีมหาสมุทรชนกับแผ่นธรณีทวีป</a:t>
            </a:r>
            <a:b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oceanic</a:t>
            </a:r>
            <a: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-</a:t>
            </a:r>
            <a:r>
              <a:rPr lang="en-US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continental convergence</a:t>
            </a:r>
            <a:endParaRPr lang="th-TH" sz="6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8130" name="Picture 2" descr="http://www.lesa.biz/_/rsrc/1341844551143/earth/lithosphere/plate-tectonics/plate-boundaries/convergent/6.16.jpg?height=199&amp;width=4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19" y="2095491"/>
            <a:ext cx="8953563" cy="44543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8406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211" y="571480"/>
            <a:ext cx="11329259" cy="614197"/>
          </a:xfrm>
        </p:spPr>
        <p:txBody>
          <a:bodyPr/>
          <a:lstStyle/>
          <a:p>
            <a:pPr algn="ctr"/>
            <a:r>
              <a:rPr lang="th-TH" sz="4267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เทือกเขาแอน</a:t>
            </a:r>
            <a:r>
              <a:rPr lang="th-TH" sz="4267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ดีส</a:t>
            </a:r>
            <a:r>
              <a:rPr lang="th-TH" sz="4267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บริเวณชายฝั่งตะวันตกของทวีปอเมริกาใต้ </a:t>
            </a:r>
          </a:p>
          <a:p>
            <a:pPr algn="ctr"/>
            <a:r>
              <a:rPr lang="th-TH" sz="4267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แนวภูเขาไฟรูปโค้ง (</a:t>
            </a:r>
            <a:r>
              <a:rPr lang="en-US" sz="4267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Volcanic arc</a:t>
            </a:r>
            <a:r>
              <a:rPr lang="th-TH" sz="4267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 สุมาตรา </a:t>
            </a:r>
            <a:r>
              <a:rPr lang="en-US" sz="4267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– </a:t>
            </a:r>
            <a:r>
              <a:rPr lang="th-TH" sz="4267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ชวา อินโดนีเซีย</a:t>
            </a:r>
          </a:p>
        </p:txBody>
      </p:sp>
      <p:pic>
        <p:nvPicPr>
          <p:cNvPr id="57346" name="Picture 2" descr="ผลการค้นหารูปภาพสำหรับ แนวเทือกเขาแอนดีส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459" y="1619237"/>
            <a:ext cx="6096000" cy="5238763"/>
          </a:xfrm>
          <a:prstGeom prst="rect">
            <a:avLst/>
          </a:prstGeom>
          <a:noFill/>
        </p:spPr>
      </p:pic>
      <p:pic>
        <p:nvPicPr>
          <p:cNvPr id="57348" name="Picture 4" descr="ผลการค้นหารูปภาพสำหรับ แนวภูเขาไฟรูปโค้ง (Volcanic arc) สุมาตรา – ชวา อินโดนีเซีย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1" y="1627272"/>
            <a:ext cx="5715040" cy="52307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6304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เที่ยวแอนดีส ท่องเทือกเขายาวที่สุดในโลก">
            <a:extLst>
              <a:ext uri="{FF2B5EF4-FFF2-40B4-BE49-F238E27FC236}">
                <a16:creationId xmlns:a16="http://schemas.microsoft.com/office/drawing/2014/main" id="{1C48688D-82BE-45BD-8020-114260AB9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12192000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9AA202-88A3-4230-8452-1030250FAE30}"/>
              </a:ext>
            </a:extLst>
          </p:cNvPr>
          <p:cNvSpPr txBox="1"/>
          <p:nvPr/>
        </p:nvSpPr>
        <p:spPr>
          <a:xfrm>
            <a:off x="0" y="16748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latinLnBrk="1"/>
            <a:r>
              <a:rPr lang="th-TH" sz="64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เทือกเขาแอนดีส ในทวีปอเมริกาใต้ </a:t>
            </a:r>
            <a:endParaRPr lang="en-US" sz="64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6927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571480"/>
            <a:ext cx="12192000" cy="1179288"/>
          </a:xfrm>
        </p:spPr>
        <p:txBody>
          <a:bodyPr/>
          <a:lstStyle/>
          <a:p>
            <a:pPr algn="ctr"/>
            <a: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แผ่นธรณีทวีปชนกัน</a:t>
            </a:r>
            <a:b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continental </a:t>
            </a:r>
            <a:r>
              <a:rPr lang="th-TH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en-US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continental convergence</a:t>
            </a:r>
            <a:endParaRPr lang="th-TH" sz="6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7106" name="Picture 2" descr="http://www.lesa.biz/_/rsrc/1341844596764/earth/lithosphere/plate-tectonics/plate-boundaries/convergent/6.17.jpg?height=200&amp;width=4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472" y="2285993"/>
            <a:ext cx="8191557" cy="40957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28395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211" y="476230"/>
            <a:ext cx="11329259" cy="614197"/>
          </a:xfrm>
        </p:spPr>
        <p:txBody>
          <a:bodyPr/>
          <a:lstStyle/>
          <a:p>
            <a:pPr algn="ctr"/>
            <a:r>
              <a:rPr lang="th-TH" sz="8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เทือกเขาหิมาลัย ในประเทศเนปาล</a:t>
            </a:r>
          </a:p>
        </p:txBody>
      </p:sp>
      <p:pic>
        <p:nvPicPr>
          <p:cNvPr id="56322" name="Picture 2" descr="ผลการค้นหารูปภาพสำหรับ เทือกเขาหิมาลัย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33485"/>
            <a:ext cx="12192000" cy="55245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8852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ผลการค้นหารูปภาพสำหรับ เทือกเขาแอลป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3987"/>
            <a:ext cx="12192000" cy="5334013"/>
          </a:xfrm>
          <a:prstGeom prst="rect">
            <a:avLst/>
          </a:prstGeom>
          <a:noFill/>
        </p:spPr>
      </p:pic>
      <p:sp>
        <p:nvSpPr>
          <p:cNvPr id="3" name="สี่เหลี่ยมผืนผ้า 2"/>
          <p:cNvSpPr/>
          <p:nvPr/>
        </p:nvSpPr>
        <p:spPr>
          <a:xfrm>
            <a:off x="2060493" y="169770"/>
            <a:ext cx="800732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latinLnBrk="1"/>
            <a:r>
              <a:rPr lang="th-TH" sz="8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เทือกเขาแอล</a:t>
            </a:r>
            <a:r>
              <a:rPr lang="th-TH" sz="8000" b="1" dirty="0" err="1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ป์</a:t>
            </a:r>
            <a:r>
              <a:rPr lang="th-TH" sz="8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ในทวีปยุโรป</a:t>
            </a:r>
          </a:p>
        </p:txBody>
      </p:sp>
    </p:spTree>
    <p:extLst>
      <p:ext uri="{BB962C8B-B14F-4D97-AF65-F5344CB8AC3E}">
        <p14:creationId xmlns:p14="http://schemas.microsoft.com/office/powerpoint/2010/main" val="1864641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16 ภาพที่ถ่ายมานี้ ทำให้ผมคิดว่า 'เทือกเขาร็อคกี้' เป็นสถานที่อัน ...">
            <a:extLst>
              <a:ext uri="{FF2B5EF4-FFF2-40B4-BE49-F238E27FC236}">
                <a16:creationId xmlns:a16="http://schemas.microsoft.com/office/drawing/2014/main" id="{E27D912B-E466-4808-A42C-D9F456F42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7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494F4D-AEDA-408F-ADA9-28898BC15452}"/>
              </a:ext>
            </a:extLst>
          </p:cNvPr>
          <p:cNvSpPr/>
          <p:nvPr/>
        </p:nvSpPr>
        <p:spPr>
          <a:xfrm>
            <a:off x="0" y="0"/>
            <a:ext cx="2543605" cy="740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latinLnBrk="1"/>
            <a:r>
              <a:rPr lang="th-TH" sz="3733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เทือกเขารอกก</a:t>
            </a:r>
            <a:r>
              <a:rPr lang="th-TH" sz="3733" b="1" dirty="0" err="1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ี้</a:t>
            </a:r>
            <a:endParaRPr lang="en-US" sz="3733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5145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Transform Boundary</a:t>
            </a:r>
            <a:endParaRPr lang="th-TH" sz="6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9181" y="1179288"/>
            <a:ext cx="11329259" cy="614197"/>
          </a:xfrm>
        </p:spPr>
        <p:txBody>
          <a:bodyPr/>
          <a:lstStyle/>
          <a:p>
            <a:pPr algn="ctr"/>
            <a:r>
              <a:rPr lang="th-TH" sz="5867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แผ่นธรณีเคลื่อนที่ผ่านกัน</a:t>
            </a:r>
          </a:p>
        </p:txBody>
      </p:sp>
      <p:pic>
        <p:nvPicPr>
          <p:cNvPr id="50178" name="Picture 2" descr="http://www.lesa.biz/_/rsrc/1309572430384/earth/lithosphere/plate-tectonics/plate-boundaries/transform-fault/transform_fault.gif?height=230&amp;width=4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473" y="1904989"/>
            <a:ext cx="8096679" cy="46672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371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341</Words>
  <Application>Microsoft Office PowerPoint</Application>
  <PresentationFormat>แบบจอกว้าง</PresentationFormat>
  <Paragraphs>43</Paragraphs>
  <Slides>19</Slides>
  <Notes>3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2</vt:i4>
      </vt:variant>
      <vt:variant>
        <vt:lpstr>ชื่อเรื่องสไลด์</vt:lpstr>
      </vt:variant>
      <vt:variant>
        <vt:i4>19</vt:i4>
      </vt:variant>
    </vt:vector>
  </HeadingPairs>
  <TitlesOfParts>
    <vt:vector size="26" baseType="lpstr">
      <vt:lpstr>Arial</vt:lpstr>
      <vt:lpstr>Calibri</vt:lpstr>
      <vt:lpstr>Cordia New</vt:lpstr>
      <vt:lpstr>Malgun Gothic</vt:lpstr>
      <vt:lpstr>TH SarabunPSK</vt:lpstr>
      <vt:lpstr>Custom Design</vt:lpstr>
      <vt:lpstr>Office Theme</vt:lpstr>
      <vt:lpstr>งานนำเสนอ PowerPoint</vt:lpstr>
      <vt:lpstr>งานนำเสนอ PowerPoint</vt:lpstr>
      <vt:lpstr>งานนำเสนอ PowerPoint</vt:lpstr>
      <vt:lpstr>Divergent Plate Boundary</vt:lpstr>
      <vt:lpstr>Divergent Plate Boundary</vt:lpstr>
      <vt:lpstr>งานนำเสนอ PowerPoint</vt:lpstr>
      <vt:lpstr>Convergent Plate Boundary</vt:lpstr>
      <vt:lpstr>แผ่นธรณีมหาสมุทรชนกัน Oceanic – Oceanic convergence </vt:lpstr>
      <vt:lpstr>งานนำเสนอ PowerPoint</vt:lpstr>
      <vt:lpstr>งานนำเสนอ PowerPoint</vt:lpstr>
      <vt:lpstr>หมู่เกาะภูเขาไฟรูปโค้ง (Island arc) หมู่เกาะฟิลิปปินส์ และ หมู่เกาะญี่ปุ่น </vt:lpstr>
      <vt:lpstr>แผ่นธรณีมหาสมุทรชนกับแผ่นธรณีทวีป oceanic - continental convergence</vt:lpstr>
      <vt:lpstr>งานนำเสนอ PowerPoint</vt:lpstr>
      <vt:lpstr>งานนำเสนอ PowerPoint</vt:lpstr>
      <vt:lpstr>แผ่นธรณีทวีปชนกัน continental - continental convergence</vt:lpstr>
      <vt:lpstr>งานนำเสนอ PowerPoint</vt:lpstr>
      <vt:lpstr>งานนำเสนอ PowerPoint</vt:lpstr>
      <vt:lpstr>งานนำเสนอ PowerPoint</vt:lpstr>
      <vt:lpstr>Transform Boundary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OFFAE201</dc:creator>
  <cp:lastModifiedBy>OFFAE201</cp:lastModifiedBy>
  <cp:revision>1</cp:revision>
  <dcterms:created xsi:type="dcterms:W3CDTF">2021-07-14T05:01:49Z</dcterms:created>
  <dcterms:modified xsi:type="dcterms:W3CDTF">2021-07-14T05:02:19Z</dcterms:modified>
</cp:coreProperties>
</file>