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5"/>
  </p:notesMasterIdLst>
  <p:sldIdLst>
    <p:sldId id="256" r:id="rId3"/>
    <p:sldId id="308" r:id="rId4"/>
    <p:sldId id="300" r:id="rId5"/>
    <p:sldId id="259" r:id="rId6"/>
    <p:sldId id="304" r:id="rId7"/>
    <p:sldId id="270" r:id="rId8"/>
    <p:sldId id="257" r:id="rId9"/>
    <p:sldId id="260" r:id="rId10"/>
    <p:sldId id="301" r:id="rId11"/>
    <p:sldId id="261" r:id="rId12"/>
    <p:sldId id="262" r:id="rId13"/>
    <p:sldId id="263" r:id="rId14"/>
    <p:sldId id="265" r:id="rId15"/>
    <p:sldId id="264" r:id="rId16"/>
    <p:sldId id="268" r:id="rId17"/>
    <p:sldId id="266" r:id="rId18"/>
    <p:sldId id="302" r:id="rId19"/>
    <p:sldId id="267" r:id="rId20"/>
    <p:sldId id="303" r:id="rId21"/>
    <p:sldId id="269" r:id="rId22"/>
    <p:sldId id="305" r:id="rId23"/>
    <p:sldId id="271" r:id="rId24"/>
  </p:sldIdLst>
  <p:sldSz cx="9144000" cy="5143500" type="screen16x9"/>
  <p:notesSz cx="6858000" cy="9144000"/>
  <p:embeddedFontLst>
    <p:embeddedFont>
      <p:font typeface="Malgun Gothic" panose="020B0503020000020004" pitchFamily="34" charset="-127"/>
      <p:regular r:id="rId26"/>
      <p:bold r:id="rId27"/>
    </p:embeddedFont>
    <p:embeddedFont>
      <p:font typeface="Cordia New" panose="020B0304020202020204" pitchFamily="34" charset="-34"/>
      <p:regular r:id="rId28"/>
      <p:bold r:id="rId29"/>
      <p:italic r:id="rId30"/>
      <p:boldItalic r:id="rId31"/>
    </p:embeddedFont>
    <p:embeddedFont>
      <p:font typeface="TH SarabunPSK" panose="020B0500040200020003" pitchFamily="34" charset="-34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>
      <p:cViewPr varScale="1">
        <p:scale>
          <a:sx n="73" d="100"/>
          <a:sy n="73" d="100"/>
        </p:scale>
        <p:origin x="10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8B46F-32E4-4730-BBB4-7D8F0E9E4B2B}" type="datetimeFigureOut">
              <a:rPr lang="th-TH" smtClean="0"/>
              <a:pPr/>
              <a:t>18/07/63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BE5AE-CB74-4D74-9EF6-97A93385E32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287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แสดงให้เห็นว่าเมื่อ 200 ล้านปีก่อน   ทางตอนใต้ของทวีปอเมริกาใต้ 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แอฟ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ริกา อินเดีย ออสเตรเลีย เคยอยู่ชิดติดกับทวีปแอน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ตาร์ก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ติ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กในบ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ริ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เวณ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ขั้วใต้ ซึ่งเป็นเขตหนาวเย็น โดยมีหลักฐานเป็นร่องรอยของธารน้ำแข็งในอดีต  ในขณะที่ตอนใต้ของทวีปอเมริกาเหนือ ยุโรป และเอเชีย มีหลักฐานบ่งชี้ว่า เคยเป็นเขตร้อนแถบศูนย์สูตรมาก่อน เนื่องจากอุดมสมบูรณ์ด้วยถ่านหินและน้ำมัน ซึ่งเกิดจากการทับถมของพืชในอดีต  ประกอบกับหลักฐานทาง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ฟอสซิล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ในภาพที่ 7 แสดงให้เห็นว่า เมื่อครั้งก่อนแผ่นดินเหล่านี้เคยอยู่ชิดติดกัน  พืชและสัตว์บางชนิดจึงแพร่ขยายพันธุ์บนดินแดนเหล่านี้ในอดีต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BE5AE-CB74-4D74-9EF6-97A93385E327}" type="slidenum">
              <a:rPr lang="th-TH" smtClean="0"/>
              <a:pPr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8586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แสดงให้เห็นว่าเมื่อ 200 ล้านปีก่อน   ทางตอนใต้ของทวีปอเมริกาใต้ 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แอฟ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ริกา อินเดีย ออสเตรเลีย เคยอยู่ชิดติดกับทวีปแอน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ตาร์ก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ติ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กในบ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ริ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เวณ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ขั้วใต้ ซึ่งเป็นเขตหนาวเย็น โดยมีหลักฐานเป็นร่องรอยของธารน้ำแข็งในอดีต  ในขณะที่ตอนใต้ของทวีปอเมริกาเหนือ ยุโรป และเอเชีย มีหลักฐานบ่งชี้ว่า เคยเป็นเขตร้อนแถบศูนย์สูตรมาก่อน เนื่องจากอุดมสมบูรณ์ด้วยถ่านหินและน้ำมัน ซึ่งเกิดจากการทับถมของพืชในอดีต  ประกอบกับหลักฐานทาง</a:t>
            </a:r>
            <a:r>
              <a:rPr lang="th-TH" sz="18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ฟอสซิล</a:t>
            </a:r>
            <a:r>
              <a:rPr lang="th-TH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ในภาพที่ 7 แสดงให้เห็นว่า เมื่อครั้งก่อนแผ่นดินเหล่านี้เคยอยู่ชิดติดกัน  พืชและสัตว์บางชนิดจึงแพร่ขยายพันธุ์บนดินแดนเหล่านี้ในอดีต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BE5AE-CB74-4D74-9EF6-97A93385E327}" type="slidenum">
              <a:rPr lang="th-TH" smtClean="0"/>
              <a:pPr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261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2" y="1664246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9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7" y="1664246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1598614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79639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1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0938"/>
            <a:ext cx="4041774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951"/>
            <a:ext cx="4041774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9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04788"/>
            <a:ext cx="5111749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06375"/>
            <a:ext cx="2057401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1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7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2" y="1664246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6330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0" y="3291830"/>
            <a:ext cx="9144000" cy="187220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Plate Tectonics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th-TH" sz="6000" b="1" dirty="0"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การ</a:t>
            </a:r>
            <a:r>
              <a:rPr kumimoji="0" lang="th-TH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แปรสัณฐานของแผ่นธรณี</a:t>
            </a:r>
            <a:br>
              <a:rPr kumimoji="0" lang="th-TH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endParaRPr kumimoji="0" lang="th-TH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9062FD-529F-4244-8A11-4BF9CCD96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14984" r="18500" b="62022"/>
          <a:stretch/>
        </p:blipFill>
        <p:spPr>
          <a:xfrm>
            <a:off x="0" y="601937"/>
            <a:ext cx="9140193" cy="19236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32B5B14-F1FF-45F1-AA9F-7E6EEC6A09EE}"/>
              </a:ext>
            </a:extLst>
          </p:cNvPr>
          <p:cNvSpPr/>
          <p:nvPr/>
        </p:nvSpPr>
        <p:spPr>
          <a:xfrm>
            <a:off x="6732240" y="2427734"/>
            <a:ext cx="1728192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97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ie Tharp - Wikipedia">
            <a:extLst>
              <a:ext uri="{FF2B5EF4-FFF2-40B4-BE49-F238E27FC236}">
                <a16:creationId xmlns:a16="http://schemas.microsoft.com/office/drawing/2014/main" xmlns="" id="{38BC2C84-3295-4F07-96A0-21CD85D12BBC}"/>
              </a:ext>
            </a:extLst>
          </p:cNvPr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210"/>
            <a:ext cx="5017042" cy="351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29ECF6-AECC-4CE5-9190-EB8AC46741E0}"/>
              </a:ext>
            </a:extLst>
          </p:cNvPr>
          <p:cNvSpPr txBox="1"/>
          <p:nvPr/>
        </p:nvSpPr>
        <p:spPr>
          <a:xfrm>
            <a:off x="5108831" y="968211"/>
            <a:ext cx="3816424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แมรี ทา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ร์ป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(Marie Tharp)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E0C7FE4-DEA9-4BA8-BC33-DD2405DEF053}"/>
              </a:ext>
            </a:extLst>
          </p:cNvPr>
          <p:cNvSpPr txBox="1"/>
          <p:nvPr/>
        </p:nvSpPr>
        <p:spPr>
          <a:xfrm>
            <a:off x="5108830" y="1928139"/>
            <a:ext cx="3816424" cy="2554545"/>
          </a:xfrm>
          <a:prstGeom prst="rect">
            <a:avLst/>
          </a:prstGeom>
          <a:solidFill>
            <a:srgbClr val="00B050">
              <a:alpha val="34000"/>
            </a:srgbClr>
          </a:solidFill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จัดทำแผนที่พื้นมหาสมุทร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แสดงรูปร่างและตำแหน่งของทวีปต่าง ๆ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ภูมิประเทศ</a:t>
            </a:r>
          </a:p>
          <a:p>
            <a:pPr marL="457200" indent="-457200">
              <a:buFontTx/>
              <a:buChar char="-"/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แนวเทือกเขาบนทวีป</a:t>
            </a:r>
          </a:p>
        </p:txBody>
      </p:sp>
    </p:spTree>
    <p:extLst>
      <p:ext uri="{BB962C8B-B14F-4D97-AF65-F5344CB8AC3E}">
        <p14:creationId xmlns:p14="http://schemas.microsoft.com/office/powerpoint/2010/main" val="3564603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ผลการค้นหารูปภาพสำหรับ alfred wege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0807" y="571486"/>
            <a:ext cx="1741113" cy="21431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57620" y="1"/>
            <a:ext cx="48577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ทฤษฎีทวีปเลื่อน 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Continental drift theory 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5696" y="2857503"/>
            <a:ext cx="2309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Alfred Wegener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ศ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1880 - 1930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8" name="Picture 4" descr="ผลการค้นหารูปภาพสำหรับ plate tectonics 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3" y="1285866"/>
            <a:ext cx="3643339" cy="3643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4F55D7-1D74-4DC5-932B-9FB2D8A3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แนวคิดทฤษฎีทวีปเลื่อน</a:t>
            </a:r>
            <a:endParaRPr lang="en-US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4E560E-C422-42FE-8510-13A88F68F54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63688" y="1203598"/>
            <a:ext cx="7128792" cy="2995737"/>
          </a:xfrm>
        </p:spPr>
        <p:txBody>
          <a:bodyPr/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ต้นศตวรรษที่ 19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ทวีปต่าง ๆ </a:t>
            </a:r>
            <a:r>
              <a:rPr lang="th-TH" sz="32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มีตำแหน่งเหมือนปัจจุบัน แต่เป็นแผ่นดินผืนเดียวกัน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สังเกตรูปร่างทวีปต่าง ๆ 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บางทวีปมีขอบที่ต่อกันได้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055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ผลการค้นหารูปภาพสำหรับ plate tecton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21429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200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ล้านปีก่อน มีเพียงทวีปใหญ่เพียงแผ่นเดียว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พันเจ</a:t>
            </a:r>
            <a:r>
              <a:rPr lang="th-TH" sz="36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ีย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Pangaea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และมีทะเลอยู่รอบ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ๆ คือ 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ทะเลพันทา</a:t>
            </a:r>
            <a:r>
              <a:rPr lang="th-TH" sz="36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ลัส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ซา (</a:t>
            </a:r>
            <a:r>
              <a:rPr lang="en-US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Panthalassa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pic>
        <p:nvPicPr>
          <p:cNvPr id="2050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643057"/>
            <a:ext cx="6286544" cy="325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285866"/>
            <a:ext cx="6286544" cy="36282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" y="1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ในเวลาต่อมาพันเจ</a:t>
            </a:r>
            <a:r>
              <a:rPr lang="th-TH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ียค่อย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ๆ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แตกเนื่องจากการขยายตัว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ของเปลือกโลกมหาสมุทร (</a:t>
            </a:r>
            <a:r>
              <a:rPr lang="en-US" sz="36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Ocenic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crust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853457-A8C8-4695-934C-098944D641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3528" y="411510"/>
            <a:ext cx="8496944" cy="3960440"/>
          </a:xfrm>
        </p:spPr>
        <p:txBody>
          <a:bodyPr/>
          <a:lstStyle/>
          <a:p>
            <a:r>
              <a:rPr lang="th-TH" sz="4000" b="1" dirty="0" err="1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ลอเรเซีย</a:t>
            </a:r>
            <a:r>
              <a:rPr lang="th-TH" sz="4000" b="1" dirty="0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4000" b="1" dirty="0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(Laurasia)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 อเมริกาเหนือ กรีนแลนด์ ยุโรป และเอเชีย</a:t>
            </a:r>
          </a:p>
          <a:p>
            <a:endParaRPr lang="en-US" sz="4000" b="1" dirty="0">
              <a:highlight>
                <a:srgbClr val="C0C0C0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b="1" dirty="0" err="1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กอนด์</a:t>
            </a:r>
            <a:r>
              <a:rPr lang="th-TH" sz="4000" b="1" dirty="0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วานา</a:t>
            </a:r>
            <a:r>
              <a:rPr lang="en-US" sz="4000" b="1" dirty="0">
                <a:highlight>
                  <a:srgbClr val="C0C0C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 (Gondwana)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 อเมริกาใต้ แอฟริกา แอนตา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ร์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ติกา ออสเตรเลีย อินเดีย และมาดากัสการ์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4091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ผลการค้นหารูปภาพสำหรับ pangaea until present"/>
          <p:cNvPicPr>
            <a:picLocks noChangeAspect="1" noChangeArrowheads="1"/>
          </p:cNvPicPr>
          <p:nvPr/>
        </p:nvPicPr>
        <p:blipFill>
          <a:blip r:embed="rId2" cstate="print"/>
          <a:srcRect r="-33747" b="47452"/>
          <a:stretch>
            <a:fillRect/>
          </a:stretch>
        </p:blipFill>
        <p:spPr bwMode="auto">
          <a:xfrm>
            <a:off x="571472" y="214296"/>
            <a:ext cx="10345493" cy="4741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ผลการค้นหารูปภาพสำหรับ pangaea until present"/>
          <p:cNvPicPr>
            <a:picLocks noChangeAspect="1" noChangeArrowheads="1"/>
          </p:cNvPicPr>
          <p:nvPr/>
        </p:nvPicPr>
        <p:blipFill>
          <a:blip r:embed="rId2" cstate="print"/>
          <a:srcRect t="52548"/>
          <a:stretch>
            <a:fillRect/>
          </a:stretch>
        </p:blipFill>
        <p:spPr bwMode="auto">
          <a:xfrm>
            <a:off x="0" y="0"/>
            <a:ext cx="9291738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Yupa\Desktop\001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151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47664" y="0"/>
            <a:ext cx="7596337" cy="884466"/>
          </a:xfrm>
        </p:spPr>
        <p:txBody>
          <a:bodyPr/>
          <a:lstStyle/>
          <a:p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หลักฐานจากซากดึกดำบรรพ์</a:t>
            </a:r>
          </a:p>
        </p:txBody>
      </p:sp>
      <p:pic>
        <p:nvPicPr>
          <p:cNvPr id="24578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 l="1222" t="2476" r="2226"/>
          <a:stretch>
            <a:fillRect/>
          </a:stretch>
        </p:blipFill>
        <p:spPr bwMode="auto">
          <a:xfrm>
            <a:off x="2000232" y="785800"/>
            <a:ext cx="6429420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ผลการค้นหารูปภาพสำหรับ mesosaur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9124" cy="3786196"/>
          </a:xfrm>
          <a:prstGeom prst="rect">
            <a:avLst/>
          </a:prstGeom>
          <a:noFill/>
        </p:spPr>
      </p:pic>
      <p:pic>
        <p:nvPicPr>
          <p:cNvPr id="25604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0"/>
            <a:ext cx="4714876" cy="37861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3857634"/>
            <a:ext cx="3857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Mesosaurus</a:t>
            </a:r>
            <a:endParaRPr lang="en-US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พบในบราซิล และทวีป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แอฟ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ริกา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9124" y="3786196"/>
            <a:ext cx="47148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Lystrosaurus</a:t>
            </a:r>
            <a:endParaRPr lang="en-US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พบในทวีปแอฟริกา แอนตา</a:t>
            </a:r>
            <a:r>
              <a:rPr lang="th-TH" sz="2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ร์ก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ติก </a:t>
            </a:r>
            <a:endParaRPr lang="en-US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และประเทศอินเดีย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857634"/>
            <a:ext cx="47862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Cynognathus</a:t>
            </a:r>
            <a:endParaRPr lang="en-US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พบในอาร์เจนตินา และทวีป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แอฟ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ริกา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6282" y="3923424"/>
            <a:ext cx="4357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Glossopteris</a:t>
            </a:r>
            <a:endParaRPr lang="th-TH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พบทั่วบริเวณตอนใต้ของ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พันเจีย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9698" name="Picture 2" descr="ผลการค้นหารูปภาพสำหรับ cynognath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64063" cy="3714758"/>
          </a:xfrm>
          <a:prstGeom prst="rect">
            <a:avLst/>
          </a:prstGeom>
          <a:noFill/>
        </p:spPr>
      </p:pic>
      <p:pic>
        <p:nvPicPr>
          <p:cNvPr id="29700" name="Picture 4" descr="ผลการค้นหารูปภาพสำหรับ glossopte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282" y="0"/>
            <a:ext cx="4357718" cy="3857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47663" y="339502"/>
            <a:ext cx="3024337" cy="884466"/>
          </a:xfrm>
        </p:spPr>
        <p:txBody>
          <a:bodyPr/>
          <a:lstStyle/>
          <a:p>
            <a:pPr algn="ctr"/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หลักฐานทางธรณี</a:t>
            </a:r>
          </a:p>
        </p:txBody>
      </p:sp>
      <p:pic>
        <p:nvPicPr>
          <p:cNvPr id="28674" name="Picture 2" descr="ผลการค้นหารูปภาพสำหรับ rock evidence of continental drif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"/>
            <a:ext cx="4572000" cy="514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43042" y="1517759"/>
            <a:ext cx="27146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การพบชั้นหินที่เหมือนกันทั้งสองฝากฝั่งของมหาสมุทรแอตแลนติก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ADEDCF-E92B-4046-A9B4-E206CA48A3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18528" r="20101" b="7979"/>
          <a:stretch/>
        </p:blipFill>
        <p:spPr>
          <a:xfrm>
            <a:off x="1475656" y="0"/>
            <a:ext cx="76683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9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500048"/>
            <a:ext cx="6429420" cy="3946695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หลักฐานจากการเคลื่อนที่ของธารน้ำแข็งบรรพกาล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46065" y="4446743"/>
            <a:ext cx="7271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สภาพภูมิอากาศในอดีตสีเขียวคือป่าเขตร้อน สีขาวคือธารน้ำแข็ง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C42A8A8-2A8E-4246-B50D-D08B4D95F8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5" t="16384" r="22438" b="13583"/>
          <a:stretch/>
        </p:blipFill>
        <p:spPr>
          <a:xfrm>
            <a:off x="1520302" y="-4578"/>
            <a:ext cx="7623698" cy="514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ผลการค้นหารูปภาพสำหรับ earth climate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90915C8-E378-4749-BAF9-391C4DCCF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91" t="16413" r="41665" b="12182"/>
          <a:stretch/>
        </p:blipFill>
        <p:spPr>
          <a:xfrm rot="5400000">
            <a:off x="2700620" y="-2215509"/>
            <a:ext cx="374594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53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00166" y="0"/>
            <a:ext cx="7643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ทฤษฎีการแผ่ขยายของมหาสมุทร 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Sea-floor spreading theory 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357436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Harry H. Hess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5842" name="Picture 2" descr="ผลการค้นหารูปภาพสำหรับ harry h. h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928676"/>
            <a:ext cx="1304209" cy="1428742"/>
          </a:xfrm>
          <a:prstGeom prst="rect">
            <a:avLst/>
          </a:prstGeom>
          <a:noFill/>
        </p:spPr>
      </p:pic>
      <p:pic>
        <p:nvPicPr>
          <p:cNvPr id="35844" name="Picture 4" descr="ผลการค้นหารูปภาพสำหรับ sea floor spreading 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214428"/>
            <a:ext cx="7643834" cy="3929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269</Words>
  <Application>Microsoft Office PowerPoint</Application>
  <PresentationFormat>On-screen Show (16:9)</PresentationFormat>
  <Paragraphs>43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Malgun Gothic</vt:lpstr>
      <vt:lpstr>Cordia New</vt:lpstr>
      <vt:lpstr>TH SarabunPSK</vt:lpstr>
      <vt:lpstr>Calibri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แนวคิดทฤษฎีทวีปเลื่อน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หลักฐานจากซากดึกดำบรรพ์</vt:lpstr>
      <vt:lpstr>PowerPoint Presentation</vt:lpstr>
      <vt:lpstr>PowerPoint Presentation</vt:lpstr>
      <vt:lpstr>หลักฐานทางธรณี</vt:lpstr>
      <vt:lpstr>PowerPoint Presentation</vt:lpstr>
      <vt:lpstr>หลักฐานจากการเคลื่อนที่ของธารน้ำแข็งบรรพกาล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OFFAE201</cp:lastModifiedBy>
  <cp:revision>74</cp:revision>
  <dcterms:created xsi:type="dcterms:W3CDTF">2014-04-01T16:27:38Z</dcterms:created>
  <dcterms:modified xsi:type="dcterms:W3CDTF">2020-07-18T02:53:19Z</dcterms:modified>
</cp:coreProperties>
</file>