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13"/>
  </p:notesMasterIdLst>
  <p:sldIdLst>
    <p:sldId id="357" r:id="rId3"/>
    <p:sldId id="355" r:id="rId4"/>
    <p:sldId id="356" r:id="rId5"/>
    <p:sldId id="351" r:id="rId6"/>
    <p:sldId id="358" r:id="rId7"/>
    <p:sldId id="347" r:id="rId8"/>
    <p:sldId id="348" r:id="rId9"/>
    <p:sldId id="359" r:id="rId10"/>
    <p:sldId id="360" r:id="rId11"/>
    <p:sldId id="277" r:id="rId12"/>
  </p:sldIdLst>
  <p:sldSz cx="9144000" cy="5143500" type="screen16x9"/>
  <p:notesSz cx="6858000" cy="9144000"/>
  <p:embeddedFontLst>
    <p:embeddedFont>
      <p:font typeface="TH SarabunPSK" panose="020B0500040200020003" pitchFamily="34" charset="-34"/>
      <p:regular r:id="rId14"/>
      <p:bold r:id="rId15"/>
      <p:italic r:id="rId16"/>
      <p:boldItalic r:id="rId17"/>
    </p:embeddedFont>
    <p:embeddedFont>
      <p:font typeface="맑은 고딕" panose="020B0503020000020004" pitchFamily="34" charset="-127"/>
      <p:regular r:id="rId18"/>
      <p:bold r:id="rId19"/>
    </p:embeddedFont>
    <p:embeddedFont>
      <p:font typeface="Cordia New" panose="020B0304020202020204" pitchFamily="34" charset="-34"/>
      <p:regular r:id="rId20"/>
      <p:bold r:id="rId21"/>
      <p:italic r:id="rId22"/>
      <p:boldItalic r:id="rId23"/>
    </p:embeddedFont>
    <p:embeddedFont>
      <p:font typeface="5103_tLU_JIUMJIUM" panose="020B0502040204020203" charset="0"/>
      <p:regular r:id="rId24"/>
    </p:embeddedFont>
    <p:embeddedFont>
      <p:font typeface="Ekkamai Standard" panose="020B0502040204020203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90559-5EC0-450B-8857-AE9093756FDE}" type="datetimeFigureOut">
              <a:rPr lang="th-TH" smtClean="0"/>
              <a:pPr/>
              <a:t>17/07/63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CC97E-AE43-4455-9133-EBD510E69E2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180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946A6-F7DA-4FF4-9E7E-1641DCC3020E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E47D-6D02-4EAD-ABC8-87434D32EFB0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  <p:sldLayoutId id="2147483674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0538"/>
            <a:ext cx="1691680" cy="51640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th-TH" sz="1600" b="0" dirty="0" smtClean="0">
                <a:latin typeface="5103_tLU_JIUMJIUM" charset="0"/>
                <a:cs typeface="5103_tLU_JIUMJIUM" charset="0"/>
              </a:rPr>
              <a:t/>
            </a:r>
            <a:br>
              <a:rPr lang="th-TH" sz="1600" b="0" dirty="0" smtClean="0">
                <a:latin typeface="5103_tLU_JIUMJIUM" charset="0"/>
                <a:cs typeface="5103_tLU_JIUMJIUM" charset="0"/>
              </a:rPr>
            </a:br>
            <a:r>
              <a:rPr lang="th-TH" sz="4400" b="0" dirty="0" smtClean="0">
                <a:latin typeface="5103_tLU_JIUMJIUM" charset="0"/>
                <a:cs typeface="5103_tLU_JIUMJIUM" charset="0"/>
              </a:rPr>
              <a:t/>
            </a:r>
            <a:br>
              <a:rPr lang="th-TH" sz="4400" b="0" dirty="0" smtClean="0">
                <a:latin typeface="5103_tLU_JIUMJIUM" charset="0"/>
                <a:cs typeface="5103_tLU_JIUMJIUM" charset="0"/>
              </a:rPr>
            </a:br>
            <a:r>
              <a:rPr lang="th-TH" sz="4400" b="0" dirty="0" smtClean="0">
                <a:latin typeface="5103_tLU_JIUMJIUM" charset="0"/>
                <a:cs typeface="5103_tLU_JIUMJIUM" charset="0"/>
              </a:rPr>
              <a:t>การแบ่งชั้น</a:t>
            </a:r>
            <a:br>
              <a:rPr lang="th-TH" sz="4400" b="0" dirty="0" smtClean="0">
                <a:latin typeface="5103_tLU_JIUMJIUM" charset="0"/>
                <a:cs typeface="5103_tLU_JIUMJIUM" charset="0"/>
              </a:rPr>
            </a:br>
            <a:r>
              <a:rPr lang="th-TH" sz="4400" b="0" dirty="0" smtClean="0">
                <a:latin typeface="5103_tLU_JIUMJIUM" charset="0"/>
                <a:cs typeface="5103_tLU_JIUMJIUM" charset="0"/>
              </a:rPr>
              <a:t>โครงสร้าง</a:t>
            </a:r>
            <a:br>
              <a:rPr lang="th-TH" sz="4400" b="0" dirty="0" smtClean="0">
                <a:latin typeface="5103_tLU_JIUMJIUM" charset="0"/>
                <a:cs typeface="5103_tLU_JIUMJIUM" charset="0"/>
              </a:rPr>
            </a:br>
            <a:r>
              <a:rPr lang="th-TH" sz="4400" b="0" dirty="0" smtClean="0">
                <a:latin typeface="5103_tLU_JIUMJIUM" charset="0"/>
                <a:cs typeface="5103_tLU_JIUMJIUM" charset="0"/>
              </a:rPr>
              <a:t>โลกตาม</a:t>
            </a:r>
            <a:br>
              <a:rPr lang="th-TH" sz="4400" b="0" dirty="0" smtClean="0">
                <a:latin typeface="5103_tLU_JIUMJIUM" charset="0"/>
                <a:cs typeface="5103_tLU_JIUMJIUM" charset="0"/>
              </a:rPr>
            </a:br>
            <a:r>
              <a:rPr lang="th-TH" sz="4400" b="0" dirty="0" smtClean="0">
                <a:latin typeface="5103_tLU_JIUMJIUM" charset="0"/>
                <a:cs typeface="5103_tLU_JIUMJIUM" charset="0"/>
              </a:rPr>
              <a:t>สมบัติเชิงกล</a:t>
            </a:r>
            <a:endParaRPr lang="en-US" sz="4400" b="0" dirty="0">
              <a:latin typeface="5103_tLU_JIUMJIUM" charset="0"/>
              <a:cs typeface="5103_tLU_JIUMJIUM" charset="0"/>
            </a:endParaRPr>
          </a:p>
        </p:txBody>
      </p:sp>
      <p:pic>
        <p:nvPicPr>
          <p:cNvPr id="1026" name="Picture 2" descr="หนังสือเรียนโลกดาราศาสตร์ เล่ม 1.in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0"/>
            <a:ext cx="5472608" cy="511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99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480"/>
            <a:ext cx="6192688" cy="5158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8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03671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4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5400" b="0" dirty="0" smtClean="0">
                <a:latin typeface="5103_tLU_JIUMJIUM" pitchFamily="2" charset="0"/>
                <a:cs typeface="5103_tLU_JIUMJIUM" pitchFamily="2" charset="0"/>
              </a:rPr>
              <a:t>แนวไม่ต่อเนื่องโมโฮโรวิชิก</a:t>
            </a:r>
            <a:endParaRPr lang="th-TH" sz="5400" b="0" dirty="0">
              <a:latin typeface="5103_tLU_JIUMJIUM" pitchFamily="2" charset="0"/>
              <a:cs typeface="5103_tLU_JIUMJIUM" pitchFamily="2" charset="0"/>
            </a:endParaRPr>
          </a:p>
        </p:txBody>
      </p:sp>
      <p:pic>
        <p:nvPicPr>
          <p:cNvPr id="129028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857238"/>
            <a:ext cx="4286248" cy="4286262"/>
          </a:xfrm>
          <a:prstGeom prst="rect">
            <a:avLst/>
          </a:prstGeom>
          <a:noFill/>
        </p:spPr>
      </p:pic>
      <p:pic>
        <p:nvPicPr>
          <p:cNvPr id="129026" name="Picture 2" descr="ผลการค้นหารูปภาพสำหรับ mohorovicic 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634" y="928676"/>
            <a:ext cx="5072067" cy="421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5400" b="0" dirty="0" smtClean="0">
                <a:latin typeface="5103_tLU_JIUMJIUM" charset="0"/>
                <a:cs typeface="5103_tLU_JIUMJIUM" charset="0"/>
              </a:rPr>
              <a:t>การค้นพบแนวไม่ต่อเนื่อง</a:t>
            </a:r>
            <a:endParaRPr lang="en-US" sz="5400" b="0" dirty="0">
              <a:latin typeface="5103_tLU_JIUMJIUM" charset="0"/>
              <a:cs typeface="5103_tLU_JIUMJIU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03598"/>
            <a:ext cx="1440160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4400" dirty="0" smtClean="0">
                <a:latin typeface="5103_tLU_JIUMJIUM" charset="0"/>
                <a:cs typeface="5103_tLU_JIUMJIUM" charset="0"/>
              </a:rPr>
              <a:t>กูเทนเบิร์ก</a:t>
            </a:r>
            <a:endParaRPr lang="en-US" sz="4400" dirty="0">
              <a:latin typeface="5103_tLU_JIUMJIUM" charset="0"/>
              <a:cs typeface="5103_tLU_JIUMJIUM" charset="0"/>
            </a:endParaRPr>
          </a:p>
        </p:txBody>
      </p:sp>
      <p:sp>
        <p:nvSpPr>
          <p:cNvPr id="6" name="AutoShape 2" descr="โครงสร้างภายในของโลก Earth stru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-2476"/>
            <a:ext cx="4104456" cy="514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64" y="3075806"/>
            <a:ext cx="2046956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4400" dirty="0" smtClean="0">
                <a:latin typeface="5103_tLU_JIUMJIUM" charset="0"/>
                <a:cs typeface="5103_tLU_JIUMJIUM" charset="0"/>
              </a:rPr>
              <a:t>เลห์มันน์-บลูเลน</a:t>
            </a:r>
            <a:endParaRPr lang="en-US" sz="4400" dirty="0">
              <a:latin typeface="5103_tLU_JIUMJIUM" charset="0"/>
              <a:cs typeface="5103_tLU_JIUMJ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78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6600" b="0" dirty="0" smtClean="0">
                <a:latin typeface="5103_tLU_JIUMJIUM" pitchFamily="2" charset="0"/>
                <a:cs typeface="5103_tLU_JIUMJIUM" pitchFamily="2" charset="0"/>
              </a:rPr>
              <a:t>สนามแม่เหล็กโลก</a:t>
            </a:r>
            <a:endParaRPr lang="th-TH" sz="6600" b="0" dirty="0">
              <a:latin typeface="5103_tLU_JIUMJIUM" pitchFamily="2" charset="0"/>
              <a:cs typeface="5103_tLU_JIUMJIUM" pitchFamily="2" charset="0"/>
            </a:endParaRPr>
          </a:p>
        </p:txBody>
      </p:sp>
      <p:pic>
        <p:nvPicPr>
          <p:cNvPr id="126980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000114"/>
            <a:ext cx="7442353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6600" b="0" dirty="0" smtClean="0">
                <a:latin typeface="5103_tLU_JIUMJIUM" pitchFamily="2" charset="0"/>
                <a:cs typeface="5103_tLU_JIUMJIUM" pitchFamily="2" charset="0"/>
              </a:rPr>
              <a:t>สนามแม่เหล็กโลก</a:t>
            </a:r>
            <a:endParaRPr lang="th-TH" sz="6600" b="0" dirty="0">
              <a:latin typeface="5103_tLU_JIUMJIUM" pitchFamily="2" charset="0"/>
              <a:cs typeface="5103_tLU_JIUMJIUM" pitchFamily="2" charset="0"/>
            </a:endParaRPr>
          </a:p>
        </p:txBody>
      </p:sp>
      <p:pic>
        <p:nvPicPr>
          <p:cNvPr id="128002" name="Picture 2" descr="ผลการค้นหารูปภาพสำหรับ สนามแม่เหล็กโลก 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928675"/>
            <a:ext cx="8143932" cy="4114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020953"/>
              </p:ext>
            </p:extLst>
          </p:nvPr>
        </p:nvGraphicFramePr>
        <p:xfrm>
          <a:off x="1115616" y="123479"/>
          <a:ext cx="6984776" cy="491899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92690"/>
                <a:gridCol w="2263828"/>
                <a:gridCol w="2328258"/>
              </a:tblGrid>
              <a:tr h="556666">
                <a:tc rowSpan="2"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5103_tLU_JIUMJIUM" charset="0"/>
                          <a:cs typeface="5103_tLU_JIUMJIUM" charset="0"/>
                        </a:rPr>
                        <a:t>ความลึก (กิโลเมตร)</a:t>
                      </a:r>
                      <a:endParaRPr lang="en-US" sz="32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5103_tLU_JIUMJIUM" charset="0"/>
                          <a:cs typeface="5103_tLU_JIUMJIUM" charset="0"/>
                        </a:rPr>
                        <a:t>ชั้นโครงสร้างโลก</a:t>
                      </a:r>
                      <a:endParaRPr lang="en-US" sz="32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7379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33751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0-70</a:t>
                      </a:r>
                      <a:endParaRPr lang="en-US" sz="20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3751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70-100</a:t>
                      </a:r>
                      <a:endParaRPr lang="en-US" sz="20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3751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100-400</a:t>
                      </a:r>
                      <a:endParaRPr lang="en-US" sz="20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3751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400-660</a:t>
                      </a:r>
                      <a:endParaRPr lang="en-US" sz="20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69523"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latin typeface="5103_tLU_JIUMJIUM" charset="0"/>
                        <a:cs typeface="5103_tLU_JIUMJIUM" charset="0"/>
                      </a:endParaRPr>
                    </a:p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660-2900</a:t>
                      </a:r>
                    </a:p>
                    <a:p>
                      <a:pPr algn="ctr"/>
                      <a:endParaRPr lang="en-US" sz="20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3751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2900-5150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27809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5103_tLU_JIUMJIUM" charset="0"/>
                          <a:cs typeface="5103_tLU_JIUMJIUM" charset="0"/>
                        </a:rPr>
                        <a:t>5150-6370</a:t>
                      </a:r>
                      <a:endParaRPr lang="en-US" sz="2000" dirty="0">
                        <a:latin typeface="5103_tLU_JIUMJIUM" charset="0"/>
                        <a:cs typeface="5103_tLU_JIUMJIUM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Ekkamai Standard" pitchFamily="2" charset="0"/>
                        <a:cs typeface="Ekkamai Standard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85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58859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เป็นของแข็ง อุณหภูมิต่ำ ความหนาแน่นน้อยที่สุด หนาประมาณ 100 กิโลเมตร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203598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เป็นของแข็ง อุณหภูมิสูง ความหนาแน่นมาก หนาประมาณ 2,240 กิโลเมตร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219254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เป็นของแข็งอุณหภูมิสูงมาก ความหนาแน่นมากที่สุด หนาประมาณ 1,230 กิโลเมตร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3137285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เป็นของแข็งที่มีสมบัติเป็นพลาสติก อุณหภูมิสูง หนาประมาณ 600 กิโลเมตร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4024565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เป็นของเหลว อุณหภูมิสูงมาก ความหนาแน่นมาก หนาประมาณ 2,255 กิโลเมตร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02870" y="699542"/>
            <a:ext cx="3816424" cy="493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02870" y="3579862"/>
            <a:ext cx="3816424" cy="493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702870" y="2643758"/>
            <a:ext cx="3816424" cy="493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702870" y="1707654"/>
            <a:ext cx="3816424" cy="493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02870" y="4547785"/>
            <a:ext cx="3816424" cy="493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56071" y="376453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72839" y="4142159"/>
            <a:ext cx="288032" cy="28803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72839" y="3254879"/>
            <a:ext cx="288032" cy="2880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72839" y="2310140"/>
            <a:ext cx="288032" cy="28803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72839" y="1321192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9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ชื่อเรื่อง 1"/>
          <p:cNvSpPr>
            <a:spLocks noGrp="1"/>
          </p:cNvSpPr>
          <p:nvPr>
            <p:ph type="title"/>
          </p:nvPr>
        </p:nvSpPr>
        <p:spPr>
          <a:xfrm>
            <a:off x="250825" y="267270"/>
            <a:ext cx="8686800" cy="576288"/>
          </a:xfrm>
          <a:solidFill>
            <a:srgbClr val="FFFF00"/>
          </a:solidFill>
        </p:spPr>
        <p:txBody>
          <a:bodyPr/>
          <a:lstStyle/>
          <a:p>
            <a:r>
              <a:rPr lang="th-TH" altLang="th-TH" sz="2800" u="sng" dirty="0" smtClean="0">
                <a:latin typeface="Ekkamai Standard" pitchFamily="2" charset="0"/>
                <a:cs typeface="Ekkamai Standard" pitchFamily="2" charset="0"/>
              </a:rPr>
              <a:t>กระบวนการที่ทำให้เกิดการเคลื่อนที่ของแผ่นเปลือกโลก</a:t>
            </a:r>
          </a:p>
        </p:txBody>
      </p:sp>
      <p:sp>
        <p:nvSpPr>
          <p:cNvPr id="2048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006078"/>
            <a:ext cx="8543956" cy="3394472"/>
          </a:xfrm>
        </p:spPr>
        <p:txBody>
          <a:bodyPr/>
          <a:lstStyle/>
          <a:p>
            <a:r>
              <a:rPr lang="th-TH" altLang="th-TH" dirty="0" smtClean="0">
                <a:latin typeface="5103_tLU_JIUMJIUM" pitchFamily="2" charset="0"/>
                <a:cs typeface="5103_tLU_JIUMJIUM" pitchFamily="2" charset="0"/>
              </a:rPr>
              <a:t>แผ่นเปลือกโลกที่เป็น</a:t>
            </a:r>
            <a:r>
              <a:rPr lang="th-TH" altLang="th-TH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ของแข็ง</a:t>
            </a:r>
            <a:r>
              <a:rPr lang="th-TH" altLang="th-TH" dirty="0" smtClean="0">
                <a:latin typeface="5103_tLU_JIUMJIUM" pitchFamily="2" charset="0"/>
                <a:cs typeface="5103_tLU_JIUMJIUM" pitchFamily="2" charset="0"/>
              </a:rPr>
              <a:t>สามารถ</a:t>
            </a:r>
            <a:r>
              <a:rPr lang="th-TH" altLang="th-TH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เคลื่อนที่ได้</a:t>
            </a:r>
            <a:r>
              <a:rPr lang="th-TH" altLang="th-TH" dirty="0" smtClean="0">
                <a:latin typeface="5103_tLU_JIUMJIUM" pitchFamily="2" charset="0"/>
                <a:cs typeface="5103_tLU_JIUMJIUM" pitchFamily="2" charset="0"/>
              </a:rPr>
              <a:t>เนื่องจากมีการถ่ายโอนความร้อนภายในโลก </a:t>
            </a:r>
          </a:p>
          <a:p>
            <a:r>
              <a:rPr lang="th-TH" altLang="th-TH" dirty="0" smtClean="0">
                <a:latin typeface="5103_tLU_JIUMJIUM" pitchFamily="2" charset="0"/>
                <a:cs typeface="5103_tLU_JIUMJIUM" pitchFamily="2" charset="0"/>
              </a:rPr>
              <a:t>สารร้อนหรือหินหนืดไหลเวียนเป็นวงจร เรียกว่า </a:t>
            </a:r>
            <a:r>
              <a:rPr lang="th-TH" altLang="th-TH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วงจรการพาความร้อน (</a:t>
            </a:r>
            <a:r>
              <a:rPr lang="en-US" altLang="th-TH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Convection cell</a:t>
            </a:r>
            <a:r>
              <a:rPr lang="th-TH" altLang="th-TH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) </a:t>
            </a:r>
          </a:p>
        </p:txBody>
      </p:sp>
      <p:pic>
        <p:nvPicPr>
          <p:cNvPr id="20484" name="รูปภาพ 2"/>
          <p:cNvPicPr>
            <a:picLocks noChangeAspect="1"/>
          </p:cNvPicPr>
          <p:nvPr/>
        </p:nvPicPr>
        <p:blipFill>
          <a:blip r:embed="rId2" cstate="print"/>
          <a:srcRect l="3539" r="3539"/>
          <a:stretch>
            <a:fillRect/>
          </a:stretch>
        </p:blipFill>
        <p:spPr bwMode="auto">
          <a:xfrm>
            <a:off x="1943100" y="2193131"/>
            <a:ext cx="5257800" cy="274439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148</Words>
  <Application>Microsoft Office PowerPoint</Application>
  <PresentationFormat>On-screen Show (16:9)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TH SarabunPSK</vt:lpstr>
      <vt:lpstr>Arial</vt:lpstr>
      <vt:lpstr>맑은 고딕</vt:lpstr>
      <vt:lpstr>Cordia New</vt:lpstr>
      <vt:lpstr>5103_tLU_JIUMJIUM</vt:lpstr>
      <vt:lpstr>Ekkamai Standard</vt:lpstr>
      <vt:lpstr>Calibri</vt:lpstr>
      <vt:lpstr>Office Theme</vt:lpstr>
      <vt:lpstr>Custom Design</vt:lpstr>
      <vt:lpstr>  การแบ่งชั้น โครงสร้าง โลกตาม สมบัติเชิงกล</vt:lpstr>
      <vt:lpstr>PowerPoint Presentation</vt:lpstr>
      <vt:lpstr>PowerPoint Presentation</vt:lpstr>
      <vt:lpstr>แนวไม่ต่อเนื่องโมโฮโรวิชิก</vt:lpstr>
      <vt:lpstr>การค้นพบแนวไม่ต่อเนื่อง</vt:lpstr>
      <vt:lpstr>สนามแม่เหล็กโลก</vt:lpstr>
      <vt:lpstr>สนามแม่เหล็กโลก</vt:lpstr>
      <vt:lpstr>PowerPoint Presentation</vt:lpstr>
      <vt:lpstr>PowerPoint Presentation</vt:lpstr>
      <vt:lpstr>กระบวนการที่ทำให้เกิดการเคลื่อนที่ของแผ่นเปลือกโลก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OFFAE201</cp:lastModifiedBy>
  <cp:revision>57</cp:revision>
  <dcterms:created xsi:type="dcterms:W3CDTF">2014-04-01T16:27:38Z</dcterms:created>
  <dcterms:modified xsi:type="dcterms:W3CDTF">2020-07-17T08:01:36Z</dcterms:modified>
</cp:coreProperties>
</file>