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23"/>
  </p:notesMasterIdLst>
  <p:sldIdLst>
    <p:sldId id="256" r:id="rId3"/>
    <p:sldId id="353" r:id="rId4"/>
    <p:sldId id="354" r:id="rId5"/>
    <p:sldId id="260" r:id="rId6"/>
    <p:sldId id="261" r:id="rId7"/>
    <p:sldId id="267" r:id="rId8"/>
    <p:sldId id="346" r:id="rId9"/>
    <p:sldId id="352" r:id="rId10"/>
    <p:sldId id="349" r:id="rId11"/>
    <p:sldId id="350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345" r:id="rId22"/>
  </p:sldIdLst>
  <p:sldSz cx="9144000" cy="5143500" type="screen16x9"/>
  <p:notesSz cx="6858000" cy="9144000"/>
  <p:embeddedFontLst>
    <p:embeddedFont>
      <p:font typeface="5103_tLU_JIUMJIUM" panose="020B0502040204020203" charset="0"/>
      <p:regular r:id="rId24"/>
    </p:embeddedFont>
    <p:embeddedFont>
      <p:font typeface="Ekkamai Standard" panose="020B0502040204020203" charset="0"/>
      <p:regular r:id="rId25"/>
    </p:embeddedFont>
    <p:embeddedFont>
      <p:font typeface="맑은 고딕" panose="020B0503020000020004" pitchFamily="34" charset="-127"/>
      <p:regular r:id="rId26"/>
      <p:bold r:id="rId27"/>
    </p:embeddedFont>
    <p:embeddedFont>
      <p:font typeface="Cordia New" panose="020B0304020202020204" pitchFamily="34" charset="-34"/>
      <p:regular r:id="rId28"/>
      <p:bold r:id="rId29"/>
      <p:italic r:id="rId30"/>
      <p:boldItalic r:id="rId31"/>
    </p:embeddedFont>
    <p:embeddedFont>
      <p:font typeface="TH SarabunPSK" panose="020B0500040200020003" pitchFamily="34" charset="-34"/>
      <p:regular r:id="rId32"/>
      <p:bold r:id="rId33"/>
      <p:italic r:id="rId34"/>
      <p:bold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90559-5EC0-450B-8857-AE9093756FDE}" type="datetimeFigureOut">
              <a:rPr lang="th-TH" smtClean="0"/>
              <a:pPr/>
              <a:t>17/07/63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CC97E-AE43-4455-9133-EBD510E69E22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41804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946A6-F7DA-4FF4-9E7E-1641DCC3020E}" type="slidenum">
              <a:rPr lang="es-ES" altLang="th-TH"/>
              <a:pPr>
                <a:defRPr/>
              </a:pPr>
              <a:t>‹#›</a:t>
            </a:fld>
            <a:endParaRPr lang="es-ES" alt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5E47D-6D02-4EAD-ABC8-87434D32EFB0}" type="slidenum">
              <a:rPr lang="es-ES" altLang="th-TH"/>
              <a:pPr>
                <a:defRPr/>
              </a:pPr>
              <a:t>‹#›</a:t>
            </a:fld>
            <a:endParaRPr lang="es-ES" alt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73" r:id="rId4"/>
    <p:sldLayoutId id="2147483674" r:id="rId5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pPr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29058" y="3714758"/>
            <a:ext cx="48600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5103_tLU_JIUMJIUM" pitchFamily="2" charset="0"/>
                <a:cs typeface="5103_tLU_JIUMJIUM" pitchFamily="2" charset="0"/>
              </a:rPr>
              <a:t>Earth Structure</a:t>
            </a:r>
            <a:endParaRPr kumimoji="0" lang="en-US" altLang="ko-KR" sz="6000" b="1" dirty="0">
              <a:solidFill>
                <a:schemeClr val="tx1">
                  <a:lumMod val="75000"/>
                  <a:lumOff val="25000"/>
                </a:schemeClr>
              </a:solidFill>
              <a:latin typeface="5103_tLU_JIUMJIUM" pitchFamily="2" charset="0"/>
              <a:cs typeface="5103_tLU_JIUMJIUM" pitchFamily="2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857620" y="2786064"/>
            <a:ext cx="486003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th-TH" altLang="ko-KR" sz="8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5103_tLU_JIUMJIUM" pitchFamily="2" charset="0"/>
                <a:ea typeface="맑은 고딕" pitchFamily="50" charset="-127"/>
                <a:cs typeface="5103_tLU_JIUMJIUM" pitchFamily="2" charset="0"/>
              </a:rPr>
              <a:t>โครงสร้างโลก</a:t>
            </a:r>
            <a:endParaRPr lang="en-US" altLang="ko-KR" sz="8000" dirty="0" smtClean="0">
              <a:solidFill>
                <a:schemeClr val="tx1">
                  <a:lumMod val="75000"/>
                  <a:lumOff val="25000"/>
                </a:schemeClr>
              </a:solidFill>
              <a:latin typeface="5103_tLU_JIUMJIUM" pitchFamily="2" charset="0"/>
              <a:ea typeface="맑은 고딕" pitchFamily="50" charset="-127"/>
              <a:cs typeface="5103_tLU_JIUMJIUM" pitchFamily="2" charset="0"/>
            </a:endParaRPr>
          </a:p>
        </p:txBody>
      </p:sp>
      <p:pic>
        <p:nvPicPr>
          <p:cNvPr id="3074" name="Picture 2" descr="ผลการค้นหารูปภาพสำหรับ earth 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14296"/>
            <a:ext cx="3857652" cy="47148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Ekkamai Standard" pitchFamily="2" charset="0"/>
                <a:cs typeface="Ekkamai Standard" pitchFamily="2" charset="0"/>
              </a:rPr>
              <a:t>  </a:t>
            </a:r>
            <a:r>
              <a:rPr lang="th-TH" sz="3200" dirty="0" smtClean="0">
                <a:latin typeface="Ekkamai Standard" pitchFamily="2" charset="0"/>
                <a:cs typeface="Ekkamai Standard" pitchFamily="2" charset="0"/>
              </a:rPr>
              <a:t>ตรวจสอบความรู้ก่อนเรียน</a:t>
            </a:r>
            <a:endParaRPr lang="en-US" sz="3200" dirty="0">
              <a:latin typeface="Ekkamai Standard" pitchFamily="2" charset="0"/>
              <a:cs typeface="Ekkamai Standard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179512" y="987574"/>
            <a:ext cx="8784976" cy="3931841"/>
          </a:xfrm>
        </p:spPr>
        <p:txBody>
          <a:bodyPr/>
          <a:lstStyle/>
          <a:p>
            <a:r>
              <a:rPr lang="th-TH" sz="3200" b="1" u="sng" dirty="0" smtClean="0">
                <a:latin typeface="TH SarabunPSK" pitchFamily="34" charset="-34"/>
                <a:cs typeface="TH SarabunPSK" pitchFamily="34" charset="-34"/>
              </a:rPr>
              <a:t>ให้พิจารณาข้อความต่อไปนี้ว่าถูกหรือผิด ?</a:t>
            </a:r>
            <a:endParaRPr lang="th-TH" sz="3200" b="1" u="sng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1. ชั้น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โครงสร้างโลกประกอบด้วยเปลือกโลก เนื้อโลก และแก่น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โลก</a:t>
            </a: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2. 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เปลือกโลกเป็นชั้นที่หนาที่สุดของโครงสร้าง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โลก</a:t>
            </a: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3. 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เนื้อโลกมีสถานะเป็น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ของเหลว</a:t>
            </a: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4. 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แก่นโลกเป็นชั้นของโลกที่มีความหนาแน่นน้อย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ที่สุด</a:t>
            </a: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5. 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ธาตุโลหะส่วนใหญ่มีความหนาแน่นมากกว่าธาตุอโลหะ</a:t>
            </a:r>
            <a:endParaRPr lang="en-US" sz="32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7835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Ekkamai Standard" pitchFamily="2" charset="0"/>
                <a:cs typeface="Ekkamai Standard" pitchFamily="2" charset="0"/>
              </a:rPr>
              <a:t>  </a:t>
            </a:r>
            <a:r>
              <a:rPr lang="th-TH" sz="3200" dirty="0" smtClean="0">
                <a:latin typeface="Ekkamai Standard" pitchFamily="2" charset="0"/>
                <a:cs typeface="Ekkamai Standard" pitchFamily="2" charset="0"/>
              </a:rPr>
              <a:t>ตรวจสอบความรู้ก่อนเรียน</a:t>
            </a:r>
            <a:endParaRPr lang="en-US" sz="3200" dirty="0">
              <a:latin typeface="Ekkamai Standard" pitchFamily="2" charset="0"/>
              <a:cs typeface="Ekkamai Standard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107504" y="987574"/>
            <a:ext cx="8928992" cy="3931841"/>
          </a:xfrm>
        </p:spPr>
        <p:txBody>
          <a:bodyPr/>
          <a:lstStyle/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6. 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คลื่นจะเกิดการสะท้อนและหักเหเมื่อเคลื่อนที่ผ่านตัวกลางต่างชนิด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กัน</a:t>
            </a: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7. 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คลื่นจะเปลี่ยนแปลงความเร็วเมื่อเคลื่อนที่ผ่านตัวกลางต่างชนิด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กัน</a:t>
            </a: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8. 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คลื่นที่ส่งผ่านพลังงานโดยอาศัยตัวกลางนั้น ตัวกลางจะเคลื่อนที่ตามไป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ด้วย</a:t>
            </a: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9. 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อุกกาบาตเป็นวัตถุที่มาจากนอกระบบ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สุริยะ</a:t>
            </a: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10. 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สนามแม่เหล็กเกิดจากการเคลื่อนที่ของประจุไฟฟ้าภายนอกที่อยู่รอบแกน</a:t>
            </a:r>
          </a:p>
          <a:p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แม่เหล็ก</a:t>
            </a:r>
            <a:endParaRPr lang="en-US" sz="32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0509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กล่องข้อความ 4"/>
          <p:cNvSpPr txBox="1">
            <a:spLocks noChangeArrowheads="1"/>
          </p:cNvSpPr>
          <p:nvPr/>
        </p:nvSpPr>
        <p:spPr bwMode="auto">
          <a:xfrm>
            <a:off x="4482094" y="1275606"/>
            <a:ext cx="442915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eaLnBrk="1" hangingPunct="1">
              <a:buFontTx/>
              <a:buChar char="•"/>
            </a:pPr>
            <a:r>
              <a:rPr lang="th-TH" altLang="th-TH" sz="3200" b="1" dirty="0">
                <a:latin typeface="TH SarabunPSK" pitchFamily="34" charset="-34"/>
                <a:cs typeface="TH SarabunPSK" pitchFamily="34" charset="-34"/>
              </a:rPr>
              <a:t>โลกเป็นดาวเคราะห์ที่อยู่ห่างจากดวงอาทิตย์เป็นลำดับที่ 3 </a:t>
            </a:r>
          </a:p>
          <a:p>
            <a:pPr marL="285750" indent="-285750" eaLnBrk="1" hangingPunct="1">
              <a:buFontTx/>
              <a:buChar char="•"/>
            </a:pPr>
            <a:r>
              <a:rPr lang="th-TH" altLang="th-TH" sz="3200" b="1" dirty="0">
                <a:latin typeface="TH SarabunPSK" pitchFamily="34" charset="-34"/>
                <a:cs typeface="TH SarabunPSK" pitchFamily="34" charset="-34"/>
              </a:rPr>
              <a:t>โลกเป็นดาวเคราะห์หินขนาดใหญ่ที่สุดในระบบสุริยะ</a:t>
            </a:r>
          </a:p>
          <a:p>
            <a:pPr marL="285750" indent="-285750" eaLnBrk="1" hangingPunct="1">
              <a:buFontTx/>
              <a:buChar char="•"/>
            </a:pPr>
            <a:r>
              <a:rPr lang="th-TH" altLang="th-TH" sz="3200" b="1" dirty="0">
                <a:latin typeface="TH SarabunPSK" pitchFamily="34" charset="-34"/>
                <a:cs typeface="TH SarabunPSK" pitchFamily="34" charset="-34"/>
              </a:rPr>
              <a:t>โลกกำเนิดเมื่อ </a:t>
            </a: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4,</a:t>
            </a:r>
            <a:r>
              <a:rPr lang="en-US" altLang="th-TH" sz="3200" b="1" dirty="0" smtClean="0">
                <a:latin typeface="TH SarabunPSK" pitchFamily="34" charset="-34"/>
                <a:cs typeface="TH SarabunPSK" pitchFamily="34" charset="-34"/>
              </a:rPr>
              <a:t>5</a:t>
            </a: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00 ล้านปี</a:t>
            </a:r>
            <a:r>
              <a:rPr lang="th-TH" altLang="th-TH" sz="3200" b="1" dirty="0">
                <a:latin typeface="TH SarabunPSK" pitchFamily="34" charset="-34"/>
                <a:cs typeface="TH SarabunPSK" pitchFamily="34" charset="-34"/>
              </a:rPr>
              <a:t>ก่อน ตามมาด้วยการกำเนิดดวงจันทร์</a:t>
            </a:r>
          </a:p>
        </p:txBody>
      </p:sp>
      <p:sp>
        <p:nvSpPr>
          <p:cNvPr id="5" name="ชื่อเรื่อง 4"/>
          <p:cNvSpPr>
            <a:spLocks noGrp="1"/>
          </p:cNvSpPr>
          <p:nvPr>
            <p:ph type="title"/>
          </p:nvPr>
        </p:nvSpPr>
        <p:spPr>
          <a:xfrm>
            <a:off x="0" y="285734"/>
            <a:ext cx="9144000" cy="884466"/>
          </a:xfrm>
        </p:spPr>
        <p:txBody>
          <a:bodyPr/>
          <a:lstStyle/>
          <a:p>
            <a:pPr algn="ctr"/>
            <a:r>
              <a:rPr lang="th-TH" sz="6000" dirty="0" smtClean="0">
                <a:latin typeface="5103_tLU_JIUMJIUM" pitchFamily="2" charset="0"/>
                <a:cs typeface="5103_tLU_JIUMJIUM" pitchFamily="2" charset="0"/>
              </a:rPr>
              <a:t>โลก (</a:t>
            </a:r>
            <a:r>
              <a:rPr lang="en-US" sz="6000" dirty="0" smtClean="0">
                <a:latin typeface="5103_tLU_JIUMJIUM" pitchFamily="2" charset="0"/>
                <a:cs typeface="5103_tLU_JIUMJIUM" pitchFamily="2" charset="0"/>
              </a:rPr>
              <a:t>Earth</a:t>
            </a:r>
            <a:r>
              <a:rPr lang="th-TH" sz="6000" dirty="0" smtClean="0">
                <a:latin typeface="5103_tLU_JIUMJIUM" pitchFamily="2" charset="0"/>
                <a:cs typeface="5103_tLU_JIUMJIUM" pitchFamily="2" charset="0"/>
              </a:rPr>
              <a:t>)</a:t>
            </a:r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pic>
        <p:nvPicPr>
          <p:cNvPr id="122882" name="Picture 2" descr="ผลการค้นหารูปภาพสำหรับ solar system 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8676"/>
            <a:ext cx="4357686" cy="4214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7" name="Picture 1" descr="C:\Users\Yupa\Desktop\earth_low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60648" y="-20538"/>
            <a:ext cx="4895528" cy="5164038"/>
          </a:xfrm>
          <a:prstGeom prst="rect">
            <a:avLst/>
          </a:prstGeom>
          <a:noFill/>
        </p:spPr>
      </p:pic>
      <p:sp>
        <p:nvSpPr>
          <p:cNvPr id="5" name="กล่องข้อความ 4"/>
          <p:cNvSpPr txBox="1"/>
          <p:nvPr/>
        </p:nvSpPr>
        <p:spPr>
          <a:xfrm>
            <a:off x="2555776" y="688504"/>
            <a:ext cx="633670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โลกมีรูปร่างเป็นทรงกลมรี มีเส้นผ่านศูนย์กลางจากขั้วโลกเหนือถึงขั้วโลกใต้ยาวประมาณ 12,714 กิโลเมตรและเส้นผ่านศูนย์กลางในแนวเส้นศูนย์สูตรซึ่งมีค่าประมาณ 12,756 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กิโลเมตร</a:t>
            </a:r>
            <a:endParaRPr lang="th-TH" sz="3200" b="1" dirty="0">
              <a:solidFill>
                <a:schemeClr val="accent6">
                  <a:lumMod val="50000"/>
                </a:schemeClr>
              </a:solidFill>
              <a:latin typeface="TH SarabunPSK" pitchFamily="34" charset="-34"/>
              <a:cs typeface="TH SarabunPSK" pitchFamily="34" charset="-34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แกนของโลกจะเอียงทำมุมประมาณ 23 องศา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พื้นผิวของโลกแบ่งเป็นพื้นน้ำ 3 ส่วนหรือร้อย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ละ71 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และพื้นดิน 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ส่วน หรือร้อยละ 29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1500166" y="0"/>
            <a:ext cx="7643834" cy="884466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th-TH" sz="6600" b="0" dirty="0" smtClean="0">
                <a:solidFill>
                  <a:schemeClr val="accent2">
                    <a:lumMod val="50000"/>
                  </a:schemeClr>
                </a:solidFill>
                <a:latin typeface="5103_tLU_JIUMJIUM" pitchFamily="2" charset="0"/>
                <a:cs typeface="5103_tLU_JIUMJIUM" pitchFamily="2" charset="0"/>
              </a:rPr>
              <a:t>โครงสร้างโลก (</a:t>
            </a:r>
            <a:r>
              <a:rPr lang="en-US" sz="6600" b="0" dirty="0" smtClean="0">
                <a:solidFill>
                  <a:schemeClr val="accent2">
                    <a:lumMod val="50000"/>
                  </a:schemeClr>
                </a:solidFill>
                <a:latin typeface="5103_tLU_JIUMJIUM" pitchFamily="2" charset="0"/>
                <a:cs typeface="5103_tLU_JIUMJIUM" pitchFamily="2" charset="0"/>
              </a:rPr>
              <a:t>Earth Structure</a:t>
            </a:r>
            <a:r>
              <a:rPr lang="th-TH" sz="6600" b="0" dirty="0" smtClean="0">
                <a:solidFill>
                  <a:schemeClr val="accent2">
                    <a:lumMod val="50000"/>
                  </a:schemeClr>
                </a:solidFill>
                <a:latin typeface="5103_tLU_JIUMJIUM" pitchFamily="2" charset="0"/>
                <a:cs typeface="5103_tLU_JIUMJIUM" pitchFamily="2" charset="0"/>
              </a:rPr>
              <a:t>)</a:t>
            </a:r>
          </a:p>
        </p:txBody>
      </p:sp>
      <p:pic>
        <p:nvPicPr>
          <p:cNvPr id="95234" name="Picture 2" descr="ผลการค้นหารูปภาพสำหรับ earth's interior 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857238"/>
            <a:ext cx="7643834" cy="4286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0" dirty="0" smtClean="0">
                <a:latin typeface="5103_tLU_JIUMJIUM" pitchFamily="2" charset="0"/>
                <a:cs typeface="5103_tLU_JIUMJIUM" pitchFamily="2" charset="0"/>
              </a:rPr>
              <a:t> </a:t>
            </a:r>
            <a:r>
              <a:rPr lang="th-TH" sz="7200" b="0" dirty="0" smtClean="0">
                <a:latin typeface="5103_tLU_JIUMJIUM" pitchFamily="2" charset="0"/>
                <a:cs typeface="5103_tLU_JIUMJIUM" pitchFamily="2" charset="0"/>
              </a:rPr>
              <a:t>รู้โครงสร้างโลกได้อย่างไร </a:t>
            </a:r>
            <a:r>
              <a:rPr lang="en-US" sz="7200" b="0" dirty="0" smtClean="0">
                <a:latin typeface="5103_tLU_JIUMJIUM" pitchFamily="2" charset="0"/>
                <a:cs typeface="5103_tLU_JIUMJIUM" pitchFamily="2" charset="0"/>
              </a:rPr>
              <a:t>??</a:t>
            </a:r>
            <a:endParaRPr lang="th-TH" sz="7200" b="0" dirty="0">
              <a:latin typeface="5103_tLU_JIUMJIUM" pitchFamily="2" charset="0"/>
              <a:cs typeface="5103_tLU_JIUMJIUM" pitchFamily="2" charset="0"/>
            </a:endParaRPr>
          </a:p>
        </p:txBody>
      </p:sp>
      <p:pic>
        <p:nvPicPr>
          <p:cNvPr id="125954" name="Picture 2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/>
          <a:srcRect t="2055" r="2892"/>
          <a:stretch>
            <a:fillRect/>
          </a:stretch>
        </p:blipFill>
        <p:spPr bwMode="auto">
          <a:xfrm>
            <a:off x="357158" y="928676"/>
            <a:ext cx="4015026" cy="4071948"/>
          </a:xfrm>
          <a:prstGeom prst="rect">
            <a:avLst/>
          </a:prstGeom>
          <a:noFill/>
        </p:spPr>
      </p:pic>
      <p:pic>
        <p:nvPicPr>
          <p:cNvPr id="125956" name="Picture 4" descr="ผลการค้นหารูปภาพสำหรับ seismic wave 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28676"/>
            <a:ext cx="4143404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688" y="310902"/>
            <a:ext cx="6912768" cy="460648"/>
          </a:xfrm>
        </p:spPr>
        <p:txBody>
          <a:bodyPr/>
          <a:lstStyle/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∞ ความรู้เพิ่มเติม</a:t>
            </a:r>
            <a:endParaRPr lang="en-US" sz="4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1835696" y="915566"/>
            <a:ext cx="6912768" cy="2995737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หินแปลกปลอม</a:t>
            </a:r>
          </a:p>
          <a:p>
            <a:pPr marL="457200" indent="-457200">
              <a:buFontTx/>
              <a:buChar char="-"/>
            </a:pPr>
            <a:endParaRPr lang="th-TH" sz="3200" b="1" dirty="0" smtClean="0">
              <a:latin typeface="TH SarabunPSK" pitchFamily="34" charset="-34"/>
              <a:cs typeface="TH SarabunPSK" pitchFamily="34" charset="-34"/>
            </a:endParaRPr>
          </a:p>
          <a:p>
            <a:pPr marL="457200" indent="-457200">
              <a:buFontTx/>
              <a:buChar char="-"/>
            </a:pP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อุกกาบาตเหล็ก</a:t>
            </a:r>
            <a:endParaRPr lang="en-US" sz="32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3114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399094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th-TH" altLang="ko-KR" sz="4400" dirty="0" smtClean="0">
                <a:latin typeface="TH SarabunPSK" pitchFamily="34" charset="-34"/>
                <a:cs typeface="TH SarabunPSK" pitchFamily="34" charset="-34"/>
              </a:rPr>
              <a:t>คลื่นไหวสะเทือน (</a:t>
            </a:r>
            <a:r>
              <a:rPr lang="en-US" altLang="ko-KR" sz="4400" dirty="0" smtClean="0">
                <a:latin typeface="TH SarabunPSK" pitchFamily="34" charset="-34"/>
                <a:cs typeface="TH SarabunPSK" pitchFamily="34" charset="-34"/>
              </a:rPr>
              <a:t>Seismic waves</a:t>
            </a:r>
            <a:r>
              <a:rPr lang="th-TH" altLang="ko-KR" sz="4400" dirty="0" smtClean="0">
                <a:latin typeface="TH SarabunPSK" pitchFamily="34" charset="-34"/>
                <a:cs typeface="TH SarabunPSK" pitchFamily="34" charset="-34"/>
              </a:rPr>
              <a:t>)</a:t>
            </a:r>
            <a:r>
              <a:rPr lang="th-TH" altLang="ko-KR" sz="4000" b="0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altLang="ko-KR" sz="4000" b="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altLang="ko-KR" sz="3200" b="0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altLang="ko-KR" sz="3200" dirty="0" smtClean="0">
                <a:latin typeface="TH SarabunPSK" pitchFamily="34" charset="-34"/>
                <a:cs typeface="TH SarabunPSK" pitchFamily="34" charset="-34"/>
              </a:rPr>
              <a:t>คลื่นในตัวกลาง (</a:t>
            </a:r>
            <a:r>
              <a:rPr lang="en-US" altLang="ko-KR" sz="3200" dirty="0" smtClean="0">
                <a:latin typeface="TH SarabunPSK" pitchFamily="34" charset="-34"/>
                <a:cs typeface="TH SarabunPSK" pitchFamily="34" charset="-34"/>
              </a:rPr>
              <a:t>Body wave</a:t>
            </a:r>
            <a:r>
              <a:rPr lang="th-TH" altLang="ko-KR" sz="3200" dirty="0" smtClean="0">
                <a:latin typeface="TH SarabunPSK" pitchFamily="34" charset="-34"/>
                <a:cs typeface="TH SarabunPSK" pitchFamily="34" charset="-34"/>
              </a:rPr>
              <a:t>)</a:t>
            </a:r>
            <a:r>
              <a:rPr lang="th-TH" altLang="ko-KR" sz="3200" b="0" dirty="0" smtClean="0">
                <a:latin typeface="TH SarabunPSK" pitchFamily="34" charset="-34"/>
                <a:cs typeface="TH SarabunPSK" pitchFamily="34" charset="-34"/>
              </a:rPr>
              <a:t> ชนิดปฐมภูมิ (</a:t>
            </a:r>
            <a:r>
              <a:rPr lang="en-US" altLang="ko-KR" sz="3200" b="0" dirty="0" smtClean="0">
                <a:latin typeface="TH SarabunPSK" pitchFamily="34" charset="-34"/>
                <a:cs typeface="TH SarabunPSK" pitchFamily="34" charset="-34"/>
              </a:rPr>
              <a:t>primary wave</a:t>
            </a:r>
            <a:r>
              <a:rPr lang="th-TH" altLang="ko-KR" sz="3200" b="0" dirty="0" smtClean="0">
                <a:latin typeface="TH SarabunPSK" pitchFamily="34" charset="-34"/>
                <a:cs typeface="TH SarabunPSK" pitchFamily="34" charset="-34"/>
              </a:rPr>
              <a:t>)</a:t>
            </a:r>
            <a:endParaRPr lang="ko-KR" altLang="en-US" sz="3200" b="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4929190" y="1214428"/>
            <a:ext cx="6643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/>
            <a:r>
              <a:rPr lang="th-TH" b="1" dirty="0" smtClean="0">
                <a:solidFill>
                  <a:schemeClr val="bg1"/>
                </a:solidFill>
              </a:rPr>
              <a:t>น้ำใกล้รอยเลื่อน</a:t>
            </a:r>
            <a:endParaRPr lang="th-TH" b="1" dirty="0">
              <a:solidFill>
                <a:schemeClr val="bg1"/>
              </a:solidFill>
            </a:endParaRPr>
          </a:p>
        </p:txBody>
      </p:sp>
      <p:pic>
        <p:nvPicPr>
          <p:cNvPr id="31746" name="Picture 2" descr="ผลการค้นหารูปภาพสำหรับ body waves 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99094"/>
            <a:ext cx="9144000" cy="37444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3147"/>
            <a:ext cx="9144000" cy="1395947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th-TH" altLang="ko-KR" sz="4400" dirty="0" smtClean="0">
                <a:latin typeface="TH SarabunPSK" pitchFamily="34" charset="-34"/>
                <a:cs typeface="TH SarabunPSK" pitchFamily="34" charset="-34"/>
              </a:rPr>
              <a:t>คลื่นไหวสะเทือน (</a:t>
            </a:r>
            <a:r>
              <a:rPr lang="en-US" altLang="ko-KR" sz="4400" dirty="0" smtClean="0">
                <a:latin typeface="TH SarabunPSK" pitchFamily="34" charset="-34"/>
                <a:cs typeface="TH SarabunPSK" pitchFamily="34" charset="-34"/>
              </a:rPr>
              <a:t>Seismic waves</a:t>
            </a:r>
            <a:r>
              <a:rPr lang="th-TH" altLang="ko-KR" sz="4400" dirty="0" smtClean="0">
                <a:latin typeface="TH SarabunPSK" pitchFamily="34" charset="-34"/>
                <a:cs typeface="TH SarabunPSK" pitchFamily="34" charset="-34"/>
              </a:rPr>
              <a:t>)</a:t>
            </a:r>
            <a:r>
              <a:rPr lang="th-TH" altLang="ko-KR" sz="4000" b="0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altLang="ko-KR" sz="4000" b="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altLang="ko-KR" sz="4000" b="0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altLang="ko-KR" sz="3200" dirty="0" smtClean="0">
                <a:latin typeface="TH SarabunPSK" pitchFamily="34" charset="-34"/>
                <a:cs typeface="TH SarabunPSK" pitchFamily="34" charset="-34"/>
              </a:rPr>
              <a:t>คลื่นในตัวกลาง (</a:t>
            </a:r>
            <a:r>
              <a:rPr lang="en-US" altLang="ko-KR" sz="3200" dirty="0" smtClean="0">
                <a:latin typeface="TH SarabunPSK" pitchFamily="34" charset="-34"/>
                <a:cs typeface="TH SarabunPSK" pitchFamily="34" charset="-34"/>
              </a:rPr>
              <a:t>Body wave</a:t>
            </a:r>
            <a:r>
              <a:rPr lang="th-TH" altLang="ko-KR" sz="3200" dirty="0" smtClean="0">
                <a:latin typeface="TH SarabunPSK" pitchFamily="34" charset="-34"/>
                <a:cs typeface="TH SarabunPSK" pitchFamily="34" charset="-34"/>
              </a:rPr>
              <a:t>) </a:t>
            </a:r>
            <a:r>
              <a:rPr lang="th-TH" altLang="ko-KR" sz="3200" b="0" dirty="0" smtClean="0">
                <a:latin typeface="TH SarabunPSK" pitchFamily="34" charset="-34"/>
                <a:cs typeface="TH SarabunPSK" pitchFamily="34" charset="-34"/>
              </a:rPr>
              <a:t>ชนิดทุติยภูมิ (</a:t>
            </a:r>
            <a:r>
              <a:rPr lang="en-US" altLang="ko-KR" sz="3200" b="0" dirty="0" smtClean="0">
                <a:latin typeface="TH SarabunPSK" pitchFamily="34" charset="-34"/>
                <a:cs typeface="TH SarabunPSK" pitchFamily="34" charset="-34"/>
              </a:rPr>
              <a:t>Secondary wave</a:t>
            </a:r>
            <a:r>
              <a:rPr lang="th-TH" altLang="ko-KR" sz="3200" b="0" dirty="0" smtClean="0">
                <a:latin typeface="TH SarabunPSK" pitchFamily="34" charset="-34"/>
                <a:cs typeface="TH SarabunPSK" pitchFamily="34" charset="-34"/>
              </a:rPr>
              <a:t>)</a:t>
            </a:r>
            <a:endParaRPr lang="ko-KR" altLang="en-US" sz="3200" b="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4929190" y="1214428"/>
            <a:ext cx="6643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/>
            <a:r>
              <a:rPr lang="th-TH" b="1" dirty="0" smtClean="0">
                <a:solidFill>
                  <a:schemeClr val="bg1"/>
                </a:solidFill>
              </a:rPr>
              <a:t>น้ำใกล้รอยเลื่อน</a:t>
            </a:r>
            <a:endParaRPr lang="th-TH" b="1" dirty="0">
              <a:solidFill>
                <a:schemeClr val="bg1"/>
              </a:solidFill>
            </a:endParaRPr>
          </a:p>
        </p:txBody>
      </p:sp>
      <p:pic>
        <p:nvPicPr>
          <p:cNvPr id="32770" name="Picture 2" descr="C:\Users\Yupa\Desktop\Swave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75606"/>
            <a:ext cx="9144000" cy="38678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20538"/>
            <a:ext cx="9144000" cy="106962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th-TH" sz="7200" b="0" dirty="0" smtClean="0">
                <a:solidFill>
                  <a:schemeClr val="accent2">
                    <a:lumMod val="50000"/>
                  </a:schemeClr>
                </a:solidFill>
                <a:latin typeface="5103_tLU_JIUMJIUM" pitchFamily="2" charset="0"/>
                <a:cs typeface="5103_tLU_JIUMJIUM" pitchFamily="2" charset="0"/>
              </a:rPr>
              <a:t>โครงสร้างโลก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200151"/>
            <a:ext cx="4614866" cy="339447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โครงสร้างของโลก จากเปลือกโลกไปจนถึงชั้นในสุด แบ่งออกเป็น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3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ชั้นหลักโดยพิจารณาจาก</a:t>
            </a:r>
            <a:r>
              <a:rPr 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องค์ประกอบทางเคมี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ได้แก่ </a:t>
            </a:r>
          </a:p>
          <a:p>
            <a:pPr eaLnBrk="1" hangingPunct="1">
              <a:defRPr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เปลือกโลก (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crust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) </a:t>
            </a:r>
          </a:p>
          <a:p>
            <a:pPr eaLnBrk="1" hangingPunct="1">
              <a:defRPr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เนื้อโลก (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Mantle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eaLnBrk="1" hangingPunct="1">
              <a:defRPr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แก่นโลก (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Core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) </a:t>
            </a:r>
          </a:p>
          <a:p>
            <a:pPr marL="0" indent="0" eaLnBrk="1" hangingPunct="1">
              <a:buFontTx/>
              <a:buNone/>
              <a:defRPr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	</a:t>
            </a:r>
            <a:endParaRPr lang="th-TH" b="1" dirty="0" smtClean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94212" name="Picture 4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138256"/>
            <a:ext cx="3958454" cy="4005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h-TH" altLang="th-TH" sz="6000" b="0" dirty="0" smtClean="0">
                <a:solidFill>
                  <a:srgbClr val="C00000"/>
                </a:solidFill>
                <a:latin typeface="5103_tLU_JIUMJIUM" pitchFamily="2" charset="0"/>
                <a:cs typeface="5103_tLU_JIUMJIUM" pitchFamily="2" charset="0"/>
              </a:rPr>
              <a:t>  เปลือกโลก </a:t>
            </a:r>
            <a:r>
              <a:rPr lang="en-US" altLang="th-TH" sz="6000" b="0" dirty="0" smtClean="0">
                <a:solidFill>
                  <a:srgbClr val="C00000"/>
                </a:solidFill>
                <a:latin typeface="5103_tLU_JIUMJIUM" pitchFamily="2" charset="0"/>
                <a:cs typeface="5103_tLU_JIUMJIUM" pitchFamily="2" charset="0"/>
              </a:rPr>
              <a:t>(Crust)</a:t>
            </a:r>
            <a:endParaRPr lang="th-TH" altLang="th-TH" sz="6000" b="0" dirty="0" smtClean="0">
              <a:solidFill>
                <a:srgbClr val="C00000"/>
              </a:solidFill>
              <a:latin typeface="5103_tLU_JIUMJIUM" pitchFamily="2" charset="0"/>
              <a:cs typeface="5103_tLU_JIUMJIUM" pitchFamily="2" charset="0"/>
            </a:endParaRPr>
          </a:p>
        </p:txBody>
      </p:sp>
      <p:sp>
        <p:nvSpPr>
          <p:cNvPr id="12291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2857502"/>
            <a:ext cx="4857752" cy="460648"/>
          </a:xfrm>
        </p:spPr>
        <p:txBody>
          <a:bodyPr/>
          <a:lstStyle/>
          <a:p>
            <a:pPr eaLnBrk="1" hangingPunct="1"/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เป็นชั้นนอกสุดของโลกที่มีความหนาประมาณ </a:t>
            </a:r>
            <a:r>
              <a:rPr lang="th-TH" altLang="th-TH" sz="3200" b="1" dirty="0">
                <a:latin typeface="TH SarabunPSK" pitchFamily="34" charset="-34"/>
                <a:cs typeface="TH SarabunPSK" pitchFamily="34" charset="-34"/>
              </a:rPr>
              <a:t>0</a:t>
            </a:r>
            <a:r>
              <a:rPr lang="en-US" altLang="th-TH" sz="3200" b="1" dirty="0" smtClean="0">
                <a:latin typeface="TH SarabunPSK" pitchFamily="34" charset="-34"/>
                <a:cs typeface="TH SarabunPSK" pitchFamily="34" charset="-34"/>
              </a:rPr>
              <a:t>-70</a:t>
            </a: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 กิโลเมตร</a:t>
            </a:r>
          </a:p>
          <a:p>
            <a:pPr eaLnBrk="1" hangingPunct="1"/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เป็นชั้นบางสุดเมื่อเปรียบเทียบกับชั้นอื่นๆ </a:t>
            </a:r>
          </a:p>
          <a:p>
            <a:pPr eaLnBrk="1" hangingPunct="1"/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เปลือกโลกส่วนที่หนาสุด คือ </a:t>
            </a:r>
            <a:r>
              <a:rPr lang="th-TH" alt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เปลือกโลกส่วนที่รองรับทวีปที่มีเทือกเขาสูง </a:t>
            </a:r>
          </a:p>
          <a:p>
            <a:pPr eaLnBrk="1" hangingPunct="1"/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เปลือกโลกส่วนที่บางสุด คือ </a:t>
            </a:r>
            <a:r>
              <a:rPr lang="th-TH" alt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เปลือกโลกบริเวณร่องน้ำลึกใต้ทะเลหรือมหาสมุทร</a:t>
            </a:r>
          </a:p>
        </p:txBody>
      </p:sp>
      <p:pic>
        <p:nvPicPr>
          <p:cNvPr id="12292" name="รูปภาพ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2554" y="1500180"/>
            <a:ext cx="4425950" cy="305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h-TH" altLang="th-TH" sz="6600" b="0" dirty="0" smtClean="0">
                <a:solidFill>
                  <a:srgbClr val="C00000"/>
                </a:solidFill>
                <a:latin typeface="5103_tLU_JIUMJIUM" pitchFamily="2" charset="0"/>
                <a:cs typeface="5103_tLU_JIUMJIUM" pitchFamily="2" charset="0"/>
              </a:rPr>
              <a:t>  เปลือกโลก </a:t>
            </a:r>
            <a:r>
              <a:rPr lang="en-US" altLang="th-TH" sz="6600" b="0" dirty="0" smtClean="0">
                <a:solidFill>
                  <a:srgbClr val="C00000"/>
                </a:solidFill>
                <a:latin typeface="5103_tLU_JIUMJIUM" pitchFamily="2" charset="0"/>
                <a:cs typeface="5103_tLU_JIUMJIUM" pitchFamily="2" charset="0"/>
              </a:rPr>
              <a:t>(Crust)</a:t>
            </a:r>
            <a:endParaRPr lang="th-TH" altLang="th-TH" sz="6600" b="0" dirty="0" smtClean="0">
              <a:solidFill>
                <a:srgbClr val="C00000"/>
              </a:solidFill>
              <a:latin typeface="5103_tLU_JIUMJIUM" pitchFamily="2" charset="0"/>
              <a:cs typeface="5103_tLU_JIUMJIUM" pitchFamily="2" charset="0"/>
            </a:endParaRPr>
          </a:p>
        </p:txBody>
      </p:sp>
      <p:sp>
        <p:nvSpPr>
          <p:cNvPr id="13315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2643758"/>
            <a:ext cx="8496944" cy="460648"/>
          </a:xfrm>
        </p:spPr>
        <p:txBody>
          <a:bodyPr/>
          <a:lstStyle/>
          <a:p>
            <a:pPr eaLnBrk="1" hangingPunct="1"/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องค์ประกอบส่วนใหญ่เป็น </a:t>
            </a:r>
            <a:r>
              <a:rPr lang="th-TH" alt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ซิลิกอน </a:t>
            </a: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alt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อะลูมิเนียม</a:t>
            </a: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 ประกอบด้วยเปลือกโลกทวีปและเปลือกโลกมหาสมุทร หรือแบ่งออกเป็น </a:t>
            </a:r>
            <a:r>
              <a:rPr lang="en-US" altLang="th-TH" sz="3200" b="1" dirty="0" smtClean="0">
                <a:latin typeface="TH SarabunPSK" pitchFamily="34" charset="-34"/>
                <a:cs typeface="TH SarabunPSK" pitchFamily="34" charset="-34"/>
              </a:rPr>
              <a:t>2 </a:t>
            </a: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ชั้น คือ</a:t>
            </a:r>
          </a:p>
          <a:p>
            <a:pPr marL="457200" lvl="1" indent="0" eaLnBrk="1" hangingPunct="1">
              <a:buFontTx/>
              <a:buNone/>
            </a:pPr>
            <a:r>
              <a:rPr lang="th-TH" altLang="th-TH" sz="3200" b="1" u="sng" dirty="0" smtClean="0">
                <a:solidFill>
                  <a:srgbClr val="FF9900"/>
                </a:solidFill>
                <a:latin typeface="TH SarabunPSK" pitchFamily="34" charset="-34"/>
                <a:cs typeface="TH SarabunPSK" pitchFamily="34" charset="-34"/>
              </a:rPr>
              <a:t>1.ชั้นหิน</a:t>
            </a:r>
            <a:r>
              <a:rPr lang="th-TH" altLang="th-TH" sz="3200" b="1" u="sng" dirty="0" err="1" smtClean="0">
                <a:solidFill>
                  <a:srgbClr val="FF9900"/>
                </a:solidFill>
                <a:latin typeface="TH SarabunPSK" pitchFamily="34" charset="-34"/>
                <a:cs typeface="TH SarabunPSK" pitchFamily="34" charset="-34"/>
              </a:rPr>
              <a:t>ไซอัล</a:t>
            </a:r>
            <a:r>
              <a:rPr lang="th-TH" altLang="th-TH" sz="3200" b="1" u="sng" dirty="0" smtClean="0">
                <a:solidFill>
                  <a:srgbClr val="FF9900"/>
                </a:solidFill>
                <a:latin typeface="TH SarabunPSK" pitchFamily="34" charset="-34"/>
                <a:cs typeface="TH SarabunPSK" pitchFamily="34" charset="-34"/>
              </a:rPr>
              <a:t> (</a:t>
            </a:r>
            <a:r>
              <a:rPr lang="en-US" altLang="th-TH" sz="3200" b="1" u="sng" dirty="0" err="1" smtClean="0">
                <a:solidFill>
                  <a:srgbClr val="FF9900"/>
                </a:solidFill>
                <a:latin typeface="TH SarabunPSK" pitchFamily="34" charset="-34"/>
                <a:cs typeface="TH SarabunPSK" pitchFamily="34" charset="-34"/>
              </a:rPr>
              <a:t>sial</a:t>
            </a:r>
            <a:r>
              <a:rPr lang="en-US" altLang="th-TH" sz="3200" b="1" u="sng" dirty="0" smtClean="0">
                <a:solidFill>
                  <a:srgbClr val="FF9900"/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r>
              <a:rPr lang="en-US" altLang="th-TH" sz="3200" b="1" dirty="0" smtClean="0">
                <a:solidFill>
                  <a:srgbClr val="FF99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altLang="th-TH" sz="3200" b="1" dirty="0" smtClean="0">
                <a:solidFill>
                  <a:srgbClr val="FF99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เป็นเปลือกโลกชั้นบนสุด ประกอบด้วยแร่   </a:t>
            </a:r>
          </a:p>
          <a:p>
            <a:pPr marL="457200" lvl="1" indent="0" eaLnBrk="1" hangingPunct="1">
              <a:buFontTx/>
              <a:buNone/>
            </a:pPr>
            <a:r>
              <a:rPr lang="th-TH" alt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ซิลิกาและอะลูมิเนียม</a:t>
            </a: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ซึ่งเป็น</a:t>
            </a:r>
          </a:p>
          <a:p>
            <a:pPr marL="457200" lvl="1" indent="0" eaLnBrk="1" hangingPunct="1">
              <a:buFontTx/>
              <a:buNone/>
            </a:pPr>
            <a:r>
              <a:rPr lang="th-TH" alt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หินแกรนิต</a:t>
            </a: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ชนิดหนึ่ง </a:t>
            </a:r>
          </a:p>
          <a:p>
            <a:pPr marL="457200" lvl="1" indent="0" eaLnBrk="1" hangingPunct="1">
              <a:buFontTx/>
              <a:buNone/>
            </a:pP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ชั้นหิน</a:t>
            </a:r>
            <a:r>
              <a:rPr lang="th-TH" altLang="th-TH" sz="3200" b="1" dirty="0" err="1" smtClean="0">
                <a:latin typeface="TH SarabunPSK" pitchFamily="34" charset="-34"/>
                <a:cs typeface="TH SarabunPSK" pitchFamily="34" charset="-34"/>
              </a:rPr>
              <a:t>ไซอัล</a:t>
            </a: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นี้มีเฉพาะ</a:t>
            </a:r>
          </a:p>
          <a:p>
            <a:pPr marL="457200" lvl="1" indent="0" eaLnBrk="1" hangingPunct="1">
              <a:buFontTx/>
              <a:buNone/>
            </a:pPr>
            <a:r>
              <a:rPr lang="th-TH" alt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เปลือกโลกส่วนที่เป็น</a:t>
            </a:r>
            <a:r>
              <a:rPr lang="th-TH" altLang="th-TH" sz="3200" b="1" u="sng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ทวีปเท่านั้น</a:t>
            </a:r>
          </a:p>
        </p:txBody>
      </p:sp>
      <p:pic>
        <p:nvPicPr>
          <p:cNvPr id="13316" name="รูปภาพ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4582" y="2764405"/>
            <a:ext cx="467941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วงรี 5"/>
          <p:cNvSpPr/>
          <p:nvPr/>
        </p:nvSpPr>
        <p:spPr>
          <a:xfrm>
            <a:off x="6804026" y="3381375"/>
            <a:ext cx="2195513" cy="648891"/>
          </a:xfrm>
          <a:prstGeom prst="ellipse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h-TH" altLang="th-TH" sz="6000" b="0" dirty="0" smtClean="0">
                <a:solidFill>
                  <a:srgbClr val="C00000"/>
                </a:solidFill>
                <a:latin typeface="5103_tLU_JIUMJIUM" pitchFamily="2" charset="0"/>
                <a:cs typeface="5103_tLU_JIUMJIUM" pitchFamily="2" charset="0"/>
              </a:rPr>
              <a:t>  เปลือกโลก </a:t>
            </a:r>
            <a:r>
              <a:rPr lang="en-US" altLang="th-TH" sz="6000" b="0" dirty="0" smtClean="0">
                <a:solidFill>
                  <a:srgbClr val="C00000"/>
                </a:solidFill>
                <a:latin typeface="5103_tLU_JIUMJIUM" pitchFamily="2" charset="0"/>
                <a:cs typeface="5103_tLU_JIUMJIUM" pitchFamily="2" charset="0"/>
              </a:rPr>
              <a:t>(Crust)</a:t>
            </a:r>
            <a:endParaRPr lang="th-TH" altLang="th-TH" sz="6000" b="0" dirty="0" smtClean="0">
              <a:solidFill>
                <a:srgbClr val="C00000"/>
              </a:solidFill>
              <a:latin typeface="5103_tLU_JIUMJIUM" pitchFamily="2" charset="0"/>
              <a:cs typeface="5103_tLU_JIUMJIUM" pitchFamily="2" charset="0"/>
            </a:endParaRPr>
          </a:p>
        </p:txBody>
      </p:sp>
      <p:sp>
        <p:nvSpPr>
          <p:cNvPr id="14339" name="ตัวแทนเนื้อหา 2"/>
          <p:cNvSpPr>
            <a:spLocks noGrp="1"/>
          </p:cNvSpPr>
          <p:nvPr>
            <p:ph idx="1"/>
          </p:nvPr>
        </p:nvSpPr>
        <p:spPr>
          <a:xfrm>
            <a:off x="20387" y="1851670"/>
            <a:ext cx="8496944" cy="460648"/>
          </a:xfrm>
        </p:spPr>
        <p:txBody>
          <a:bodyPr/>
          <a:lstStyle/>
          <a:p>
            <a:pPr marL="457200" lvl="1" indent="0" eaLnBrk="1" hangingPunct="1">
              <a:buFontTx/>
              <a:buNone/>
            </a:pPr>
            <a:r>
              <a:rPr lang="th-TH" altLang="th-TH" sz="3200" b="1" u="sng" dirty="0" smtClean="0">
                <a:solidFill>
                  <a:srgbClr val="FF9900"/>
                </a:solidFill>
                <a:latin typeface="TH SarabunPSK" pitchFamily="34" charset="-34"/>
                <a:cs typeface="TH SarabunPSK" pitchFamily="34" charset="-34"/>
              </a:rPr>
              <a:t>2.ชั้นหินไซมา (</a:t>
            </a:r>
            <a:r>
              <a:rPr lang="en-US" altLang="th-TH" sz="3200" b="1" u="sng" dirty="0" err="1" smtClean="0">
                <a:solidFill>
                  <a:srgbClr val="FF9900"/>
                </a:solidFill>
                <a:latin typeface="TH SarabunPSK" pitchFamily="34" charset="-34"/>
                <a:cs typeface="TH SarabunPSK" pitchFamily="34" charset="-34"/>
              </a:rPr>
              <a:t>sima</a:t>
            </a:r>
            <a:r>
              <a:rPr lang="en-US" altLang="th-TH" sz="3200" b="1" u="sng" dirty="0" smtClean="0">
                <a:solidFill>
                  <a:srgbClr val="FF9900"/>
                </a:solidFill>
                <a:latin typeface="TH SarabunPSK" pitchFamily="34" charset="-34"/>
                <a:cs typeface="TH SarabunPSK" pitchFamily="34" charset="-34"/>
              </a:rPr>
              <a:t>) </a:t>
            </a: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อยู่ใต้หินชั้นไซอัลลงไป ส่วนใหญ่เป็น</a:t>
            </a:r>
            <a:r>
              <a:rPr lang="th-TH" alt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หินบะซอลต์</a:t>
            </a: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ประกอบด้วย</a:t>
            </a:r>
            <a:r>
              <a:rPr lang="th-TH" alt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แร่ซิลิกา </a:t>
            </a: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alt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แมกนีเซียม </a:t>
            </a: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โดยเป็นส่วน</a:t>
            </a:r>
            <a:r>
              <a:rPr lang="th-TH" alt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รองรับทั้งพื้น</a:t>
            </a:r>
            <a:r>
              <a:rPr lang="th-TH" altLang="th-TH" sz="3200" b="1" u="sng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ทวีป</a:t>
            </a:r>
          </a:p>
          <a:p>
            <a:pPr marL="457200" lvl="1" indent="0" eaLnBrk="1" hangingPunct="1">
              <a:buFontTx/>
              <a:buNone/>
            </a:pPr>
            <a:r>
              <a:rPr lang="th-TH" altLang="th-TH" sz="3200" b="1" u="sng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และพื้นมหาสมุทร</a:t>
            </a:r>
            <a:r>
              <a:rPr lang="th-TH" alt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ด้วย</a:t>
            </a:r>
          </a:p>
        </p:txBody>
      </p:sp>
      <p:pic>
        <p:nvPicPr>
          <p:cNvPr id="14340" name="รูปภาพ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2499742"/>
            <a:ext cx="4857753" cy="244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วงรี 5"/>
          <p:cNvSpPr/>
          <p:nvPr/>
        </p:nvSpPr>
        <p:spPr>
          <a:xfrm>
            <a:off x="5076825" y="3271838"/>
            <a:ext cx="2087563" cy="1354931"/>
          </a:xfrm>
          <a:prstGeom prst="ellipse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h-TH" altLang="th-TH" sz="6000" b="0" dirty="0" smtClean="0">
                <a:solidFill>
                  <a:schemeClr val="accent6">
                    <a:lumMod val="75000"/>
                  </a:schemeClr>
                </a:solidFill>
                <a:latin typeface="5103_tLU_JIUMJIUM" pitchFamily="2" charset="0"/>
                <a:cs typeface="5103_tLU_JIUMJIUM" pitchFamily="2" charset="0"/>
              </a:rPr>
              <a:t>  เนื้อโลก (</a:t>
            </a:r>
            <a:r>
              <a:rPr lang="en-US" altLang="th-TH" sz="6000" b="0" dirty="0" smtClean="0">
                <a:solidFill>
                  <a:schemeClr val="accent6">
                    <a:lumMod val="75000"/>
                  </a:schemeClr>
                </a:solidFill>
                <a:latin typeface="5103_tLU_JIUMJIUM" pitchFamily="2" charset="0"/>
                <a:cs typeface="5103_tLU_JIUMJIUM" pitchFamily="2" charset="0"/>
              </a:rPr>
              <a:t>Mantle</a:t>
            </a:r>
            <a:r>
              <a:rPr lang="th-TH" altLang="th-TH" sz="6000" b="0" dirty="0" smtClean="0">
                <a:solidFill>
                  <a:schemeClr val="accent6">
                    <a:lumMod val="75000"/>
                  </a:schemeClr>
                </a:solidFill>
                <a:latin typeface="5103_tLU_JIUMJIUM" pitchFamily="2" charset="0"/>
                <a:cs typeface="5103_tLU_JIUMJIUM" pitchFamily="2" charset="0"/>
              </a:rPr>
              <a:t>)</a:t>
            </a:r>
          </a:p>
        </p:txBody>
      </p:sp>
      <p:sp>
        <p:nvSpPr>
          <p:cNvPr id="1536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95536" y="2039094"/>
            <a:ext cx="8496944" cy="460648"/>
          </a:xfrm>
        </p:spPr>
        <p:txBody>
          <a:bodyPr/>
          <a:lstStyle/>
          <a:p>
            <a:pPr eaLnBrk="1" hangingPunct="1"/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มีความหนาประมาณ 3,000 กิโลเมตร (70-2900 กิโลเมตร)</a:t>
            </a:r>
          </a:p>
          <a:p>
            <a:pPr eaLnBrk="1" hangingPunct="1"/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บางส่วนของหินอยู่ในสถานะหลอมเหลวเรียกว่า </a:t>
            </a:r>
            <a:r>
              <a:rPr lang="th-TH" alt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หินหนืด (</a:t>
            </a:r>
            <a:r>
              <a:rPr lang="en-US" alt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Magma)</a:t>
            </a:r>
            <a:r>
              <a:rPr lang="en-US" altLang="th-TH" sz="32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ทำให้ชั้นแมนเทิลนี้มีความร้อนสูงมาก เนื่องจากหินหนืดมีอุณหภูมิประมาณ </a:t>
            </a:r>
          </a:p>
          <a:p>
            <a:pPr eaLnBrk="1" hangingPunct="1"/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2,800 </a:t>
            </a: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  <a:sym typeface="Symbol"/>
              </a:rPr>
              <a:t></a:t>
            </a:r>
            <a:r>
              <a:rPr lang="en-US" altLang="th-TH" sz="3200" b="1" dirty="0" smtClean="0">
                <a:latin typeface="TH SarabunPSK" pitchFamily="34" charset="-34"/>
                <a:cs typeface="TH SarabunPSK" pitchFamily="34" charset="-34"/>
              </a:rPr>
              <a:t>C </a:t>
            </a:r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ประกอบด้วยหินอัคนีเป็นส่วนใหญ่ เช่น </a:t>
            </a:r>
            <a:r>
              <a:rPr lang="th-TH" alt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หินอัลตราเบสิก  </a:t>
            </a:r>
          </a:p>
          <a:p>
            <a:pPr eaLnBrk="1" hangingPunct="1"/>
            <a:r>
              <a:rPr lang="th-TH" alt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หินเพริโดไทต์</a:t>
            </a:r>
          </a:p>
        </p:txBody>
      </p:sp>
      <p:pic>
        <p:nvPicPr>
          <p:cNvPr id="15364" name="รูปภาพ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2950369"/>
            <a:ext cx="5256212" cy="214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รูปภาพ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9685" y="2214560"/>
            <a:ext cx="6277153" cy="292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ตัวแทนเนื้อหา 2"/>
          <p:cNvSpPr>
            <a:spLocks noGrp="1"/>
          </p:cNvSpPr>
          <p:nvPr>
            <p:ph idx="1"/>
          </p:nvPr>
        </p:nvSpPr>
        <p:spPr>
          <a:xfrm>
            <a:off x="107504" y="51470"/>
            <a:ext cx="8229600" cy="3394472"/>
          </a:xfrm>
        </p:spPr>
        <p:txBody>
          <a:bodyPr/>
          <a:lstStyle/>
          <a:p>
            <a:r>
              <a:rPr lang="th-TH" altLang="th-TH" b="1" dirty="0" smtClean="0">
                <a:latin typeface="TH SarabunPSK" pitchFamily="34" charset="-34"/>
                <a:cs typeface="TH SarabunPSK" pitchFamily="34" charset="-34"/>
              </a:rPr>
              <a:t>ชั้นเนื้อโลกส่วนบนที่เป็นหินแข็งรวมกับชั้นเปลือกโลกเรียกว่า  </a:t>
            </a:r>
          </a:p>
          <a:p>
            <a:pPr>
              <a:buNone/>
            </a:pPr>
            <a:r>
              <a:rPr lang="th-TH" alt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ชั้นธรณีภาค (</a:t>
            </a:r>
            <a:r>
              <a:rPr lang="en-US" alt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lithosphere</a:t>
            </a:r>
            <a:r>
              <a:rPr lang="th-TH" alt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r>
              <a:rPr lang="en-US" alt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endParaRPr lang="th-TH" altLang="th-TH" b="1" dirty="0" smtClean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altLang="th-TH" b="1" dirty="0" smtClean="0">
                <a:latin typeface="TH SarabunPSK" pitchFamily="34" charset="-34"/>
                <a:cs typeface="TH SarabunPSK" pitchFamily="34" charset="-34"/>
              </a:rPr>
              <a:t>ชั้นลึกลงจากชั้นธรณีภาค เรียกว่า </a:t>
            </a:r>
            <a:r>
              <a:rPr lang="th-TH" alt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ฐานธรณีภาค (</a:t>
            </a:r>
            <a:r>
              <a:rPr lang="en-US" alt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Asthenosphere</a:t>
            </a:r>
            <a:r>
              <a:rPr lang="th-TH" alt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) </a:t>
            </a:r>
            <a:r>
              <a:rPr lang="th-TH" altLang="th-TH" b="1" dirty="0" smtClean="0">
                <a:latin typeface="TH SarabunPSK" pitchFamily="34" charset="-34"/>
                <a:cs typeface="TH SarabunPSK" pitchFamily="34" charset="-34"/>
              </a:rPr>
              <a:t>ซึ่งภายในเป็นหินที่มีสภาพหลอมเหลว เรียกว่า </a:t>
            </a:r>
            <a:r>
              <a:rPr lang="th-TH" alt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หินหนืด (</a:t>
            </a:r>
            <a:r>
              <a:rPr lang="en-US" alt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Magma</a:t>
            </a:r>
            <a:r>
              <a:rPr lang="th-TH" alt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</p:txBody>
      </p:sp>
      <p:sp>
        <p:nvSpPr>
          <p:cNvPr id="16388" name="กล่องข้อความ 2"/>
          <p:cNvSpPr txBox="1">
            <a:spLocks noChangeArrowheads="1"/>
          </p:cNvSpPr>
          <p:nvPr/>
        </p:nvSpPr>
        <p:spPr bwMode="auto">
          <a:xfrm>
            <a:off x="0" y="3090322"/>
            <a:ext cx="291581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ซิลิกอน </a:t>
            </a:r>
            <a:endParaRPr lang="th-TH" altLang="th-TH" sz="3200" b="1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แมกนีเซียม</a:t>
            </a:r>
            <a:endParaRPr lang="th-TH" altLang="th-TH" sz="3200" b="1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altLang="th-TH" sz="3200" b="1" dirty="0" smtClean="0">
                <a:latin typeface="TH SarabunPSK" pitchFamily="34" charset="-34"/>
                <a:cs typeface="TH SarabunPSK" pitchFamily="34" charset="-34"/>
              </a:rPr>
              <a:t>เหล็ก </a:t>
            </a:r>
            <a:endParaRPr lang="th-TH" altLang="th-TH" sz="3200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57250"/>
          </a:xfrm>
        </p:spPr>
        <p:txBody>
          <a:bodyPr/>
          <a:lstStyle/>
          <a:p>
            <a:r>
              <a:rPr lang="th-TH" altLang="th-TH" sz="6600" b="0" dirty="0" smtClean="0">
                <a:solidFill>
                  <a:srgbClr val="7030A0"/>
                </a:solidFill>
                <a:latin typeface="5103_tLU_JIUMJIUM" pitchFamily="2" charset="0"/>
                <a:cs typeface="5103_tLU_JIUMJIUM" pitchFamily="2" charset="0"/>
              </a:rPr>
              <a:t>แก่นโลก (</a:t>
            </a:r>
            <a:r>
              <a:rPr lang="en-US" altLang="th-TH" sz="6600" b="0" dirty="0" smtClean="0">
                <a:solidFill>
                  <a:srgbClr val="7030A0"/>
                </a:solidFill>
                <a:latin typeface="5103_tLU_JIUMJIUM" pitchFamily="2" charset="0"/>
                <a:cs typeface="5103_tLU_JIUMJIUM" pitchFamily="2" charset="0"/>
              </a:rPr>
              <a:t>Core</a:t>
            </a:r>
            <a:r>
              <a:rPr lang="th-TH" altLang="th-TH" sz="6600" b="0" dirty="0" smtClean="0">
                <a:solidFill>
                  <a:srgbClr val="7030A0"/>
                </a:solidFill>
                <a:latin typeface="5103_tLU_JIUMJIUM" pitchFamily="2" charset="0"/>
                <a:cs typeface="5103_tLU_JIUMJIUM" pitchFamily="2" charset="0"/>
              </a:rPr>
              <a:t>)</a:t>
            </a:r>
          </a:p>
        </p:txBody>
      </p:sp>
      <p:sp>
        <p:nvSpPr>
          <p:cNvPr id="17411" name="ตัวแทนเนื้อหา 2"/>
          <p:cNvSpPr>
            <a:spLocks noGrp="1"/>
          </p:cNvSpPr>
          <p:nvPr>
            <p:ph idx="1"/>
          </p:nvPr>
        </p:nvSpPr>
        <p:spPr>
          <a:xfrm>
            <a:off x="86376" y="1131590"/>
            <a:ext cx="3678076" cy="3011796"/>
          </a:xfrm>
        </p:spPr>
        <p:txBody>
          <a:bodyPr/>
          <a:lstStyle/>
          <a:p>
            <a:pPr algn="ctr">
              <a:buNone/>
            </a:pPr>
            <a:r>
              <a:rPr lang="th-TH" altLang="th-TH" b="1" dirty="0" smtClean="0">
                <a:latin typeface="TH SarabunPSK" pitchFamily="34" charset="-34"/>
                <a:cs typeface="TH SarabunPSK" pitchFamily="34" charset="-34"/>
              </a:rPr>
              <a:t>มีอุณหภูมิสูงมาก และแบ่ง</a:t>
            </a:r>
          </a:p>
          <a:p>
            <a:pPr algn="ctr">
              <a:buNone/>
            </a:pPr>
            <a:r>
              <a:rPr lang="th-TH" altLang="th-TH" b="1" dirty="0" smtClean="0">
                <a:latin typeface="TH SarabunPSK" pitchFamily="34" charset="-34"/>
                <a:cs typeface="TH SarabunPSK" pitchFamily="34" charset="-34"/>
              </a:rPr>
              <a:t>ออกเป็น 2 ชั้นตามความต่าง</a:t>
            </a:r>
          </a:p>
          <a:p>
            <a:pPr algn="ctr">
              <a:buNone/>
            </a:pPr>
            <a:r>
              <a:rPr lang="th-TH" altLang="th-TH" b="1" dirty="0" smtClean="0">
                <a:latin typeface="TH SarabunPSK" pitchFamily="34" charset="-34"/>
                <a:cs typeface="TH SarabunPSK" pitchFamily="34" charset="-34"/>
              </a:rPr>
              <a:t>ของลักษณะของสถานะของธาตุ</a:t>
            </a:r>
          </a:p>
          <a:p>
            <a:pPr algn="ctr">
              <a:buNone/>
            </a:pPr>
            <a:r>
              <a:rPr lang="th-TH" altLang="th-TH" b="1" dirty="0" smtClean="0">
                <a:latin typeface="TH SarabunPSK" pitchFamily="34" charset="-34"/>
                <a:cs typeface="TH SarabunPSK" pitchFamily="34" charset="-34"/>
              </a:rPr>
              <a:t>ที่เป็นองค์ประกอบหลัก </a:t>
            </a:r>
          </a:p>
          <a:p>
            <a:pPr algn="ctr">
              <a:buNone/>
            </a:pPr>
            <a:r>
              <a:rPr lang="th-TH" altLang="th-TH" b="1" dirty="0" smtClean="0">
                <a:latin typeface="TH SarabunPSK" pitchFamily="34" charset="-34"/>
                <a:cs typeface="TH SarabunPSK" pitchFamily="34" charset="-34"/>
              </a:rPr>
              <a:t>(ของแข็งและของเหลว)</a:t>
            </a:r>
          </a:p>
        </p:txBody>
      </p:sp>
      <p:pic>
        <p:nvPicPr>
          <p:cNvPr id="17412" name="รูปภาพ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0162" y="857239"/>
            <a:ext cx="5303838" cy="428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กล่องข้อความ 2"/>
          <p:cNvSpPr txBox="1">
            <a:spLocks noChangeArrowheads="1"/>
          </p:cNvSpPr>
          <p:nvPr/>
        </p:nvSpPr>
        <p:spPr bwMode="auto">
          <a:xfrm>
            <a:off x="35496" y="4443958"/>
            <a:ext cx="377983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2000" b="1" dirty="0">
                <a:latin typeface="Ekkamai Standard" pitchFamily="2" charset="0"/>
                <a:cs typeface="Ekkamai Standard" pitchFamily="2" charset="0"/>
              </a:rPr>
              <a:t>เหล็กและ</a:t>
            </a:r>
            <a:r>
              <a:rPr lang="th-TH" altLang="th-TH" sz="2000" b="1" dirty="0" smtClean="0">
                <a:latin typeface="Ekkamai Standard" pitchFamily="2" charset="0"/>
                <a:cs typeface="Ekkamai Standard" pitchFamily="2" charset="0"/>
              </a:rPr>
              <a:t>นิกเกิล </a:t>
            </a:r>
            <a:r>
              <a:rPr lang="th-TH" altLang="th-TH" sz="2000" b="1" dirty="0">
                <a:latin typeface="Ekkamai Standard" pitchFamily="2" charset="0"/>
                <a:cs typeface="Ekkamai Standard" pitchFamily="2" charset="0"/>
              </a:rPr>
              <a:t>(</a:t>
            </a:r>
            <a:r>
              <a:rPr lang="en-US" altLang="th-TH" sz="2000" b="1" dirty="0">
                <a:latin typeface="Ekkamai Standard" pitchFamily="2" charset="0"/>
                <a:cs typeface="Ekkamai Standard" pitchFamily="2" charset="0"/>
              </a:rPr>
              <a:t>iron-nickel alloys)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-524594"/>
            <a:ext cx="8229600" cy="857250"/>
          </a:xfrm>
        </p:spPr>
        <p:txBody>
          <a:bodyPr/>
          <a:lstStyle/>
          <a:p>
            <a:pPr>
              <a:defRPr/>
            </a:pPr>
            <a:r>
              <a:rPr lang="th-TH" altLang="th-TH" sz="4000" b="0" dirty="0" smtClean="0">
                <a:latin typeface="5103_tLU_JIUMJIUM" pitchFamily="2" charset="0"/>
                <a:cs typeface="5103_tLU_JIUMJIUM" pitchFamily="2" charset="0"/>
              </a:rPr>
              <a:t/>
            </a:r>
            <a:br>
              <a:rPr lang="th-TH" altLang="th-TH" sz="4000" b="0" dirty="0" smtClean="0">
                <a:latin typeface="5103_tLU_JIUMJIUM" pitchFamily="2" charset="0"/>
                <a:cs typeface="5103_tLU_JIUMJIUM" pitchFamily="2" charset="0"/>
              </a:rPr>
            </a:br>
            <a:r>
              <a:rPr lang="th-TH" altLang="th-TH" sz="6000" b="0" dirty="0" smtClean="0">
                <a:solidFill>
                  <a:schemeClr val="accent6"/>
                </a:solidFill>
                <a:latin typeface="5103_tLU_JIUMJIUM" pitchFamily="2" charset="0"/>
                <a:cs typeface="5103_tLU_JIUMJIUM" pitchFamily="2" charset="0"/>
              </a:rPr>
              <a:t>แก่นโลกชั้นนอก (</a:t>
            </a:r>
            <a:r>
              <a:rPr lang="en-US" altLang="th-TH" sz="6000" b="0" dirty="0" smtClean="0">
                <a:solidFill>
                  <a:schemeClr val="accent6"/>
                </a:solidFill>
                <a:latin typeface="5103_tLU_JIUMJIUM" pitchFamily="2" charset="0"/>
                <a:cs typeface="5103_tLU_JIUMJIUM" pitchFamily="2" charset="0"/>
              </a:rPr>
              <a:t>Outer Core</a:t>
            </a:r>
            <a:r>
              <a:rPr lang="th-TH" altLang="th-TH" sz="6000" b="0" dirty="0" smtClean="0">
                <a:solidFill>
                  <a:schemeClr val="accent6"/>
                </a:solidFill>
                <a:latin typeface="5103_tLU_JIUMJIUM" pitchFamily="2" charset="0"/>
                <a:cs typeface="5103_tLU_JIUMJIUM" pitchFamily="2" charset="0"/>
              </a:rPr>
              <a:t>)</a:t>
            </a:r>
            <a:r>
              <a:rPr lang="th-TH" altLang="th-TH" sz="6000" b="0" dirty="0" smtClean="0">
                <a:solidFill>
                  <a:schemeClr val="tx1"/>
                </a:solidFill>
                <a:latin typeface="5103_tLU_JIUMJIUM" pitchFamily="2" charset="0"/>
                <a:cs typeface="5103_tLU_JIUMJIUM" pitchFamily="2" charset="0"/>
              </a:rPr>
              <a:t/>
            </a:r>
            <a:br>
              <a:rPr lang="th-TH" altLang="th-TH" sz="6000" b="0" dirty="0" smtClean="0">
                <a:solidFill>
                  <a:schemeClr val="tx1"/>
                </a:solidFill>
                <a:latin typeface="5103_tLU_JIUMJIUM" pitchFamily="2" charset="0"/>
                <a:cs typeface="5103_tLU_JIUMJIUM" pitchFamily="2" charset="0"/>
              </a:rPr>
            </a:br>
            <a:endParaRPr lang="th-TH" altLang="th-TH" sz="4000" b="0" dirty="0" smtClean="0">
              <a:solidFill>
                <a:schemeClr val="tx1"/>
              </a:solidFill>
              <a:latin typeface="5103_tLU_JIUMJIUM" pitchFamily="2" charset="0"/>
              <a:cs typeface="5103_tLU_JIUMJIUM" pitchFamily="2" charset="0"/>
            </a:endParaRPr>
          </a:p>
        </p:txBody>
      </p:sp>
      <p:sp>
        <p:nvSpPr>
          <p:cNvPr id="18435" name="ตัวแทนเนื้อหา 2"/>
          <p:cNvSpPr>
            <a:spLocks noGrp="1"/>
          </p:cNvSpPr>
          <p:nvPr>
            <p:ph idx="1"/>
          </p:nvPr>
        </p:nvSpPr>
        <p:spPr>
          <a:xfrm>
            <a:off x="167626" y="1473796"/>
            <a:ext cx="4836422" cy="2970162"/>
          </a:xfrm>
        </p:spPr>
        <p:txBody>
          <a:bodyPr/>
          <a:lstStyle/>
          <a:p>
            <a:r>
              <a:rPr lang="th-TH" altLang="th-TH" b="1" dirty="0" smtClean="0">
                <a:latin typeface="TH SarabunPSK" pitchFamily="34" charset="-34"/>
                <a:cs typeface="TH SarabunPSK" pitchFamily="34" charset="-34"/>
              </a:rPr>
              <a:t>มีความหนาประมาณ 2200 กิโลเมตร </a:t>
            </a:r>
          </a:p>
          <a:p>
            <a:r>
              <a:rPr lang="th-TH" altLang="th-TH" b="1" dirty="0" smtClean="0">
                <a:latin typeface="TH SarabunPSK" pitchFamily="34" charset="-34"/>
                <a:cs typeface="TH SarabunPSK" pitchFamily="34" charset="-34"/>
              </a:rPr>
              <a:t>ประกอบด้วยหินหนืดร้อนจัดที่มีธาตุเหล็กและธาตุนิกเกิล</a:t>
            </a:r>
            <a:r>
              <a:rPr lang="th-TH" altLang="th-TH" b="1" u="sng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เป็นของเหลวร้อน </a:t>
            </a:r>
            <a:r>
              <a:rPr lang="th-TH" altLang="th-TH" b="1" dirty="0" smtClean="0">
                <a:latin typeface="TH SarabunPSK" pitchFamily="34" charset="-34"/>
                <a:cs typeface="TH SarabunPSK" pitchFamily="34" charset="-34"/>
              </a:rPr>
              <a:t>อุณหภูมิประมาณ 5000-6000 </a:t>
            </a:r>
            <a:r>
              <a:rPr lang="th-TH" altLang="th-TH" b="1" dirty="0" smtClean="0">
                <a:latin typeface="TH SarabunPSK" pitchFamily="34" charset="-34"/>
                <a:cs typeface="TH SarabunPSK" pitchFamily="34" charset="-34"/>
                <a:sym typeface="Symbol"/>
              </a:rPr>
              <a:t></a:t>
            </a:r>
            <a:r>
              <a:rPr lang="en-US" altLang="th-TH" b="1" dirty="0" smtClean="0">
                <a:latin typeface="TH SarabunPSK" pitchFamily="34" charset="-34"/>
                <a:cs typeface="TH SarabunPSK" pitchFamily="34" charset="-34"/>
              </a:rPr>
              <a:t>C </a:t>
            </a:r>
            <a:endParaRPr lang="th-TH" altLang="th-TH" b="1" dirty="0" smtClean="0">
              <a:latin typeface="TH SarabunPSK" pitchFamily="34" charset="-34"/>
              <a:cs typeface="TH SarabunPSK" pitchFamily="34" charset="-34"/>
            </a:endParaRPr>
          </a:p>
          <a:p>
            <a:endParaRPr lang="th-TH" altLang="th-TH" b="1" dirty="0" smtClean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8436" name="รูปภาพ 3"/>
          <p:cNvPicPr>
            <a:picLocks noChangeAspect="1"/>
          </p:cNvPicPr>
          <p:nvPr/>
        </p:nvPicPr>
        <p:blipFill>
          <a:blip r:embed="rId2" cstate="print"/>
          <a:srcRect t="8150" b="9184"/>
          <a:stretch>
            <a:fillRect/>
          </a:stretch>
        </p:blipFill>
        <p:spPr bwMode="auto">
          <a:xfrm>
            <a:off x="5076826" y="1285866"/>
            <a:ext cx="3795713" cy="3607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ลูกศรเชื่อมต่อแบบตรง 2"/>
          <p:cNvCxnSpPr/>
          <p:nvPr/>
        </p:nvCxnSpPr>
        <p:spPr>
          <a:xfrm flipV="1">
            <a:off x="4788024" y="3929072"/>
            <a:ext cx="998422" cy="3571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438" name="กล่องข้อความ 7"/>
          <p:cNvSpPr txBox="1">
            <a:spLocks noChangeArrowheads="1"/>
          </p:cNvSpPr>
          <p:nvPr/>
        </p:nvSpPr>
        <p:spPr bwMode="auto">
          <a:xfrm>
            <a:off x="3203054" y="4011910"/>
            <a:ext cx="23050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th-TH" sz="3200" b="1" dirty="0">
                <a:latin typeface="5103_tLU_JIUMJIUM" pitchFamily="2" charset="0"/>
                <a:cs typeface="5103_tLU_JIUMJIUM" pitchFamily="2" charset="0"/>
              </a:rPr>
              <a:t>Outer Core</a:t>
            </a:r>
            <a:endParaRPr lang="th-TH" altLang="th-TH" sz="3200" b="1" dirty="0">
              <a:latin typeface="5103_tLU_JIUMJIUM" pitchFamily="2" charset="0"/>
              <a:cs typeface="5103_tLU_JIUMJIUM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1470"/>
            <a:ext cx="8229600" cy="857250"/>
          </a:xfrm>
        </p:spPr>
        <p:txBody>
          <a:bodyPr/>
          <a:lstStyle/>
          <a:p>
            <a:r>
              <a:rPr lang="th-TH" altLang="th-TH" sz="6000" b="0" dirty="0" smtClean="0">
                <a:solidFill>
                  <a:srgbClr val="C00000"/>
                </a:solidFill>
                <a:latin typeface="5103_tLU_JIUMJIUM" pitchFamily="2" charset="0"/>
                <a:cs typeface="5103_tLU_JIUMJIUM" pitchFamily="2" charset="0"/>
              </a:rPr>
              <a:t>แก่นโลกชั้นใน (</a:t>
            </a:r>
            <a:r>
              <a:rPr lang="en-US" altLang="th-TH" sz="6000" b="0" dirty="0" smtClean="0">
                <a:solidFill>
                  <a:srgbClr val="C00000"/>
                </a:solidFill>
                <a:latin typeface="5103_tLU_JIUMJIUM" pitchFamily="2" charset="0"/>
                <a:cs typeface="5103_tLU_JIUMJIUM" pitchFamily="2" charset="0"/>
              </a:rPr>
              <a:t>inner core)</a:t>
            </a:r>
            <a:endParaRPr lang="th-TH" altLang="th-TH" sz="6000" b="0" dirty="0" smtClean="0">
              <a:solidFill>
                <a:srgbClr val="C00000"/>
              </a:solidFill>
              <a:latin typeface="5103_tLU_JIUMJIUM" pitchFamily="2" charset="0"/>
              <a:cs typeface="5103_tLU_JIUMJIUM" pitchFamily="2" charset="0"/>
            </a:endParaRPr>
          </a:p>
        </p:txBody>
      </p:sp>
      <p:sp>
        <p:nvSpPr>
          <p:cNvPr id="19459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121494"/>
            <a:ext cx="8229600" cy="3394472"/>
          </a:xfrm>
        </p:spPr>
        <p:txBody>
          <a:bodyPr/>
          <a:lstStyle/>
          <a:p>
            <a:r>
              <a:rPr lang="th-TH" altLang="th-TH" b="1" dirty="0" smtClean="0">
                <a:latin typeface="TH SarabunPSK" pitchFamily="34" charset="-34"/>
                <a:cs typeface="TH SarabunPSK" pitchFamily="34" charset="-34"/>
              </a:rPr>
              <a:t>มีความหนาประมาณ 1,200 กิโลเมตร และมีความกดดันมหาศาล ทำให้ส่วนนี้มี</a:t>
            </a:r>
            <a:r>
              <a:rPr lang="th-TH" alt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สถานะเป็นของแข็ง </a:t>
            </a:r>
            <a:r>
              <a:rPr lang="th-TH" altLang="th-TH" b="1" dirty="0" smtClean="0">
                <a:latin typeface="TH SarabunPSK" pitchFamily="34" charset="-34"/>
                <a:cs typeface="TH SarabunPSK" pitchFamily="34" charset="-34"/>
              </a:rPr>
              <a:t>ประกอบด้วย</a:t>
            </a:r>
            <a:r>
              <a:rPr lang="th-TH" altLang="th-TH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ธาตุเหล็กและนิกเกิลที่อยู่ในสภาพถูกอัดแน่น</a:t>
            </a:r>
            <a:r>
              <a:rPr lang="th-TH" altLang="th-TH" b="1" u="sng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เป็นของแข็ง</a:t>
            </a:r>
            <a:endParaRPr lang="th-TH" altLang="th-TH" b="1" u="sng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altLang="th-TH" b="1" dirty="0" smtClean="0">
                <a:latin typeface="TH SarabunPSK" pitchFamily="34" charset="-34"/>
                <a:cs typeface="TH SarabunPSK" pitchFamily="34" charset="-34"/>
              </a:rPr>
              <a:t>อุณหภูมิสูงประมาณ 6000 </a:t>
            </a:r>
            <a:r>
              <a:rPr lang="th-TH" altLang="th-TH" b="1" dirty="0" smtClean="0">
                <a:latin typeface="TH SarabunPSK" pitchFamily="34" charset="-34"/>
                <a:cs typeface="TH SarabunPSK" pitchFamily="34" charset="-34"/>
                <a:sym typeface="Symbol"/>
              </a:rPr>
              <a:t></a:t>
            </a:r>
            <a:r>
              <a:rPr lang="en-US" altLang="th-TH" b="1" dirty="0" smtClean="0">
                <a:latin typeface="TH SarabunPSK" pitchFamily="34" charset="-34"/>
                <a:cs typeface="TH SarabunPSK" pitchFamily="34" charset="-34"/>
              </a:rPr>
              <a:t>C </a:t>
            </a:r>
            <a:r>
              <a:rPr lang="th-TH" altLang="th-TH" b="1" dirty="0" smtClean="0">
                <a:latin typeface="TH SarabunPSK" pitchFamily="34" charset="-34"/>
                <a:cs typeface="TH SarabunPSK" pitchFamily="34" charset="-34"/>
              </a:rPr>
              <a:t>ขึ้นไป</a:t>
            </a:r>
          </a:p>
          <a:p>
            <a:endParaRPr lang="th-TH" altLang="th-TH" b="1" dirty="0" smtClean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9460" name="รูปภาพ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35563" y="2176462"/>
            <a:ext cx="4008437" cy="296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ลูกศรเชื่อมต่อแบบตรง 4"/>
          <p:cNvCxnSpPr/>
          <p:nvPr/>
        </p:nvCxnSpPr>
        <p:spPr>
          <a:xfrm flipV="1">
            <a:off x="4499992" y="3857634"/>
            <a:ext cx="786388" cy="4423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462" name="กล่องข้อความ 5"/>
          <p:cNvSpPr txBox="1">
            <a:spLocks noChangeArrowheads="1"/>
          </p:cNvSpPr>
          <p:nvPr/>
        </p:nvSpPr>
        <p:spPr bwMode="auto">
          <a:xfrm>
            <a:off x="2988617" y="4003199"/>
            <a:ext cx="23034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th-TH" sz="3200" b="1" dirty="0">
                <a:latin typeface="5103_tLU_JIUMJIUM" pitchFamily="2" charset="0"/>
                <a:cs typeface="5103_tLU_JIUMJIUM" pitchFamily="2" charset="0"/>
              </a:rPr>
              <a:t>Inner Core</a:t>
            </a:r>
            <a:endParaRPr lang="th-TH" altLang="th-TH" sz="3200" b="1" dirty="0">
              <a:latin typeface="5103_tLU_JIUMJIUM" pitchFamily="2" charset="0"/>
              <a:cs typeface="5103_tLU_JIUMJIUM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6000" b="0" dirty="0" smtClean="0">
                <a:latin typeface="5103_tLU_JIUMJIUM" pitchFamily="2" charset="0"/>
                <a:cs typeface="5103_tLU_JIUMJIUM" pitchFamily="2" charset="0"/>
              </a:rPr>
              <a:t>  องค์ประกอบทางเคมี</a:t>
            </a:r>
            <a:endParaRPr lang="th-TH" sz="6000" b="0" dirty="0">
              <a:latin typeface="5103_tLU_JIUMJIUM" pitchFamily="2" charset="0"/>
              <a:cs typeface="5103_tLU_JIUMJIUM" pitchFamily="2" charset="0"/>
            </a:endParaRPr>
          </a:p>
        </p:txBody>
      </p:sp>
      <p:sp>
        <p:nvSpPr>
          <p:cNvPr id="3" name="AutoShape 2" descr="หนังสือเรียนโลกดาราศาสตร์ เล่ม 1.ind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การแบ่งโครงสร้างโลกตามองค์ประกอบเคมี - LESA: ศูนย์การเรียนรู้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36104"/>
            <a:ext cx="6365830" cy="422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640</Words>
  <Application>Microsoft Office PowerPoint</Application>
  <PresentationFormat>On-screen Show (16:9)</PresentationFormat>
  <Paragraphs>82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5103_tLU_JIUMJIUM</vt:lpstr>
      <vt:lpstr>Ekkamai Standard</vt:lpstr>
      <vt:lpstr>맑은 고딕</vt:lpstr>
      <vt:lpstr>Cordia New</vt:lpstr>
      <vt:lpstr>TH SarabunPSK</vt:lpstr>
      <vt:lpstr>Symbol</vt:lpstr>
      <vt:lpstr>Calibri</vt:lpstr>
      <vt:lpstr>Arial</vt:lpstr>
      <vt:lpstr>Office Theme</vt:lpstr>
      <vt:lpstr>Custom Design</vt:lpstr>
      <vt:lpstr>PowerPoint Presentation</vt:lpstr>
      <vt:lpstr>  ตรวจสอบความรู้ก่อนเรียน</vt:lpstr>
      <vt:lpstr>  ตรวจสอบความรู้ก่อนเรียน</vt:lpstr>
      <vt:lpstr>โลก (Earth) </vt:lpstr>
      <vt:lpstr>PowerPoint Presentation</vt:lpstr>
      <vt:lpstr>โครงสร้างโลก (Earth Structure)</vt:lpstr>
      <vt:lpstr> รู้โครงสร้างโลกได้อย่างไร ??</vt:lpstr>
      <vt:lpstr>PowerPoint Presentation</vt:lpstr>
      <vt:lpstr>คลื่นไหวสะเทือน (Seismic waves) - คลื่นในตัวกลาง (Body wave) ชนิดปฐมภูมิ (primary wave)</vt:lpstr>
      <vt:lpstr>คลื่นไหวสะเทือน (Seismic waves) - คลื่นในตัวกลาง (Body wave) ชนิดทุติยภูมิ (Secondary wave)</vt:lpstr>
      <vt:lpstr>โครงสร้างโลก</vt:lpstr>
      <vt:lpstr>  เปลือกโลก (Crust)</vt:lpstr>
      <vt:lpstr>  เปลือกโลก (Crust)</vt:lpstr>
      <vt:lpstr>  เปลือกโลก (Crust)</vt:lpstr>
      <vt:lpstr>  เนื้อโลก (Mantle)</vt:lpstr>
      <vt:lpstr>PowerPoint Presentation</vt:lpstr>
      <vt:lpstr>แก่นโลก (Core)</vt:lpstr>
      <vt:lpstr> แก่นโลกชั้นนอก (Outer Core) </vt:lpstr>
      <vt:lpstr>แก่นโลกชั้นใน (inner core)</vt:lpstr>
      <vt:lpstr>  องค์ประกอบทางเคมี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OFFAE201</cp:lastModifiedBy>
  <cp:revision>57</cp:revision>
  <dcterms:created xsi:type="dcterms:W3CDTF">2014-04-01T16:27:38Z</dcterms:created>
  <dcterms:modified xsi:type="dcterms:W3CDTF">2020-07-17T04:26:31Z</dcterms:modified>
</cp:coreProperties>
</file>